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notesMasterIdLst>
    <p:notesMasterId r:id="rId14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66" r:id="rId9"/>
    <p:sldId id="260" r:id="rId10"/>
    <p:sldId id="267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8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4505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6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61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45062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4506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5064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45065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592" y="527"/>
                  </a:cxn>
                  <a:cxn ang="0">
                    <a:pos x="994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6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7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8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9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7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5071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45072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3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4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5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6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7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78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5079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5080" name="Rectangle 2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5081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E4263C2-E8EB-404D-A935-AB384DC240A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5082" name="Rectangle 2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CD58E8-6497-4727-9B08-1D13BD0A96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FCD904-55B8-4FD0-AC62-781C31E81AE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9D262F-D909-4C32-B75B-AE5FE5F233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DF22F-5D88-4C3E-8518-C1EEDDDB70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FDFB57-108E-4BB2-B6A6-77C39974EE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CD50C6-52E0-4F69-91FB-1851AD9AD3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B6E0CA-77CA-4340-95FB-0B1EB0CBCB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C2738D-AAEB-4C92-A7E2-5E396A23F9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571C0-FC8F-49FD-99C8-D45FEC7ED6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B49029-D6F9-46D4-834F-1C0C4B50D3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4403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3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403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4403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403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404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44041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612" y="533"/>
                  </a:cxn>
                  <a:cxn ang="0">
                    <a:pos x="996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2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3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4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5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4046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404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44048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49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0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1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2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3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4054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4055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56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4057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4058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D0C2B2F-95A1-4BF1-AD24-7C6EEB5BDBB8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2565400"/>
            <a:ext cx="8640960" cy="1470025"/>
          </a:xfrm>
        </p:spPr>
        <p:txBody>
          <a:bodyPr/>
          <a:lstStyle/>
          <a:p>
            <a:r>
              <a:rPr lang="cs-CZ" sz="11800" b="1" dirty="0" smtClean="0"/>
              <a:t>Ekologické pojmy</a:t>
            </a:r>
            <a:r>
              <a:rPr lang="cs-CZ" sz="11800" b="1" u="sng" dirty="0"/>
              <a:t/>
            </a:r>
            <a:br>
              <a:rPr lang="cs-CZ" sz="11800" b="1" u="sng" dirty="0"/>
            </a:b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Ekologické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 přehledu základních ekologických pojmů.</a:t>
            </a:r>
          </a:p>
          <a:p>
            <a:r>
              <a:rPr lang="cs-CZ" dirty="0" smtClean="0"/>
              <a:t> Je 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28600"/>
            <a:ext cx="8219256" cy="1143000"/>
          </a:xfrm>
        </p:spPr>
        <p:txBody>
          <a:bodyPr/>
          <a:lstStyle/>
          <a:p>
            <a:r>
              <a:rPr lang="cs-CZ" dirty="0" smtClean="0"/>
              <a:t>Ekologické pojmy</a:t>
            </a: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556792"/>
            <a:ext cx="9144000" cy="1872208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1026" name="Picture 2" descr="P:\dumy\slun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2060848"/>
            <a:ext cx="2736304" cy="2736304"/>
          </a:xfrm>
          <a:prstGeom prst="rect">
            <a:avLst/>
          </a:prstGeom>
          <a:noFill/>
        </p:spPr>
      </p:pic>
      <p:pic>
        <p:nvPicPr>
          <p:cNvPr id="1027" name="Picture 3" descr="P:\dumy\Vodic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2636912"/>
            <a:ext cx="3168352" cy="3168352"/>
          </a:xfrm>
          <a:prstGeom prst="rect">
            <a:avLst/>
          </a:prstGeom>
          <a:noFill/>
        </p:spPr>
      </p:pic>
      <p:pic>
        <p:nvPicPr>
          <p:cNvPr id="9" name="Picture 2" descr="P:\dumy\puda_pod_traktore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192869"/>
            <a:ext cx="2664296" cy="1999667"/>
          </a:xfrm>
          <a:prstGeom prst="rect">
            <a:avLst/>
          </a:prstGeom>
          <a:noFill/>
        </p:spPr>
      </p:pic>
      <p:pic>
        <p:nvPicPr>
          <p:cNvPr id="1028" name="Picture 4" descr="P:\dumy\vzduch_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2060848"/>
            <a:ext cx="2592288" cy="19448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z="4000" b="1" u="sng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r>
              <a:rPr lang="cs-CZ" b="1" dirty="0" smtClean="0"/>
              <a:t>EKOLOGIE</a:t>
            </a:r>
            <a:r>
              <a:rPr lang="cs-CZ" dirty="0" smtClean="0"/>
              <a:t> = nauka o vztahu mezi organismy a prostředím a mezi organismy </a:t>
            </a:r>
            <a:r>
              <a:rPr lang="cs-CZ" dirty="0" smtClean="0"/>
              <a:t>navzájem</a:t>
            </a:r>
          </a:p>
          <a:p>
            <a:r>
              <a:rPr lang="cs-CZ" dirty="0" smtClean="0"/>
              <a:t>Abiotický </a:t>
            </a:r>
            <a:r>
              <a:rPr lang="cs-CZ" dirty="0" smtClean="0"/>
              <a:t>faktor = neživý vliv prostředí</a:t>
            </a:r>
          </a:p>
          <a:p>
            <a:endParaRPr lang="cs-CZ" sz="3600" dirty="0" smtClean="0"/>
          </a:p>
          <a:p>
            <a:r>
              <a:rPr lang="cs-CZ" sz="3600" b="1" dirty="0" smtClean="0"/>
              <a:t>biotop</a:t>
            </a:r>
            <a:r>
              <a:rPr lang="cs-CZ" sz="3600" dirty="0" smtClean="0"/>
              <a:t> = prostor poskytující organismům podmínky pro život (abiotické podmínky)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u="sng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biocenóza</a:t>
            </a:r>
            <a:r>
              <a:rPr lang="cs-CZ" dirty="0" smtClean="0"/>
              <a:t> = </a:t>
            </a:r>
            <a:r>
              <a:rPr lang="cs-CZ" dirty="0" err="1" smtClean="0"/>
              <a:t>heterotypický</a:t>
            </a:r>
            <a:r>
              <a:rPr lang="cs-CZ" dirty="0" smtClean="0"/>
              <a:t> soubor složený z populací různých druhů mikroorganismů, rostlin (fytocenóza) a živočichů (zoocenóza), vzájemně spjatý složitými vztahy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endParaRPr lang="cs-CZ" sz="2800" u="sng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12775"/>
            <a:ext cx="8496300" cy="5111849"/>
          </a:xfrm>
        </p:spPr>
        <p:txBody>
          <a:bodyPr/>
          <a:lstStyle/>
          <a:p>
            <a:r>
              <a:rPr lang="cs-CZ" b="1" dirty="0" smtClean="0"/>
              <a:t>ekosystém</a:t>
            </a:r>
            <a:r>
              <a:rPr lang="cs-CZ" dirty="0" smtClean="0"/>
              <a:t> = systém vzniklý propojením biocenózy s biotopem</a:t>
            </a:r>
          </a:p>
          <a:p>
            <a:endParaRPr lang="cs-CZ" dirty="0" smtClean="0"/>
          </a:p>
          <a:p>
            <a:r>
              <a:rPr lang="cs-CZ" b="1" dirty="0" smtClean="0"/>
              <a:t>biom</a:t>
            </a:r>
            <a:r>
              <a:rPr lang="cs-CZ" dirty="0" smtClean="0"/>
              <a:t> = společenstva velkých oblastí Země spolu se substrátem a makroklimatem, rozsáhlé ekologické systémy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u="sng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ekologická nika</a:t>
            </a:r>
            <a:r>
              <a:rPr lang="cs-CZ" dirty="0" smtClean="0"/>
              <a:t> = soubor všech faktorů prostředí, které na organismus působí, vztahy, jež využívá ke svému životu – funkční a prostorové zařazení organismu v ekosystému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adaptace = přizpůsobování se novým podmínkám</a:t>
            </a:r>
          </a:p>
          <a:p>
            <a:endParaRPr lang="cs-CZ" dirty="0" smtClean="0"/>
          </a:p>
          <a:p>
            <a:r>
              <a:rPr lang="cs-CZ" dirty="0" smtClean="0"/>
              <a:t>tolerance = schopnost daného organismu vyrovnávat se s působením ekologických činitelů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u="sng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4929188"/>
          </a:xfrm>
        </p:spPr>
        <p:txBody>
          <a:bodyPr/>
          <a:lstStyle/>
          <a:p>
            <a:r>
              <a:rPr lang="cs-CZ" dirty="0" smtClean="0"/>
              <a:t>životní podmínky:</a:t>
            </a:r>
            <a:endParaRPr lang="cs-CZ" sz="8800" dirty="0" smtClean="0"/>
          </a:p>
          <a:p>
            <a:pPr lvl="1"/>
            <a:r>
              <a:rPr lang="cs-CZ" dirty="0" smtClean="0"/>
              <a:t>abiotické (světlo, teplo, voda, vzduch, horniny/půda)</a:t>
            </a:r>
            <a:endParaRPr lang="cs-CZ" sz="7200" dirty="0" smtClean="0"/>
          </a:p>
          <a:p>
            <a:pPr lvl="1"/>
            <a:r>
              <a:rPr lang="cs-CZ" dirty="0" smtClean="0"/>
              <a:t>biotické (ostatní organismy a vztahy s nimi)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ekologická valence</a:t>
            </a:r>
            <a:r>
              <a:rPr lang="cs-CZ" dirty="0" smtClean="0"/>
              <a:t> = rozmezí podmínek, v nichž je organismus schopen existovat</a:t>
            </a:r>
            <a:endParaRPr lang="cs-CZ" sz="8800" dirty="0" smtClean="0"/>
          </a:p>
          <a:p>
            <a:pPr lvl="1"/>
            <a:r>
              <a:rPr lang="cs-CZ" u="sng" dirty="0" smtClean="0"/>
              <a:t>druhy </a:t>
            </a:r>
            <a:r>
              <a:rPr lang="cs-CZ" u="sng" dirty="0" err="1" smtClean="0"/>
              <a:t>stenoekní</a:t>
            </a:r>
            <a:r>
              <a:rPr lang="cs-CZ" dirty="0" smtClean="0"/>
              <a:t> – úzká ekologická valence (mohou sloužit jako bioindikátory)</a:t>
            </a:r>
            <a:endParaRPr lang="cs-CZ" sz="7200" dirty="0" smtClean="0"/>
          </a:p>
          <a:p>
            <a:pPr lvl="1"/>
            <a:r>
              <a:rPr lang="cs-CZ" u="sng" dirty="0" smtClean="0"/>
              <a:t>druhy </a:t>
            </a:r>
            <a:r>
              <a:rPr lang="cs-CZ" u="sng" dirty="0" err="1" smtClean="0"/>
              <a:t>euryekní</a:t>
            </a:r>
            <a:r>
              <a:rPr lang="cs-CZ" dirty="0" smtClean="0"/>
              <a:t> – širší ekologická valence (značná adaptabilita, časem vznikají [stále v rámci jednoho druhu] trochu odlišné </a:t>
            </a:r>
            <a:r>
              <a:rPr lang="cs-CZ" i="1" dirty="0" smtClean="0"/>
              <a:t>ekotypy</a:t>
            </a:r>
            <a:r>
              <a:rPr lang="cs-CZ" dirty="0" smtClean="0"/>
              <a:t> → za určitých podmínek může vést i ke vzniku nového druhu)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areál</a:t>
            </a:r>
            <a:r>
              <a:rPr lang="cs-CZ" dirty="0" smtClean="0"/>
              <a:t> = území, kde se organismus vyskytuje – buď primární (původní = autochtonní druh), nebo sekundární (zavlečený = alochtonní druh)</a:t>
            </a:r>
            <a:endParaRPr lang="cs-CZ" sz="8800" dirty="0" smtClean="0"/>
          </a:p>
          <a:p>
            <a:pPr lvl="1"/>
            <a:r>
              <a:rPr lang="cs-CZ" u="sng" dirty="0" smtClean="0"/>
              <a:t>kosmopolit</a:t>
            </a:r>
            <a:r>
              <a:rPr lang="cs-CZ" dirty="0" smtClean="0"/>
              <a:t> – široký areál výskytu</a:t>
            </a:r>
            <a:endParaRPr lang="cs-CZ" sz="7200" dirty="0" smtClean="0"/>
          </a:p>
          <a:p>
            <a:pPr lvl="1"/>
            <a:r>
              <a:rPr lang="cs-CZ" u="sng" dirty="0" smtClean="0"/>
              <a:t>endemit</a:t>
            </a:r>
            <a:r>
              <a:rPr lang="cs-CZ" dirty="0" smtClean="0"/>
              <a:t> – malý areál výskytu</a:t>
            </a:r>
          </a:p>
          <a:p>
            <a:pPr lvl="1"/>
            <a:r>
              <a:rPr lang="pl-PL" u="sng" dirty="0" smtClean="0"/>
              <a:t>relikt</a:t>
            </a:r>
            <a:r>
              <a:rPr lang="pl-PL" dirty="0" smtClean="0"/>
              <a:t> – zbytek druhu na určitém území 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JAROSLAV SVOBODA. </a:t>
            </a:r>
            <a:r>
              <a:rPr lang="cs-CZ" sz="1800" i="1" dirty="0" err="1" smtClean="0"/>
              <a:t>ekozahrady.com</a:t>
            </a:r>
            <a:r>
              <a:rPr lang="cs-CZ" sz="1800" dirty="0" smtClean="0"/>
              <a:t> [online]. [cit. 2.10.2012]. Dostupný na WWW: &lt;http://www.</a:t>
            </a:r>
            <a:r>
              <a:rPr lang="cs-CZ" sz="1800" dirty="0" err="1" smtClean="0"/>
              <a:t>ekozahrady.com</a:t>
            </a:r>
            <a:r>
              <a:rPr lang="cs-CZ" sz="1800" dirty="0" smtClean="0"/>
              <a:t>/</a:t>
            </a:r>
            <a:r>
              <a:rPr lang="cs-CZ" sz="1800" dirty="0" err="1" smtClean="0"/>
              <a:t>puda</a:t>
            </a:r>
            <a:r>
              <a:rPr lang="cs-CZ" sz="1800" dirty="0" smtClean="0"/>
              <a:t>_pod_traktorem.</a:t>
            </a:r>
            <a:r>
              <a:rPr lang="cs-CZ" sz="1800" dirty="0" err="1" smtClean="0"/>
              <a:t>jpg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err="1" smtClean="0"/>
              <a:t>zschemie.euweb.cz</a:t>
            </a:r>
            <a:r>
              <a:rPr lang="cs-CZ" sz="1800" dirty="0" smtClean="0"/>
              <a:t> [online]. [cit. 2.10.2012]. Dostupný na WWW: &lt;http://www.</a:t>
            </a:r>
            <a:r>
              <a:rPr lang="cs-CZ" sz="1800" dirty="0" err="1" smtClean="0"/>
              <a:t>zschemie.euweb.cz</a:t>
            </a:r>
            <a:r>
              <a:rPr lang="cs-CZ" sz="1800" dirty="0" smtClean="0"/>
              <a:t>/</a:t>
            </a:r>
            <a:r>
              <a:rPr lang="cs-CZ" sz="1800" dirty="0" err="1" smtClean="0"/>
              <a:t>vodik</a:t>
            </a:r>
            <a:r>
              <a:rPr lang="cs-CZ" sz="1800" dirty="0" smtClean="0"/>
              <a:t>/vodik5.html&gt;.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err="1" smtClean="0"/>
              <a:t>hemel.cz</a:t>
            </a:r>
            <a:r>
              <a:rPr lang="cs-CZ" sz="1800" dirty="0" smtClean="0"/>
              <a:t> [online]. [cit. 2.10.2012]. Dostupný na WWW: &lt;http://www.</a:t>
            </a:r>
            <a:r>
              <a:rPr lang="cs-CZ" sz="1800" dirty="0" err="1" smtClean="0"/>
              <a:t>hemel.cz</a:t>
            </a:r>
            <a:r>
              <a:rPr lang="cs-CZ" sz="1800" dirty="0" smtClean="0"/>
              <a:t>/</a:t>
            </a:r>
            <a:r>
              <a:rPr lang="cs-CZ" sz="1800" dirty="0" err="1" smtClean="0"/>
              <a:t>files</a:t>
            </a:r>
            <a:r>
              <a:rPr lang="cs-CZ" sz="1800" dirty="0" smtClean="0"/>
              <a:t>/</a:t>
            </a:r>
            <a:r>
              <a:rPr lang="cs-CZ" sz="1800" dirty="0" err="1" smtClean="0"/>
              <a:t>Vodicka.jpg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err="1" smtClean="0"/>
              <a:t>pe.cz</a:t>
            </a:r>
            <a:r>
              <a:rPr lang="cs-CZ" sz="1800" dirty="0" smtClean="0"/>
              <a:t> [online]. [cit. 2.10.2012]. Dostupný na WWW: http://www.</a:t>
            </a:r>
            <a:r>
              <a:rPr lang="cs-CZ" sz="1800" dirty="0" err="1" smtClean="0"/>
              <a:t>pe.cz</a:t>
            </a:r>
            <a:r>
              <a:rPr lang="cs-CZ" sz="1800" dirty="0" smtClean="0"/>
              <a:t>/</a:t>
            </a:r>
            <a:r>
              <a:rPr lang="cs-CZ" sz="1800" dirty="0" err="1" smtClean="0"/>
              <a:t>upload</a:t>
            </a:r>
            <a:r>
              <a:rPr lang="cs-CZ" sz="1800" dirty="0" smtClean="0"/>
              <a:t>/Image/Energie%20a%20sluzby/</a:t>
            </a:r>
            <a:r>
              <a:rPr lang="cs-CZ" sz="1800" dirty="0" err="1" smtClean="0"/>
              <a:t>stlaceny</a:t>
            </a:r>
            <a:r>
              <a:rPr lang="cs-CZ" sz="1800" dirty="0" smtClean="0"/>
              <a:t>%20vzduch/vzduch_2.jpg</a:t>
            </a:r>
          </a:p>
          <a:p>
            <a:r>
              <a:rPr lang="cs-CZ" sz="1800" dirty="0" smtClean="0"/>
              <a:t>MACHÁČEK, Tomáš a kol. </a:t>
            </a:r>
            <a:r>
              <a:rPr lang="cs-CZ" sz="1800" i="1" dirty="0" err="1" smtClean="0"/>
              <a:t>biomach.cz</a:t>
            </a:r>
            <a:r>
              <a:rPr lang="cs-CZ" sz="1800" dirty="0" smtClean="0"/>
              <a:t> [online]. [cit. 2.10.2012]. Dostupný na WWW: &lt;http://www.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</a:t>
            </a:r>
            <a:r>
              <a:rPr lang="cs-CZ" sz="1800" dirty="0" err="1" smtClean="0"/>
              <a:t>abioticke</a:t>
            </a:r>
            <a:r>
              <a:rPr lang="cs-CZ" sz="1800" dirty="0" smtClean="0"/>
              <a:t>-faktory-</a:t>
            </a:r>
            <a:r>
              <a:rPr lang="cs-CZ" sz="1800" dirty="0" err="1" smtClean="0"/>
              <a:t>prostredi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MACHÁČEK, Tomáš a kol. </a:t>
            </a:r>
            <a:r>
              <a:rPr lang="cs-CZ" sz="1800" i="1" dirty="0" err="1" smtClean="0"/>
              <a:t>biomach.cz</a:t>
            </a:r>
            <a:r>
              <a:rPr lang="cs-CZ" sz="1800" dirty="0" smtClean="0"/>
              <a:t> [online]. [cit. 2.10.2012]. Dostupný na WWW: </a:t>
            </a:r>
            <a:r>
              <a:rPr lang="en-US" sz="1800" dirty="0" smtClean="0"/>
              <a:t>&lt;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/ekologie/organismus-a-</a:t>
            </a:r>
            <a:r>
              <a:rPr lang="cs-CZ" sz="1800" dirty="0" err="1" smtClean="0"/>
              <a:t>prostredi</a:t>
            </a:r>
            <a:r>
              <a:rPr lang="en-US" sz="1800" dirty="0" smtClean="0"/>
              <a:t>&gt;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158</TotalTime>
  <Words>89</Words>
  <Application>Microsoft Office PowerPoint</Application>
  <PresentationFormat>Předvádění na obrazovce (4:3)</PresentationFormat>
  <Paragraphs>47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Vrcholky hor</vt:lpstr>
      <vt:lpstr>Ekologické pojmy </vt:lpstr>
      <vt:lpstr>Ekologické pojmy</vt:lpstr>
      <vt:lpstr>Ekologické pojmy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expert</cp:lastModifiedBy>
  <cp:revision>21</cp:revision>
  <dcterms:created xsi:type="dcterms:W3CDTF">2012-10-01T16:10:06Z</dcterms:created>
  <dcterms:modified xsi:type="dcterms:W3CDTF">2012-10-02T13:32:43Z</dcterms:modified>
</cp:coreProperties>
</file>