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6" r:id="rId3"/>
    <p:sldId id="257" r:id="rId4"/>
    <p:sldId id="264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2E800BD-C092-4730-ADB6-22F3F84B6229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5D2A2A8-DB3E-4697-B71D-20F7B8FF66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FC041AC-9517-4C39-B0CD-7516CC55C45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EA9FF7-D7F4-45CB-A75E-E7B91B7FD0D9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63752-3B2E-4A73-91BB-8B12A31485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AD3B1-5742-43F3-9305-E686AF108201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DBCA3D-2650-4F9D-9EDE-001FF3BD0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95BC3-2E3B-4F23-866E-FFC905B3FE8B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9915B0-549A-44F3-872B-8EBDDC8D8D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0571EC-738B-4EFD-8C08-9115974D9126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F8F58-C7DA-40C6-9388-A24C5CFACF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16DA4-20D8-42C1-850A-F7AAEB072321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0D3BD-E39B-4756-B7DD-E9C51342B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E28FD-0963-4C9F-99A1-1722F405DB7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3203B-7EE6-4D13-BEBF-B8622E6960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5A632-0D81-4F1E-AED6-C0377C52A173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69681-FADF-43CD-80EB-55E8B8A1CE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CA7C9-5399-41B9-8AED-2EE5E9B27ACE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5572DC-D2AE-4000-8631-C08B262D82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932BFE-0FA7-4C9E-BE7C-6EC00553A647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05309-4DE1-42A7-96C9-6C4FF744B9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4AB31-5305-4D6F-A219-94251CC966D7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84FD7-F90E-48FE-BAB9-73C1991EE0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8CDF27-2766-466D-8185-0032B73A53B5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D8995A-8356-4197-9115-F063FFD153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EC02ADF-F5AC-4709-9159-F071D274E994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A706CA-915B-464E-A778-0911490467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6"/>
          <p:cNvSpPr>
            <a:spLocks noGrp="1"/>
          </p:cNvSpPr>
          <p:nvPr>
            <p:ph type="ctrTitle"/>
          </p:nvPr>
        </p:nvSpPr>
        <p:spPr>
          <a:xfrm>
            <a:off x="685800" y="3860800"/>
            <a:ext cx="7772400" cy="1470025"/>
          </a:xfrm>
        </p:spPr>
        <p:txBody>
          <a:bodyPr/>
          <a:lstStyle/>
          <a:p>
            <a:pPr algn="l" eaLnBrk="1" hangingPunct="1"/>
            <a:r>
              <a:rPr lang="cs-CZ" sz="1600" u="sng" smtClean="0"/>
              <a:t>Název projektu: </a:t>
            </a:r>
            <a:r>
              <a:rPr lang="cs-CZ" sz="1600" smtClean="0"/>
              <a:t>Moderní škola</a:t>
            </a:r>
            <a:br>
              <a:rPr lang="cs-CZ" sz="1600" smtClean="0"/>
            </a:br>
            <a:r>
              <a:rPr lang="cs-CZ" sz="1600" u="sng" smtClean="0"/>
              <a:t>Registrační číslo projektu: </a:t>
            </a:r>
            <a:r>
              <a:rPr lang="cs-CZ" sz="1600" smtClean="0"/>
              <a:t>CZ.1.07/1.4.00/21.2511</a:t>
            </a:r>
            <a:br>
              <a:rPr lang="cs-CZ" sz="1600" smtClean="0"/>
            </a:br>
            <a:r>
              <a:rPr lang="cs-CZ" sz="1600" u="sng" smtClean="0"/>
              <a:t>Škola: </a:t>
            </a:r>
            <a:r>
              <a:rPr lang="cs-CZ" sz="1600" smtClean="0"/>
              <a:t>Základní škola, Česká Lípa, Školní 2520, příspěvková organizace</a:t>
            </a:r>
            <a:br>
              <a:rPr lang="cs-CZ" sz="1600" smtClean="0"/>
            </a:br>
            <a:r>
              <a:rPr lang="cs-CZ" sz="1600" u="sng" smtClean="0"/>
              <a:t>Číslo klíčové aktivity: </a:t>
            </a:r>
            <a:r>
              <a:rPr lang="cs-CZ" sz="1400" u="sng" smtClean="0"/>
              <a:t>III/2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Sada: </a:t>
            </a:r>
            <a:r>
              <a:rPr lang="cs-CZ" sz="1400" smtClean="0"/>
              <a:t>VY_</a:t>
            </a:r>
            <a:r>
              <a:rPr lang="cs-CZ" sz="1400" smtClean="0">
                <a:solidFill>
                  <a:srgbClr val="FF0000"/>
                </a:solidFill>
              </a:rPr>
              <a:t>32</a:t>
            </a:r>
            <a:r>
              <a:rPr lang="cs-CZ" sz="1400" smtClean="0"/>
              <a:t>_INOVACE_NJŠM</a:t>
            </a:r>
            <a:r>
              <a:rPr lang="cs-CZ" sz="1400" smtClean="0">
                <a:solidFill>
                  <a:srgbClr val="FF0000"/>
                </a:solidFill>
              </a:rPr>
              <a:t>1/1</a:t>
            </a:r>
            <a:r>
              <a:rPr lang="cs-CZ" sz="1400" smtClean="0"/>
              <a:t> 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Druh učebního materiálu: </a:t>
            </a:r>
            <a:r>
              <a:rPr lang="cs-CZ" sz="1600" smtClean="0">
                <a:solidFill>
                  <a:srgbClr val="FF0000"/>
                </a:solidFill>
              </a:rPr>
              <a:t>prezentace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Cílová skupina: </a:t>
            </a:r>
            <a:r>
              <a:rPr lang="cs-CZ" sz="1600" smtClean="0">
                <a:solidFill>
                  <a:srgbClr val="FF0000"/>
                </a:solidFill>
              </a:rPr>
              <a:t>žáci 2. stupně základní školy</a:t>
            </a:r>
            <a:r>
              <a:rPr lang="cs-CZ" sz="1600" smtClean="0"/>
              <a:t>	</a:t>
            </a:r>
            <a:br>
              <a:rPr lang="cs-CZ" sz="1600" smtClean="0"/>
            </a:br>
            <a:r>
              <a:rPr lang="cs-CZ" sz="1600" u="sng" smtClean="0"/>
              <a:t>Typická věková skupina: </a:t>
            </a:r>
            <a:r>
              <a:rPr lang="cs-CZ" sz="1600" smtClean="0">
                <a:solidFill>
                  <a:srgbClr val="FF0000"/>
                </a:solidFill>
              </a:rPr>
              <a:t>10 až 15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Předmět: </a:t>
            </a:r>
            <a:r>
              <a:rPr lang="cs-CZ" sz="1600" smtClean="0">
                <a:solidFill>
                  <a:srgbClr val="FF0000"/>
                </a:solidFill>
              </a:rPr>
              <a:t>německý jazyk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Ročník: </a:t>
            </a:r>
            <a:r>
              <a:rPr lang="cs-CZ" sz="1600" smtClean="0">
                <a:solidFill>
                  <a:srgbClr val="FF0000"/>
                </a:solidFill>
              </a:rPr>
              <a:t>6. – 9.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Anotace: </a:t>
            </a:r>
            <a:r>
              <a:rPr lang="cs-CZ" sz="1600" smtClean="0">
                <a:solidFill>
                  <a:srgbClr val="FF0000"/>
                </a:solidFill>
              </a:rPr>
              <a:t>Tento učební materiál slouží k upevňování  znalostí žáků o slovní zásobě na téma oblékání. Žáci doplňují ústně či písemně názvy částí oblečení, popisují, co má kdo na sobě.Použití 4.pádu.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Klíčová slova:</a:t>
            </a:r>
            <a:r>
              <a:rPr lang="cs-CZ" sz="1600" smtClean="0">
                <a:solidFill>
                  <a:srgbClr val="FF0000"/>
                </a:solidFill>
              </a:rPr>
              <a:t> němčina, oblečení, mít na sobě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Speciální vzdělávací potřeby: </a:t>
            </a:r>
            <a:r>
              <a:rPr lang="cs-CZ" sz="1600" smtClean="0">
                <a:solidFill>
                  <a:srgbClr val="FF0000"/>
                </a:solidFill>
              </a:rPr>
              <a:t>žádné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Datum:</a:t>
            </a:r>
            <a:r>
              <a:rPr lang="cs-CZ" sz="1600" smtClean="0"/>
              <a:t> prosinec </a:t>
            </a:r>
            <a:r>
              <a:rPr lang="cs-CZ" sz="1200" smtClean="0"/>
              <a:t>2011  </a:t>
            </a:r>
            <a:br>
              <a:rPr lang="cs-CZ" sz="1200" smtClean="0"/>
            </a:br>
            <a:r>
              <a:rPr lang="cs-CZ" sz="1600" u="sng" smtClean="0"/>
              <a:t>Autor: </a:t>
            </a:r>
            <a:r>
              <a:rPr lang="cs-CZ" sz="1600" smtClean="0">
                <a:solidFill>
                  <a:srgbClr val="FF0000"/>
                </a:solidFill>
              </a:rPr>
              <a:t>Šárka Mášková</a:t>
            </a:r>
            <a:r>
              <a:rPr lang="cs-CZ" sz="1600" u="sng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4339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476250"/>
            <a:ext cx="5610225" cy="127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684213" y="0"/>
            <a:ext cx="7772400" cy="1196975"/>
          </a:xfrm>
        </p:spPr>
        <p:txBody>
          <a:bodyPr/>
          <a:lstStyle/>
          <a:p>
            <a:pPr eaLnBrk="1" hangingPunct="1"/>
            <a:r>
              <a:rPr lang="cs-CZ" sz="5400" b="1" smtClean="0"/>
              <a:t>Kleidung</a:t>
            </a:r>
          </a:p>
        </p:txBody>
      </p:sp>
      <p:pic>
        <p:nvPicPr>
          <p:cNvPr id="15362" name="Picture 2" descr="Clothing Shoes Sneakers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35038" y="5373688"/>
            <a:ext cx="1260475" cy="96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6" descr="Yellow T-shirt Clip 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3644900"/>
            <a:ext cx="1296987" cy="1414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8" descr="Dress Clothing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27088" y="1052513"/>
            <a:ext cx="1368425" cy="214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2" descr="Blue Jeans Clip Art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6463" y="1268413"/>
            <a:ext cx="1079500" cy="234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4" descr="Mitten Clip Art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87900" y="5445125"/>
            <a:ext cx="893763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4" descr="Mitten Clip Art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37088" y="5732463"/>
            <a:ext cx="1063625" cy="89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4" descr="Red Socks Clip Art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72000" y="3789363"/>
            <a:ext cx="1079500" cy="139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9" name="Text Box 22"/>
          <p:cNvSpPr txBox="1">
            <a:spLocks noChangeArrowheads="1"/>
          </p:cNvSpPr>
          <p:nvPr/>
        </p:nvSpPr>
        <p:spPr bwMode="auto">
          <a:xfrm>
            <a:off x="5867400" y="4005263"/>
            <a:ext cx="31686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Ponožky…………………………..</a:t>
            </a:r>
          </a:p>
        </p:txBody>
      </p:sp>
      <p:sp>
        <p:nvSpPr>
          <p:cNvPr id="15370" name="Text Box 33"/>
          <p:cNvSpPr txBox="1">
            <a:spLocks noChangeArrowheads="1"/>
          </p:cNvSpPr>
          <p:nvPr/>
        </p:nvSpPr>
        <p:spPr bwMode="auto">
          <a:xfrm>
            <a:off x="5508625" y="1557338"/>
            <a:ext cx="32766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Kalhoty……………………</a:t>
            </a:r>
          </a:p>
        </p:txBody>
      </p:sp>
      <p:sp>
        <p:nvSpPr>
          <p:cNvPr id="15371" name="Text Box 33"/>
          <p:cNvSpPr txBox="1">
            <a:spLocks noChangeArrowheads="1"/>
          </p:cNvSpPr>
          <p:nvPr/>
        </p:nvSpPr>
        <p:spPr bwMode="auto">
          <a:xfrm>
            <a:off x="1692275" y="1412875"/>
            <a:ext cx="3276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Šaty……………………</a:t>
            </a:r>
          </a:p>
        </p:txBody>
      </p:sp>
      <p:sp>
        <p:nvSpPr>
          <p:cNvPr id="15372" name="Text Box 33"/>
          <p:cNvSpPr txBox="1">
            <a:spLocks noChangeArrowheads="1"/>
          </p:cNvSpPr>
          <p:nvPr/>
        </p:nvSpPr>
        <p:spPr bwMode="auto">
          <a:xfrm>
            <a:off x="5867400" y="5589588"/>
            <a:ext cx="32766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Rukavice……………………</a:t>
            </a:r>
          </a:p>
        </p:txBody>
      </p:sp>
      <p:sp>
        <p:nvSpPr>
          <p:cNvPr id="15373" name="Text Box 33"/>
          <p:cNvSpPr txBox="1">
            <a:spLocks noChangeArrowheads="1"/>
          </p:cNvSpPr>
          <p:nvPr/>
        </p:nvSpPr>
        <p:spPr bwMode="auto">
          <a:xfrm>
            <a:off x="1979613" y="3500438"/>
            <a:ext cx="32766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Triko……………………</a:t>
            </a:r>
          </a:p>
        </p:txBody>
      </p:sp>
      <p:sp>
        <p:nvSpPr>
          <p:cNvPr id="15374" name="Text Box 33"/>
          <p:cNvSpPr txBox="1">
            <a:spLocks noChangeArrowheads="1"/>
          </p:cNvSpPr>
          <p:nvPr/>
        </p:nvSpPr>
        <p:spPr bwMode="auto">
          <a:xfrm>
            <a:off x="1835150" y="5157788"/>
            <a:ext cx="32766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Boty……………………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Blue Blouse Clip 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2988" y="836613"/>
            <a:ext cx="1152525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4" descr="Green Jacket Clip Art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3" y="514350"/>
            <a:ext cx="1908175" cy="2090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6" descr="Blue Dot Skirt Clip Art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3850" y="2565400"/>
            <a:ext cx="114935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2" descr="Put On Shirt Clip Art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51188" y="2708275"/>
            <a:ext cx="1492250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2" descr="Leather Jacket Clip Art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1188" y="4581525"/>
            <a:ext cx="1725612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4" descr="Scarf Clip Art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19700" y="4221163"/>
            <a:ext cx="1322388" cy="147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6" descr="Clothing Shirt Clip Art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492500" y="4991100"/>
            <a:ext cx="1535113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Text Box 22"/>
          <p:cNvSpPr txBox="1">
            <a:spLocks noChangeArrowheads="1"/>
          </p:cNvSpPr>
          <p:nvPr/>
        </p:nvSpPr>
        <p:spPr bwMode="auto">
          <a:xfrm>
            <a:off x="5508625" y="188913"/>
            <a:ext cx="4435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Větrovka…………………….. </a:t>
            </a:r>
          </a:p>
        </p:txBody>
      </p:sp>
      <p:sp>
        <p:nvSpPr>
          <p:cNvPr id="16393" name="Text Box 23"/>
          <p:cNvSpPr txBox="1">
            <a:spLocks noChangeArrowheads="1"/>
          </p:cNvSpPr>
          <p:nvPr/>
        </p:nvSpPr>
        <p:spPr bwMode="auto">
          <a:xfrm>
            <a:off x="611188" y="260350"/>
            <a:ext cx="2232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Halenka……………………</a:t>
            </a:r>
          </a:p>
        </p:txBody>
      </p:sp>
      <p:sp>
        <p:nvSpPr>
          <p:cNvPr id="16394" name="Text Box 33"/>
          <p:cNvSpPr txBox="1">
            <a:spLocks noChangeArrowheads="1"/>
          </p:cNvSpPr>
          <p:nvPr/>
        </p:nvSpPr>
        <p:spPr bwMode="auto">
          <a:xfrm>
            <a:off x="1331913" y="2492375"/>
            <a:ext cx="3276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Sukně……………………</a:t>
            </a:r>
          </a:p>
        </p:txBody>
      </p:sp>
      <p:sp>
        <p:nvSpPr>
          <p:cNvPr id="16395" name="Text Box 33"/>
          <p:cNvSpPr txBox="1">
            <a:spLocks noChangeArrowheads="1"/>
          </p:cNvSpPr>
          <p:nvPr/>
        </p:nvSpPr>
        <p:spPr bwMode="auto">
          <a:xfrm>
            <a:off x="4859338" y="3213100"/>
            <a:ext cx="3276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Svetr……………………………</a:t>
            </a:r>
          </a:p>
        </p:txBody>
      </p:sp>
      <p:sp>
        <p:nvSpPr>
          <p:cNvPr id="16396" name="Text Box 33"/>
          <p:cNvSpPr txBox="1">
            <a:spLocks noChangeArrowheads="1"/>
          </p:cNvSpPr>
          <p:nvPr/>
        </p:nvSpPr>
        <p:spPr bwMode="auto">
          <a:xfrm>
            <a:off x="6443663" y="4581525"/>
            <a:ext cx="27003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Šála……………….………</a:t>
            </a:r>
          </a:p>
        </p:txBody>
      </p:sp>
      <p:sp>
        <p:nvSpPr>
          <p:cNvPr id="16397" name="Text Box 33"/>
          <p:cNvSpPr txBox="1">
            <a:spLocks noChangeArrowheads="1"/>
          </p:cNvSpPr>
          <p:nvPr/>
        </p:nvSpPr>
        <p:spPr bwMode="auto">
          <a:xfrm>
            <a:off x="5076825" y="5949950"/>
            <a:ext cx="3635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Košile…………………………</a:t>
            </a:r>
          </a:p>
        </p:txBody>
      </p:sp>
      <p:sp>
        <p:nvSpPr>
          <p:cNvPr id="16398" name="Text Box 33"/>
          <p:cNvSpPr txBox="1">
            <a:spLocks noChangeArrowheads="1"/>
          </p:cNvSpPr>
          <p:nvPr/>
        </p:nvSpPr>
        <p:spPr bwMode="auto">
          <a:xfrm>
            <a:off x="250825" y="6308725"/>
            <a:ext cx="3276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Bunda…………………..………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81000" y="4724400"/>
            <a:ext cx="1981200" cy="6397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>
                <a:latin typeface="Accord SF"/>
              </a:rPr>
              <a:t>a)</a:t>
            </a:r>
            <a:r>
              <a:rPr lang="cs-CZ" sz="2400" smtClean="0">
                <a:latin typeface="Accord SF"/>
              </a:rPr>
              <a:t> </a:t>
            </a:r>
            <a:r>
              <a:rPr lang="cs-CZ" sz="2400" smtClean="0"/>
              <a:t>haben an </a:t>
            </a:r>
          </a:p>
        </p:txBody>
      </p:sp>
      <p:sp>
        <p:nvSpPr>
          <p:cNvPr id="18434" name="Rectangle 3"/>
          <p:cNvSpPr>
            <a:spLocks noChangeArrowheads="1"/>
          </p:cNvSpPr>
          <p:nvPr/>
        </p:nvSpPr>
        <p:spPr bwMode="auto">
          <a:xfrm>
            <a:off x="0" y="838200"/>
            <a:ext cx="1524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>
                <a:latin typeface="Accord SF"/>
              </a:rPr>
              <a:t>1. ich</a:t>
            </a:r>
          </a:p>
        </p:txBody>
      </p:sp>
      <p:sp>
        <p:nvSpPr>
          <p:cNvPr id="18435" name="Rectangle 4"/>
          <p:cNvSpPr>
            <a:spLocks noChangeArrowheads="1"/>
          </p:cNvSpPr>
          <p:nvPr/>
        </p:nvSpPr>
        <p:spPr bwMode="auto">
          <a:xfrm>
            <a:off x="228600" y="152400"/>
            <a:ext cx="7772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>
                <a:latin typeface="Accord SF"/>
              </a:rPr>
              <a:t>Spoj a dopi</a:t>
            </a:r>
            <a:r>
              <a:rPr lang="cs-CZ" sz="2800" i="1">
                <a:latin typeface="Accord SF"/>
              </a:rPr>
              <a:t>š:</a:t>
            </a:r>
          </a:p>
        </p:txBody>
      </p:sp>
      <p:sp>
        <p:nvSpPr>
          <p:cNvPr id="18436" name="Rectangle 5"/>
          <p:cNvSpPr>
            <a:spLocks noChangeArrowheads="1"/>
          </p:cNvSpPr>
          <p:nvPr/>
        </p:nvSpPr>
        <p:spPr bwMode="auto">
          <a:xfrm>
            <a:off x="838200" y="1447800"/>
            <a:ext cx="1524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>
                <a:latin typeface="Accord SF"/>
              </a:rPr>
              <a:t>2.du</a:t>
            </a:r>
          </a:p>
        </p:txBody>
      </p:sp>
      <p:sp>
        <p:nvSpPr>
          <p:cNvPr id="18437" name="Rectangle 6"/>
          <p:cNvSpPr>
            <a:spLocks noChangeArrowheads="1"/>
          </p:cNvSpPr>
          <p:nvPr/>
        </p:nvSpPr>
        <p:spPr bwMode="auto">
          <a:xfrm>
            <a:off x="5486400" y="685800"/>
            <a:ext cx="1524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>
                <a:latin typeface="Accord SF"/>
              </a:rPr>
              <a:t>7. ihr</a:t>
            </a:r>
          </a:p>
        </p:txBody>
      </p:sp>
      <p:sp>
        <p:nvSpPr>
          <p:cNvPr id="18438" name="Rectangle 7"/>
          <p:cNvSpPr>
            <a:spLocks noChangeArrowheads="1"/>
          </p:cNvSpPr>
          <p:nvPr/>
        </p:nvSpPr>
        <p:spPr bwMode="auto">
          <a:xfrm>
            <a:off x="4343400" y="1371600"/>
            <a:ext cx="1524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>
                <a:latin typeface="Accord SF"/>
              </a:rPr>
              <a:t>6. wir</a:t>
            </a:r>
          </a:p>
        </p:txBody>
      </p:sp>
      <p:sp>
        <p:nvSpPr>
          <p:cNvPr id="18439" name="Rectangle 8"/>
          <p:cNvSpPr>
            <a:spLocks noChangeArrowheads="1"/>
          </p:cNvSpPr>
          <p:nvPr/>
        </p:nvSpPr>
        <p:spPr bwMode="auto">
          <a:xfrm>
            <a:off x="1752600" y="762000"/>
            <a:ext cx="1524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>
                <a:latin typeface="Accord SF"/>
              </a:rPr>
              <a:t>3. er</a:t>
            </a:r>
          </a:p>
        </p:txBody>
      </p:sp>
      <p:sp>
        <p:nvSpPr>
          <p:cNvPr id="18440" name="Rectangle 9"/>
          <p:cNvSpPr>
            <a:spLocks noChangeArrowheads="1"/>
          </p:cNvSpPr>
          <p:nvPr/>
        </p:nvSpPr>
        <p:spPr bwMode="auto">
          <a:xfrm>
            <a:off x="2438400" y="1371600"/>
            <a:ext cx="1524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>
                <a:latin typeface="Accord SF"/>
              </a:rPr>
              <a:t>4. sie</a:t>
            </a:r>
          </a:p>
        </p:txBody>
      </p:sp>
      <p:sp>
        <p:nvSpPr>
          <p:cNvPr id="18441" name="Rectangle 10"/>
          <p:cNvSpPr>
            <a:spLocks noChangeArrowheads="1"/>
          </p:cNvSpPr>
          <p:nvPr/>
        </p:nvSpPr>
        <p:spPr bwMode="auto">
          <a:xfrm>
            <a:off x="3352800" y="685800"/>
            <a:ext cx="1524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>
                <a:latin typeface="Accord SF"/>
              </a:rPr>
              <a:t>5. es</a:t>
            </a:r>
          </a:p>
        </p:txBody>
      </p:sp>
      <p:sp>
        <p:nvSpPr>
          <p:cNvPr id="18442" name="Rectangle 11"/>
          <p:cNvSpPr>
            <a:spLocks noChangeArrowheads="1"/>
          </p:cNvSpPr>
          <p:nvPr/>
        </p:nvSpPr>
        <p:spPr bwMode="auto">
          <a:xfrm>
            <a:off x="6400800" y="1371600"/>
            <a:ext cx="1524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>
                <a:latin typeface="Accord SF"/>
              </a:rPr>
              <a:t>8. sie</a:t>
            </a:r>
          </a:p>
        </p:txBody>
      </p:sp>
      <p:sp>
        <p:nvSpPr>
          <p:cNvPr id="18443" name="Rectangle 12"/>
          <p:cNvSpPr>
            <a:spLocks noChangeArrowheads="1"/>
          </p:cNvSpPr>
          <p:nvPr/>
        </p:nvSpPr>
        <p:spPr bwMode="auto">
          <a:xfrm>
            <a:off x="990600" y="5715000"/>
            <a:ext cx="19812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200">
                <a:latin typeface="Accord SF"/>
              </a:rPr>
              <a:t>b) </a:t>
            </a:r>
            <a:r>
              <a:rPr lang="cs-CZ" sz="2400">
                <a:latin typeface="Calibri" pitchFamily="34" charset="0"/>
              </a:rPr>
              <a:t>hat an</a:t>
            </a:r>
            <a:r>
              <a:rPr lang="cs-CZ" sz="3200">
                <a:latin typeface="Calibri" pitchFamily="34" charset="0"/>
              </a:rPr>
              <a:t>  </a:t>
            </a:r>
          </a:p>
        </p:txBody>
      </p:sp>
      <p:sp>
        <p:nvSpPr>
          <p:cNvPr id="18444" name="Rectangle 13"/>
          <p:cNvSpPr>
            <a:spLocks noChangeArrowheads="1"/>
          </p:cNvSpPr>
          <p:nvPr/>
        </p:nvSpPr>
        <p:spPr bwMode="auto">
          <a:xfrm>
            <a:off x="2590800" y="4800600"/>
            <a:ext cx="19812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200">
                <a:latin typeface="Accord SF"/>
              </a:rPr>
              <a:t>c) </a:t>
            </a:r>
            <a:r>
              <a:rPr lang="cs-CZ" sz="2400">
                <a:latin typeface="Calibri" pitchFamily="34" charset="0"/>
              </a:rPr>
              <a:t>haben an </a:t>
            </a:r>
          </a:p>
        </p:txBody>
      </p:sp>
      <p:sp>
        <p:nvSpPr>
          <p:cNvPr id="18445" name="Rectangle 14"/>
          <p:cNvSpPr>
            <a:spLocks noChangeArrowheads="1"/>
          </p:cNvSpPr>
          <p:nvPr/>
        </p:nvSpPr>
        <p:spPr bwMode="auto">
          <a:xfrm>
            <a:off x="3429000" y="5715000"/>
            <a:ext cx="19812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200">
                <a:latin typeface="Accord SF"/>
              </a:rPr>
              <a:t>d) </a:t>
            </a:r>
            <a:r>
              <a:rPr lang="cs-CZ" sz="2400">
                <a:latin typeface="Calibri" pitchFamily="34" charset="0"/>
              </a:rPr>
              <a:t>habt an </a:t>
            </a:r>
          </a:p>
        </p:txBody>
      </p:sp>
      <p:sp>
        <p:nvSpPr>
          <p:cNvPr id="18446" name="Rectangle 15"/>
          <p:cNvSpPr>
            <a:spLocks noChangeArrowheads="1"/>
          </p:cNvSpPr>
          <p:nvPr/>
        </p:nvSpPr>
        <p:spPr bwMode="auto">
          <a:xfrm>
            <a:off x="4648200" y="4724400"/>
            <a:ext cx="19812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200">
                <a:latin typeface="Accord SF"/>
              </a:rPr>
              <a:t>e) </a:t>
            </a:r>
            <a:r>
              <a:rPr lang="cs-CZ" sz="2400">
                <a:latin typeface="Calibri" pitchFamily="34" charset="0"/>
              </a:rPr>
              <a:t>habe an </a:t>
            </a:r>
          </a:p>
        </p:txBody>
      </p:sp>
      <p:sp>
        <p:nvSpPr>
          <p:cNvPr id="18447" name="Rectangle 16"/>
          <p:cNvSpPr>
            <a:spLocks noChangeArrowheads="1"/>
          </p:cNvSpPr>
          <p:nvPr/>
        </p:nvSpPr>
        <p:spPr bwMode="auto">
          <a:xfrm>
            <a:off x="5562600" y="5791200"/>
            <a:ext cx="19812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200">
                <a:latin typeface="Accord SF"/>
              </a:rPr>
              <a:t>f) </a:t>
            </a:r>
            <a:r>
              <a:rPr lang="cs-CZ" sz="2400">
                <a:latin typeface="Calibri" pitchFamily="34" charset="0"/>
              </a:rPr>
              <a:t>hat an</a:t>
            </a:r>
            <a:r>
              <a:rPr lang="cs-CZ" sz="3200">
                <a:latin typeface="Calibri" pitchFamily="34" charset="0"/>
              </a:rPr>
              <a:t> </a:t>
            </a:r>
          </a:p>
        </p:txBody>
      </p:sp>
      <p:sp>
        <p:nvSpPr>
          <p:cNvPr id="18448" name="Rectangle 17"/>
          <p:cNvSpPr>
            <a:spLocks noChangeArrowheads="1"/>
          </p:cNvSpPr>
          <p:nvPr/>
        </p:nvSpPr>
        <p:spPr bwMode="auto">
          <a:xfrm>
            <a:off x="6781800" y="4724400"/>
            <a:ext cx="19812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200">
                <a:latin typeface="Accord SF"/>
              </a:rPr>
              <a:t>g) </a:t>
            </a:r>
            <a:r>
              <a:rPr lang="cs-CZ" sz="2400">
                <a:latin typeface="Calibri" pitchFamily="34" charset="0"/>
              </a:rPr>
              <a:t>hat an</a:t>
            </a:r>
            <a:r>
              <a:rPr lang="cs-CZ" sz="3200">
                <a:latin typeface="Calibri" pitchFamily="34" charset="0"/>
              </a:rPr>
              <a:t> </a:t>
            </a:r>
          </a:p>
        </p:txBody>
      </p:sp>
      <p:sp>
        <p:nvSpPr>
          <p:cNvPr id="18449" name="Rectangle 18"/>
          <p:cNvSpPr>
            <a:spLocks noChangeArrowheads="1"/>
          </p:cNvSpPr>
          <p:nvPr/>
        </p:nvSpPr>
        <p:spPr bwMode="auto">
          <a:xfrm>
            <a:off x="7162800" y="5791200"/>
            <a:ext cx="19812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200">
                <a:latin typeface="Accord SF"/>
              </a:rPr>
              <a:t>g) </a:t>
            </a:r>
            <a:r>
              <a:rPr lang="cs-CZ" sz="2400">
                <a:latin typeface="Calibri" pitchFamily="34" charset="0"/>
              </a:rPr>
              <a:t>hast an</a:t>
            </a:r>
            <a:r>
              <a:rPr lang="cs-CZ" sz="3200">
                <a:latin typeface="Calibri" pitchFamily="34" charset="0"/>
              </a:rPr>
              <a:t> </a:t>
            </a:r>
          </a:p>
        </p:txBody>
      </p:sp>
      <p:sp>
        <p:nvSpPr>
          <p:cNvPr id="18450" name="Rectangle 19"/>
          <p:cNvSpPr>
            <a:spLocks noChangeArrowheads="1"/>
          </p:cNvSpPr>
          <p:nvPr/>
        </p:nvSpPr>
        <p:spPr bwMode="auto">
          <a:xfrm>
            <a:off x="457200" y="3048000"/>
            <a:ext cx="81534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>
                <a:latin typeface="Accord SF"/>
              </a:rPr>
              <a:t>1….	2….	3….	4….	5….	6….	7….	8….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Was hat er an? Was hat sie an?</a:t>
            </a:r>
          </a:p>
        </p:txBody>
      </p:sp>
      <p:pic>
        <p:nvPicPr>
          <p:cNvPr id="19458" name="Picture 10" descr="Jogging Boy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700213"/>
            <a:ext cx="2235200" cy="469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2" descr="Woman Clip 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1773238"/>
            <a:ext cx="2089150" cy="466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čára 11"/>
          <p:cNvCxnSpPr/>
          <p:nvPr/>
        </p:nvCxnSpPr>
        <p:spPr>
          <a:xfrm>
            <a:off x="2339975" y="3068638"/>
            <a:ext cx="216058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484438" y="5157788"/>
            <a:ext cx="21590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484438" y="6165850"/>
            <a:ext cx="21590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443663" y="3500438"/>
            <a:ext cx="2160587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659563" y="4365625"/>
            <a:ext cx="2160587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6372225" y="6381750"/>
            <a:ext cx="216058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8" descr="Man Wearing Topper And Long Jacket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1023938"/>
            <a:ext cx="2087563" cy="562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4" descr="Girl In A Dress Clip 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64163" y="1006475"/>
            <a:ext cx="1368425" cy="530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ovací čára 8"/>
          <p:cNvCxnSpPr/>
          <p:nvPr/>
        </p:nvCxnSpPr>
        <p:spPr>
          <a:xfrm>
            <a:off x="2124075" y="1341438"/>
            <a:ext cx="216058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627313" y="3860800"/>
            <a:ext cx="2160587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555875" y="5084763"/>
            <a:ext cx="216058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771775" y="6453188"/>
            <a:ext cx="216058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300788" y="3357563"/>
            <a:ext cx="21590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195513" y="2349500"/>
            <a:ext cx="2160587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339975" y="3068638"/>
            <a:ext cx="216058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6" descr="Woman In Blue &amp;yellow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981075"/>
            <a:ext cx="3079750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4" descr="Futbolista Soccer Player Clip 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1125538"/>
            <a:ext cx="3797300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čára 9"/>
          <p:cNvCxnSpPr/>
          <p:nvPr/>
        </p:nvCxnSpPr>
        <p:spPr>
          <a:xfrm>
            <a:off x="1763713" y="2781300"/>
            <a:ext cx="2160587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835150" y="3716338"/>
            <a:ext cx="216058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268538" y="5373688"/>
            <a:ext cx="21590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763713" y="5876925"/>
            <a:ext cx="2160587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516688" y="2276475"/>
            <a:ext cx="21590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300788" y="3860800"/>
            <a:ext cx="21590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508625" y="5445125"/>
            <a:ext cx="21590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6300788" y="4941888"/>
            <a:ext cx="21590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Walking Dog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404813"/>
            <a:ext cx="4392612" cy="417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8" descr="Little Boy Clip 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9700" y="2565400"/>
            <a:ext cx="1947863" cy="405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čára 11"/>
          <p:cNvCxnSpPr/>
          <p:nvPr/>
        </p:nvCxnSpPr>
        <p:spPr>
          <a:xfrm>
            <a:off x="3635375" y="1412875"/>
            <a:ext cx="216058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419475" y="2276475"/>
            <a:ext cx="216058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2484438" y="4292600"/>
            <a:ext cx="863600" cy="50482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H="1">
            <a:off x="468313" y="3789363"/>
            <a:ext cx="2879725" cy="180022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411413" y="4797425"/>
            <a:ext cx="2447925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68313" y="5589588"/>
            <a:ext cx="4391025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6732588" y="4292600"/>
            <a:ext cx="2160587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6156325" y="5373688"/>
            <a:ext cx="216058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6084888" y="6308725"/>
            <a:ext cx="21590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62650"/>
          </a:xfrm>
        </p:spPr>
        <p:txBody>
          <a:bodyPr/>
          <a:lstStyle/>
          <a:p>
            <a:pPr algn="l" eaLnBrk="1" hangingPunct="1"/>
            <a:r>
              <a:rPr lang="cs-CZ" sz="2000" smtClean="0">
                <a:solidFill>
                  <a:srgbClr val="FF0000"/>
                </a:solidFill>
              </a:rPr>
              <a:t/>
            </a:r>
            <a:br>
              <a:rPr lang="cs-CZ" sz="2000" smtClean="0">
                <a:solidFill>
                  <a:srgbClr val="FF0000"/>
                </a:solidFill>
              </a:rPr>
            </a:br>
            <a:r>
              <a:rPr lang="cs-CZ" sz="2000" smtClean="0">
                <a:solidFill>
                  <a:srgbClr val="FF0000"/>
                </a:solidFill>
              </a:rPr>
              <a:t/>
            </a:r>
            <a:br>
              <a:rPr lang="cs-CZ" sz="2000" smtClean="0">
                <a:solidFill>
                  <a:srgbClr val="FF0000"/>
                </a:solidFill>
              </a:rPr>
            </a:br>
            <a:endParaRPr lang="cs-CZ" sz="2000" smtClean="0">
              <a:solidFill>
                <a:srgbClr val="FF0000"/>
              </a:solidFill>
            </a:endParaRPr>
          </a:p>
        </p:txBody>
      </p:sp>
      <p:sp>
        <p:nvSpPr>
          <p:cNvPr id="23554" name="Obdélník 2"/>
          <p:cNvSpPr>
            <a:spLocks noChangeArrowheads="1"/>
          </p:cNvSpPr>
          <p:nvPr/>
        </p:nvSpPr>
        <p:spPr bwMode="auto">
          <a:xfrm>
            <a:off x="827088" y="1196975"/>
            <a:ext cx="6265862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ZDROJE</a:t>
            </a:r>
          </a:p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Obrázky čerpány z: </a:t>
            </a:r>
            <a:r>
              <a:rPr lang="cs-CZ">
                <a:solidFill>
                  <a:srgbClr val="FF0000"/>
                </a:solidFill>
                <a:latin typeface="Calibri" pitchFamily="34" charset="0"/>
                <a:hlinkClick r:id="rId2"/>
              </a:rPr>
              <a:t>www.clker.com</a:t>
            </a:r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/>
              <a:t>Autorem materiálu a všech jeho částí, není-li uvedeno jinak, je Šárka Mášková.</a:t>
            </a:r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183</Words>
  <Application>Microsoft Office PowerPoint</Application>
  <PresentationFormat>On-screen Show (4:3)</PresentationFormat>
  <Paragraphs>40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Calibri</vt:lpstr>
      <vt:lpstr>Accord SF</vt:lpstr>
      <vt:lpstr>Motiv sady Office</vt:lpstr>
      <vt:lpstr>Název projektu: Moderní škola Registrační číslo projektu: CZ.1.07/1.4.00/21.2511 Škola: Základní škola, Česká Lípa, Školní 2520, příspěvková organizace Číslo klíčové aktivity: III/2 Sada: VY_32_INOVACE_NJŠM1/1  Druh učebního materiálu: prezentace Cílová skupina: žáci 2. stupně základní školy  Typická věková skupina: 10 až 15 Předmět: německý jazyk Ročník: 6. – 9. Anotace: Tento učební materiál slouží k upevňování  znalostí žáků o slovní zásobě na téma oblékání. Žáci doplňují ústně či písemně názvy částí oblečení, popisují, co má kdo na sobě.Použití 4.pádu. Klíčová slova: němčina, oblečení, mít na sobě Speciální vzdělávací potřeby: žádné Datum: prosinec 2011   Autor: Šárka Mášková </vt:lpstr>
      <vt:lpstr>Kleidung</vt:lpstr>
      <vt:lpstr>Snímek 3</vt:lpstr>
      <vt:lpstr>Snímek 4</vt:lpstr>
      <vt:lpstr>Was hat er an? Was hat sie an?</vt:lpstr>
      <vt:lpstr>Snímek 6</vt:lpstr>
      <vt:lpstr>Snímek 7</vt:lpstr>
      <vt:lpstr>Snímek 8</vt:lpstr>
      <vt:lpstr> 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Kleidung</dc:title>
  <dc:creator>Petr Máška</dc:creator>
  <cp:lastModifiedBy>Učitel</cp:lastModifiedBy>
  <cp:revision>61</cp:revision>
  <dcterms:created xsi:type="dcterms:W3CDTF">2012-05-08T14:17:34Z</dcterms:created>
  <dcterms:modified xsi:type="dcterms:W3CDTF">2012-05-28T06:34:06Z</dcterms:modified>
</cp:coreProperties>
</file>