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9F0B4-A7CC-4ACF-920A-F8029B01806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EE1A8-7DCC-42E9-8A86-0C38FF43E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D5C5EB-6EF7-44A0-926D-28625F82AE2D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52DD0-AE74-497E-89A0-9E1CAD6427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80311-42BC-4E94-8011-4FA153ED7E6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6323E-9D25-477E-9A3C-B930AFCA2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686B7-7793-4F3D-9E53-C548870488A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439B3-1DCB-4BAB-83CE-00FA57B35E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18BC9-1D91-4030-BDD7-AF3B3B1D985A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75080-EB50-441E-83CC-A9DFF62391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45353-9D93-4D11-968F-4BF6E61B9DE6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0C490-BA0D-467E-941E-F0BF4A8A82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0AD86-AF1F-4F30-BEEC-B1DD93A280C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A40AD-B285-441C-A761-59F01E47D6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ECD36-903E-435F-AE62-6395C01B40C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921D55-F48A-4427-9DE7-D13C06FCC4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DF637-75B8-43DD-B5D6-BC2F0ACAC18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8BC88-EEB7-4F22-85CB-BDCEA03398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77E14-6148-470C-B097-20D8E594A6C4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317AA-381C-4022-9FDA-1A9E0B761D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59B22-1410-4C6E-AC02-0716E22C15A1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97300-48C0-4A7B-A17E-162E6339E3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6C43DBB-69A4-4FC2-8821-734A51A38425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CFD40B7-451B-46B8-92F2-D35744C6C6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men-suit-tie.html" TargetMode="External"/><Relationship Id="rId13" Type="http://schemas.openxmlformats.org/officeDocument/2006/relationships/hyperlink" Target="http://www.clker.com/clipart-yellow-dress.html" TargetMode="External"/><Relationship Id="rId3" Type="http://schemas.openxmlformats.org/officeDocument/2006/relationships/hyperlink" Target="http://www.clker.com/clipart-7142.html" TargetMode="External"/><Relationship Id="rId7" Type="http://schemas.openxmlformats.org/officeDocument/2006/relationships/hyperlink" Target="http://www.clker.com/clipart-scarf.html" TargetMode="External"/><Relationship Id="rId12" Type="http://schemas.openxmlformats.org/officeDocument/2006/relationships/hyperlink" Target="http://www.clker.com/clipart-yellow-t-shirt-1.html" TargetMode="External"/><Relationship Id="rId2" Type="http://schemas.openxmlformats.org/officeDocument/2006/relationships/hyperlink" Target="http://www.clker.com/clipart-4558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3169.html" TargetMode="External"/><Relationship Id="rId11" Type="http://schemas.openxmlformats.org/officeDocument/2006/relationships/hyperlink" Target="http://www.clker.com/clipart-40425.html" TargetMode="External"/><Relationship Id="rId5" Type="http://schemas.openxmlformats.org/officeDocument/2006/relationships/hyperlink" Target="http://www.clker.com/clipart-4439.html" TargetMode="External"/><Relationship Id="rId10" Type="http://schemas.openxmlformats.org/officeDocument/2006/relationships/hyperlink" Target="http://www.clker.com/clipart-blue-orange-coat.html" TargetMode="External"/><Relationship Id="rId4" Type="http://schemas.openxmlformats.org/officeDocument/2006/relationships/hyperlink" Target="http://www.clker.com/clipart-15162.html" TargetMode="External"/><Relationship Id="rId9" Type="http://schemas.openxmlformats.org/officeDocument/2006/relationships/hyperlink" Target="http://www.clker.com/clipart-9973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6"/>
          <p:cNvSpPr>
            <a:spLocks noGrp="1"/>
          </p:cNvSpPr>
          <p:nvPr>
            <p:ph type="ctrTitle"/>
          </p:nvPr>
        </p:nvSpPr>
        <p:spPr>
          <a:xfrm>
            <a:off x="685800" y="3860800"/>
            <a:ext cx="7772400" cy="1470025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sz="1600" u="sng" smtClean="0"/>
              <a:t>Název projektu: </a:t>
            </a:r>
            <a:r>
              <a:rPr lang="cs-CZ" sz="1600" smtClean="0"/>
              <a:t>Moderní škola</a:t>
            </a:r>
            <a:br>
              <a:rPr lang="cs-CZ" sz="1600" smtClean="0"/>
            </a:br>
            <a:r>
              <a:rPr lang="cs-CZ" sz="1600" u="sng" smtClean="0"/>
              <a:t>Registrační číslo projektu: </a:t>
            </a:r>
            <a:r>
              <a:rPr lang="cs-CZ" sz="1600" smtClean="0"/>
              <a:t>CZ.1.07/1.4.00/21.2511</a:t>
            </a:r>
            <a:br>
              <a:rPr lang="cs-CZ" sz="1600" smtClean="0"/>
            </a:br>
            <a:r>
              <a:rPr lang="cs-CZ" sz="1600" u="sng" smtClean="0"/>
              <a:t>Škola: </a:t>
            </a:r>
            <a:r>
              <a:rPr lang="cs-CZ" sz="1600" smtClean="0"/>
              <a:t>Základní škola, Česká Lípa, Školní 2520, příspěvková organizace</a:t>
            </a:r>
            <a:br>
              <a:rPr lang="cs-CZ" sz="1600" smtClean="0"/>
            </a:br>
            <a:r>
              <a:rPr lang="cs-CZ" sz="1600" u="sng" smtClean="0"/>
              <a:t>Číslo klíčové aktivity: </a:t>
            </a:r>
            <a:r>
              <a:rPr lang="cs-CZ" sz="1600" smtClean="0"/>
              <a:t>III/2 </a:t>
            </a:r>
            <a:br>
              <a:rPr lang="cs-CZ" sz="1600" smtClean="0"/>
            </a:br>
            <a:r>
              <a:rPr lang="cs-CZ" sz="1600" smtClean="0"/>
              <a:t>Sada: </a:t>
            </a:r>
            <a:r>
              <a:rPr lang="cs-CZ" sz="1400" b="1" smtClean="0"/>
              <a:t>VY_32_INOVACE_ NJŠM1/2</a:t>
            </a:r>
            <a:r>
              <a:rPr lang="cs-CZ" smtClean="0"/>
              <a:t> </a:t>
            </a:r>
            <a:r>
              <a:rPr lang="cs-CZ" sz="1600" smtClean="0"/>
              <a:t>  </a:t>
            </a:r>
            <a:br>
              <a:rPr lang="cs-CZ" sz="1600" smtClean="0"/>
            </a:br>
            <a:r>
              <a:rPr lang="cs-CZ" sz="1600" u="sng" smtClean="0"/>
              <a:t>Druh učebního materiálu: </a:t>
            </a:r>
            <a:r>
              <a:rPr lang="cs-CZ" sz="1600" smtClean="0">
                <a:solidFill>
                  <a:srgbClr val="FF0000"/>
                </a:solidFill>
              </a:rPr>
              <a:t>prezentace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Cílová skupina: </a:t>
            </a:r>
            <a:r>
              <a:rPr lang="cs-CZ" sz="1600" smtClean="0">
                <a:solidFill>
                  <a:srgbClr val="FF0000"/>
                </a:solidFill>
              </a:rPr>
              <a:t>žáci 2. stupně základní školy	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Typická věková skupina: </a:t>
            </a:r>
            <a:r>
              <a:rPr lang="cs-CZ" sz="1600" smtClean="0">
                <a:solidFill>
                  <a:srgbClr val="FF0000"/>
                </a:solidFill>
              </a:rPr>
              <a:t>10 až 15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Předmět: </a:t>
            </a:r>
            <a:r>
              <a:rPr lang="cs-CZ" sz="1600" smtClean="0">
                <a:solidFill>
                  <a:srgbClr val="FF0000"/>
                </a:solidFill>
              </a:rPr>
              <a:t>německý jazyk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Ročník: </a:t>
            </a:r>
            <a:r>
              <a:rPr lang="cs-CZ" sz="1600" smtClean="0">
                <a:solidFill>
                  <a:srgbClr val="FF0000"/>
                </a:solidFill>
              </a:rPr>
              <a:t>6. – 9.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Anotace: </a:t>
            </a:r>
            <a:r>
              <a:rPr lang="cs-CZ" sz="1600" smtClean="0">
                <a:solidFill>
                  <a:srgbClr val="FF0000"/>
                </a:solidFill>
              </a:rPr>
              <a:t>žáci upevňují použití sloves na téma oblékání v přít.čase a perfektu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Klíčová slova: </a:t>
            </a:r>
            <a:r>
              <a:rPr lang="cs-CZ" sz="1600" smtClean="0">
                <a:solidFill>
                  <a:srgbClr val="FF0000"/>
                </a:solidFill>
              </a:rPr>
              <a:t>němčina, oblékání, perfektum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Speciální vzdělávací potřeby: </a:t>
            </a:r>
            <a:r>
              <a:rPr lang="cs-CZ" sz="1600" smtClean="0">
                <a:solidFill>
                  <a:srgbClr val="FF0000"/>
                </a:solidFill>
              </a:rPr>
              <a:t>žádné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Datum: </a:t>
            </a:r>
            <a:r>
              <a:rPr lang="cs-CZ" sz="1600" smtClean="0"/>
              <a:t>prosinec 2011 </a:t>
            </a:r>
            <a:br>
              <a:rPr lang="cs-CZ" sz="1600" smtClean="0"/>
            </a:br>
            <a:r>
              <a:rPr lang="cs-CZ" sz="1600" u="sng" smtClean="0"/>
              <a:t>Autor: </a:t>
            </a:r>
            <a:r>
              <a:rPr lang="cs-CZ" sz="1600" smtClean="0">
                <a:solidFill>
                  <a:srgbClr val="FF0000"/>
                </a:solidFill>
              </a:rPr>
              <a:t>Šárka Mášková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 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3315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476250"/>
            <a:ext cx="5610225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685800" y="333375"/>
            <a:ext cx="7772400" cy="935038"/>
          </a:xfrm>
        </p:spPr>
        <p:txBody>
          <a:bodyPr/>
          <a:lstStyle/>
          <a:p>
            <a:pPr eaLnBrk="1" hangingPunct="1"/>
            <a:r>
              <a:rPr lang="cs-CZ" smtClean="0"/>
              <a:t>Kleidung II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23850" y="1268413"/>
            <a:ext cx="8424863" cy="504031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err="1">
                <a:solidFill>
                  <a:schemeClr val="tx1"/>
                </a:solidFill>
              </a:rPr>
              <a:t>a</a:t>
            </a:r>
            <a:r>
              <a:rPr lang="cs-CZ" sz="2800" b="1" dirty="0" err="1" smtClean="0">
                <a:solidFill>
                  <a:schemeClr val="tx1"/>
                </a:solidFill>
              </a:rPr>
              <a:t>n</a:t>
            </a:r>
            <a:r>
              <a:rPr lang="cs-CZ" sz="2800" dirty="0" err="1" smtClean="0">
                <a:solidFill>
                  <a:schemeClr val="tx1"/>
                </a:solidFill>
              </a:rPr>
              <a:t>ziehen</a:t>
            </a:r>
            <a:r>
              <a:rPr lang="cs-CZ" sz="2800" dirty="0" smtClean="0">
                <a:solidFill>
                  <a:schemeClr val="tx1"/>
                </a:solidFill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</a:rPr>
              <a:t>ich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ziehe</a:t>
            </a:r>
            <a:r>
              <a:rPr lang="cs-CZ" sz="2800" dirty="0" smtClean="0">
                <a:solidFill>
                  <a:schemeClr val="tx1"/>
                </a:solidFill>
              </a:rPr>
              <a:t> … </a:t>
            </a:r>
            <a:r>
              <a:rPr lang="cs-CZ" sz="2800" b="1" dirty="0" err="1" smtClean="0">
                <a:solidFill>
                  <a:schemeClr val="tx1"/>
                </a:solidFill>
              </a:rPr>
              <a:t>an</a:t>
            </a:r>
            <a:r>
              <a:rPr lang="cs-CZ" sz="2800" dirty="0" smtClean="0">
                <a:solidFill>
                  <a:schemeClr val="tx1"/>
                </a:solidFill>
              </a:rPr>
              <a:t>  -  </a:t>
            </a:r>
            <a:r>
              <a:rPr lang="cs-CZ" sz="2800" dirty="0" err="1" smtClean="0">
                <a:solidFill>
                  <a:schemeClr val="tx1"/>
                </a:solidFill>
              </a:rPr>
              <a:t>ich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habe</a:t>
            </a:r>
            <a:r>
              <a:rPr lang="cs-CZ" sz="2800" dirty="0" smtClean="0">
                <a:solidFill>
                  <a:schemeClr val="tx1"/>
                </a:solidFill>
              </a:rPr>
              <a:t> … </a:t>
            </a:r>
            <a:r>
              <a:rPr lang="cs-CZ" sz="2800" b="1" dirty="0" err="1" smtClean="0">
                <a:solidFill>
                  <a:schemeClr val="tx1"/>
                </a:solidFill>
              </a:rPr>
              <a:t>an</a:t>
            </a:r>
            <a:r>
              <a:rPr lang="cs-CZ" sz="2800" dirty="0" err="1" smtClean="0">
                <a:solidFill>
                  <a:schemeClr val="tx1"/>
                </a:solidFill>
              </a:rPr>
              <a:t>ge</a:t>
            </a:r>
            <a:r>
              <a:rPr lang="cs-CZ" sz="2800" b="1" dirty="0" err="1" smtClean="0">
                <a:solidFill>
                  <a:schemeClr val="tx1"/>
                </a:solidFill>
              </a:rPr>
              <a:t>zogen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err="1">
                <a:solidFill>
                  <a:schemeClr val="tx1"/>
                </a:solidFill>
              </a:rPr>
              <a:t>a</a:t>
            </a:r>
            <a:r>
              <a:rPr lang="cs-CZ" sz="2800" b="1" dirty="0" err="1" smtClean="0">
                <a:solidFill>
                  <a:schemeClr val="tx1"/>
                </a:solidFill>
              </a:rPr>
              <a:t>uf</a:t>
            </a:r>
            <a:r>
              <a:rPr lang="cs-CZ" sz="2800" dirty="0" err="1" smtClean="0">
                <a:solidFill>
                  <a:schemeClr val="tx1"/>
                </a:solidFill>
              </a:rPr>
              <a:t>setzen</a:t>
            </a:r>
            <a:r>
              <a:rPr lang="cs-CZ" sz="2800" dirty="0" smtClean="0">
                <a:solidFill>
                  <a:schemeClr val="tx1"/>
                </a:solidFill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</a:rPr>
              <a:t>ich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setze</a:t>
            </a:r>
            <a:r>
              <a:rPr lang="cs-CZ" sz="2800" dirty="0" smtClean="0">
                <a:solidFill>
                  <a:schemeClr val="tx1"/>
                </a:solidFill>
              </a:rPr>
              <a:t> … </a:t>
            </a:r>
            <a:r>
              <a:rPr lang="cs-CZ" sz="2800" b="1" dirty="0" err="1" smtClean="0">
                <a:solidFill>
                  <a:schemeClr val="tx1"/>
                </a:solidFill>
              </a:rPr>
              <a:t>auf</a:t>
            </a:r>
            <a:r>
              <a:rPr lang="cs-CZ" sz="2800" dirty="0" smtClean="0">
                <a:solidFill>
                  <a:schemeClr val="tx1"/>
                </a:solidFill>
              </a:rPr>
              <a:t>   -   </a:t>
            </a:r>
            <a:r>
              <a:rPr lang="cs-CZ" sz="2800" dirty="0" err="1" smtClean="0">
                <a:solidFill>
                  <a:schemeClr val="tx1"/>
                </a:solidFill>
              </a:rPr>
              <a:t>ich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habe</a:t>
            </a:r>
            <a:r>
              <a:rPr lang="cs-CZ" sz="2800" dirty="0" smtClean="0">
                <a:solidFill>
                  <a:schemeClr val="tx1"/>
                </a:solidFill>
              </a:rPr>
              <a:t> …. </a:t>
            </a:r>
            <a:r>
              <a:rPr lang="cs-CZ" sz="2800" b="1" dirty="0" err="1" smtClean="0">
                <a:solidFill>
                  <a:schemeClr val="tx1"/>
                </a:solidFill>
              </a:rPr>
              <a:t>auf</a:t>
            </a:r>
            <a:r>
              <a:rPr lang="cs-CZ" sz="2800" dirty="0" err="1" smtClean="0">
                <a:solidFill>
                  <a:schemeClr val="tx1"/>
                </a:solidFill>
              </a:rPr>
              <a:t>ge</a:t>
            </a:r>
            <a:r>
              <a:rPr lang="cs-CZ" sz="2800" b="1" dirty="0" err="1" smtClean="0">
                <a:solidFill>
                  <a:schemeClr val="tx1"/>
                </a:solidFill>
              </a:rPr>
              <a:t>setzt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err="1">
                <a:solidFill>
                  <a:schemeClr val="tx1"/>
                </a:solidFill>
              </a:rPr>
              <a:t>u</a:t>
            </a:r>
            <a:r>
              <a:rPr lang="cs-CZ" sz="2800" b="1" dirty="0" err="1" smtClean="0">
                <a:solidFill>
                  <a:schemeClr val="tx1"/>
                </a:solidFill>
              </a:rPr>
              <a:t>m</a:t>
            </a:r>
            <a:r>
              <a:rPr lang="cs-CZ" sz="2800" dirty="0" err="1" smtClean="0">
                <a:solidFill>
                  <a:schemeClr val="tx1"/>
                </a:solidFill>
              </a:rPr>
              <a:t>binden</a:t>
            </a:r>
            <a:r>
              <a:rPr lang="cs-CZ" sz="2800" dirty="0" smtClean="0">
                <a:solidFill>
                  <a:schemeClr val="tx1"/>
                </a:solidFill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</a:rPr>
              <a:t>ich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binde</a:t>
            </a:r>
            <a:r>
              <a:rPr lang="cs-CZ" sz="2800" dirty="0" smtClean="0">
                <a:solidFill>
                  <a:schemeClr val="tx1"/>
                </a:solidFill>
              </a:rPr>
              <a:t> … </a:t>
            </a:r>
            <a:r>
              <a:rPr lang="cs-CZ" sz="2800" b="1" dirty="0" smtClean="0">
                <a:solidFill>
                  <a:schemeClr val="tx1"/>
                </a:solidFill>
              </a:rPr>
              <a:t>um</a:t>
            </a:r>
            <a:r>
              <a:rPr lang="cs-CZ" sz="2800" dirty="0" smtClean="0">
                <a:solidFill>
                  <a:schemeClr val="tx1"/>
                </a:solidFill>
              </a:rPr>
              <a:t>   -   </a:t>
            </a:r>
            <a:r>
              <a:rPr lang="cs-CZ" sz="2800" dirty="0" err="1" smtClean="0">
                <a:solidFill>
                  <a:schemeClr val="tx1"/>
                </a:solidFill>
              </a:rPr>
              <a:t>ich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habe</a:t>
            </a:r>
            <a:r>
              <a:rPr lang="cs-CZ" sz="2800" dirty="0" smtClean="0">
                <a:solidFill>
                  <a:schemeClr val="tx1"/>
                </a:solidFill>
              </a:rPr>
              <a:t> … </a:t>
            </a:r>
            <a:r>
              <a:rPr lang="cs-CZ" sz="2800" b="1" dirty="0" err="1">
                <a:solidFill>
                  <a:schemeClr val="tx1"/>
                </a:solidFill>
              </a:rPr>
              <a:t>u</a:t>
            </a:r>
            <a:r>
              <a:rPr lang="cs-CZ" sz="2800" b="1" dirty="0" err="1" smtClean="0">
                <a:solidFill>
                  <a:schemeClr val="tx1"/>
                </a:solidFill>
              </a:rPr>
              <a:t>m</a:t>
            </a:r>
            <a:r>
              <a:rPr lang="cs-CZ" sz="2800" dirty="0" err="1" smtClean="0">
                <a:solidFill>
                  <a:schemeClr val="tx1"/>
                </a:solidFill>
              </a:rPr>
              <a:t>ge</a:t>
            </a:r>
            <a:r>
              <a:rPr lang="cs-CZ" sz="2800" b="1" dirty="0" err="1" smtClean="0">
                <a:solidFill>
                  <a:schemeClr val="tx1"/>
                </a:solidFill>
              </a:rPr>
              <a:t>bunden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>
              <a:latin typeface="+mj-lt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anziehen / ausziehen</a:t>
            </a:r>
          </a:p>
        </p:txBody>
      </p:sp>
      <p:pic>
        <p:nvPicPr>
          <p:cNvPr id="15362" name="Picture 6" descr="Clothing Shoes Sneakers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5013325"/>
            <a:ext cx="1943100" cy="1490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8" descr="Blue Orange Coat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196975"/>
            <a:ext cx="260032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10" descr="Yellow Dress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92500" y="1266825"/>
            <a:ext cx="2303463" cy="363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14" descr="Yellow T-shirt Clip Art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59563" y="1125538"/>
            <a:ext cx="184785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16" descr="Women Clothing Jeans With Patterns Clip Art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43663" y="3429000"/>
            <a:ext cx="1728787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aufsetzen / absetzen</a:t>
            </a:r>
          </a:p>
        </p:txBody>
      </p:sp>
      <p:pic>
        <p:nvPicPr>
          <p:cNvPr id="16386" name="Picture 2" descr="Baseball Cap 2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844675"/>
            <a:ext cx="2857500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 descr="Svg Globe Green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1557338"/>
            <a:ext cx="285750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Sunglasses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71550" y="4941888"/>
            <a:ext cx="2857500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Headphones Clip Art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6463" y="3644900"/>
            <a:ext cx="22860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umbinden</a:t>
            </a:r>
          </a:p>
        </p:txBody>
      </p:sp>
      <p:pic>
        <p:nvPicPr>
          <p:cNvPr id="17410" name="Picture 2" descr="Lady Wearing Yellow Scarf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341438"/>
            <a:ext cx="188595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4" descr="Scarf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3575" y="4010025"/>
            <a:ext cx="254317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 descr="Men Suit Ti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6825" y="1916113"/>
            <a:ext cx="285750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Zdroje: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800" smtClean="0"/>
              <a:t>Čepice </a:t>
            </a:r>
            <a:r>
              <a:rPr lang="cs-CZ" sz="1800" smtClean="0">
                <a:hlinkClick r:id="rId2"/>
              </a:rPr>
              <a:t>http://www.clker.com/clipart-4558.html</a:t>
            </a:r>
            <a:endParaRPr lang="cs-CZ" sz="1800" smtClean="0"/>
          </a:p>
          <a:p>
            <a:pPr eaLnBrk="1" hangingPunct="1"/>
            <a:r>
              <a:rPr lang="cs-CZ" sz="1800" smtClean="0"/>
              <a:t>Klobouk </a:t>
            </a:r>
            <a:r>
              <a:rPr lang="cs-CZ" sz="1800" smtClean="0">
                <a:hlinkClick r:id="rId3"/>
              </a:rPr>
              <a:t>http://www.clker.com/clipart-7142.html</a:t>
            </a:r>
            <a:endParaRPr lang="cs-CZ" sz="1800" smtClean="0"/>
          </a:p>
          <a:p>
            <a:pPr eaLnBrk="1" hangingPunct="1"/>
            <a:r>
              <a:rPr lang="cs-CZ" sz="1800" smtClean="0"/>
              <a:t>Brýle </a:t>
            </a:r>
            <a:r>
              <a:rPr lang="cs-CZ" sz="1800" smtClean="0">
                <a:hlinkClick r:id="rId4"/>
              </a:rPr>
              <a:t>http://www.clker.com/clipart-15162.html</a:t>
            </a:r>
            <a:endParaRPr lang="cs-CZ" sz="1800" smtClean="0"/>
          </a:p>
          <a:p>
            <a:pPr eaLnBrk="1" hangingPunct="1"/>
            <a:r>
              <a:rPr lang="cs-CZ" sz="1800" smtClean="0"/>
              <a:t>Sluchátka </a:t>
            </a:r>
            <a:r>
              <a:rPr lang="cs-CZ" sz="1800" smtClean="0">
                <a:hlinkClick r:id="rId5"/>
              </a:rPr>
              <a:t>http://www.clker.com/clipart-4439.html</a:t>
            </a:r>
            <a:endParaRPr lang="cs-CZ" sz="1800" smtClean="0"/>
          </a:p>
          <a:p>
            <a:pPr eaLnBrk="1" hangingPunct="1"/>
            <a:r>
              <a:rPr lang="cs-CZ" sz="1800" smtClean="0"/>
              <a:t>Šátek </a:t>
            </a:r>
            <a:r>
              <a:rPr lang="cs-CZ" sz="1800" smtClean="0">
                <a:hlinkClick r:id="rId6"/>
              </a:rPr>
              <a:t>http://www.clker.com/clipart-3169.html</a:t>
            </a:r>
            <a:endParaRPr lang="cs-CZ" sz="1800" smtClean="0"/>
          </a:p>
          <a:p>
            <a:pPr eaLnBrk="1" hangingPunct="1"/>
            <a:r>
              <a:rPr lang="cs-CZ" sz="1800" smtClean="0"/>
              <a:t>Šála </a:t>
            </a:r>
            <a:r>
              <a:rPr lang="cs-CZ" sz="1800" smtClean="0">
                <a:hlinkClick r:id="rId7"/>
              </a:rPr>
              <a:t>http://www.clker.com/clipart-scarf.html</a:t>
            </a:r>
            <a:endParaRPr lang="cs-CZ" sz="1800" smtClean="0"/>
          </a:p>
          <a:p>
            <a:pPr eaLnBrk="1" hangingPunct="1"/>
            <a:r>
              <a:rPr lang="cs-CZ" sz="1800" smtClean="0"/>
              <a:t>Kravata </a:t>
            </a:r>
            <a:r>
              <a:rPr lang="cs-CZ" sz="1800" smtClean="0">
                <a:hlinkClick r:id="rId8"/>
              </a:rPr>
              <a:t>http://www.clker.com/clipart-men-suit-tie.html</a:t>
            </a:r>
            <a:endParaRPr lang="cs-CZ" sz="1800" smtClean="0"/>
          </a:p>
          <a:p>
            <a:pPr eaLnBrk="1" hangingPunct="1"/>
            <a:r>
              <a:rPr lang="cs-CZ" sz="1800" smtClean="0"/>
              <a:t>Boty </a:t>
            </a:r>
            <a:r>
              <a:rPr lang="cs-CZ" sz="1800" smtClean="0">
                <a:hlinkClick r:id="rId9"/>
              </a:rPr>
              <a:t>http://www.clker.com/clipart-9973.html</a:t>
            </a:r>
            <a:endParaRPr lang="cs-CZ" sz="1800" smtClean="0"/>
          </a:p>
          <a:p>
            <a:pPr eaLnBrk="1" hangingPunct="1"/>
            <a:r>
              <a:rPr lang="cs-CZ" sz="1800" smtClean="0"/>
              <a:t>Bunda </a:t>
            </a:r>
            <a:r>
              <a:rPr lang="cs-CZ" sz="1800" smtClean="0">
                <a:hlinkClick r:id="rId10"/>
              </a:rPr>
              <a:t>http://www.clker.com/clipart-blue-orange-coat.html</a:t>
            </a:r>
            <a:endParaRPr lang="cs-CZ" sz="1800" smtClean="0"/>
          </a:p>
          <a:p>
            <a:pPr eaLnBrk="1" hangingPunct="1"/>
            <a:r>
              <a:rPr lang="cs-CZ" sz="1800" smtClean="0"/>
              <a:t>Kalhoty </a:t>
            </a:r>
            <a:r>
              <a:rPr lang="cs-CZ" sz="1800" smtClean="0">
                <a:hlinkClick r:id="rId11"/>
              </a:rPr>
              <a:t>http://www.clker.com/clipart-40425.html</a:t>
            </a:r>
            <a:endParaRPr lang="cs-CZ" sz="1800" smtClean="0"/>
          </a:p>
          <a:p>
            <a:pPr eaLnBrk="1" hangingPunct="1"/>
            <a:r>
              <a:rPr lang="cs-CZ" sz="1800" smtClean="0"/>
              <a:t>Triko </a:t>
            </a:r>
            <a:r>
              <a:rPr lang="cs-CZ" sz="1800" smtClean="0">
                <a:hlinkClick r:id="rId12"/>
              </a:rPr>
              <a:t>http://www.clker.com/clipart-yellow-t-shirt-1.html</a:t>
            </a:r>
            <a:endParaRPr lang="cs-CZ" sz="1800" smtClean="0"/>
          </a:p>
          <a:p>
            <a:pPr eaLnBrk="1" hangingPunct="1"/>
            <a:r>
              <a:rPr lang="cs-CZ" sz="1800" smtClean="0"/>
              <a:t>Šaty </a:t>
            </a:r>
            <a:r>
              <a:rPr lang="cs-CZ" sz="1800" smtClean="0">
                <a:hlinkClick r:id="rId13"/>
              </a:rPr>
              <a:t>http://www.clker.com/clipart-yellow-dress.html</a:t>
            </a:r>
            <a:endParaRPr lang="cs-CZ" sz="1800" smtClean="0"/>
          </a:p>
          <a:p>
            <a:pPr eaLnBrk="1" hangingPunct="1"/>
            <a:r>
              <a:rPr lang="cs-CZ" sz="1800" smtClean="0"/>
              <a:t>Autorem materiálu a všech jeho částí, není-li uvedeno jinak, je Šárka Mášková.</a:t>
            </a:r>
          </a:p>
          <a:p>
            <a:pPr eaLnBrk="1" hangingPunct="1"/>
            <a:endParaRPr lang="cs-CZ" sz="18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151</Words>
  <Application>Microsoft Office PowerPoint</Application>
  <PresentationFormat>On-screen Show (4:3)</PresentationFormat>
  <Paragraphs>30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sady Office</vt:lpstr>
      <vt:lpstr>Název projektu: Moderní škola Registrační číslo projektu: CZ.1.07/1.4.00/21.2511 Škola: Základní škola, Česká Lípa, Školní 2520, příspěvková organizace Číslo klíčové aktivity: III/2  Sada: VY_32_INOVACE_ NJŠM1/2    Druh učebního materiálu: prezentace Cílová skupina: žáci 2. stupně základní školy  Typická věková skupina: 10 až 15 Předmět: německý jazyk Ročník: 6. – 9. Anotace: žáci upevňují použití sloves na téma oblékání v přít.čase a perfektu Klíčová slova: němčina, oblékání, perfektum Speciální vzdělávací potřeby: žádné Datum: prosinec 2011  Autor: Šárka Mášková   </vt:lpstr>
      <vt:lpstr>Kleidung II</vt:lpstr>
      <vt:lpstr>anziehen / ausziehen</vt:lpstr>
      <vt:lpstr>aufsetzen / absetzen</vt:lpstr>
      <vt:lpstr>umbinden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 Máška</dc:creator>
  <cp:lastModifiedBy>Učitel</cp:lastModifiedBy>
  <cp:revision>40</cp:revision>
  <dcterms:created xsi:type="dcterms:W3CDTF">2012-05-13T09:53:22Z</dcterms:created>
  <dcterms:modified xsi:type="dcterms:W3CDTF">2012-05-28T08:09:34Z</dcterms:modified>
</cp:coreProperties>
</file>