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D856F9-4BD1-4766-982B-80E228FC181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5E072-9BAB-45DB-AB5E-8D5AF93A60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C379FF-6FDD-48F4-8D15-4904A00BBB6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4841EB-4A0D-4E7E-9EA6-65D1CA58CD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C77045-D35B-4D8E-BFD9-948E170CD04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C3380-8D96-4AF4-BE46-960D796FAC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E967C2-B931-4BA6-A858-B29C71271B7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6A204-E825-4988-9C01-FDA8849A65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1D5BE6-4C8B-423D-8E0A-5D8930A125D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A8E2D-6937-4F47-957F-5FFF63BBA9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A39906-729C-4652-AB2C-E0A579738689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0F01F-4338-4882-BCC7-BB79871C3B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6F321-42EE-45FF-BE89-C5526CEBD6D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45650-FF3F-4C6F-ABC9-D6160BD3EB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75CB52-DFFF-460F-8962-3967E5E05797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1F794F-BA6A-411E-9962-159240AF1F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3367C-E0DA-49BC-AAAF-9E48D7D25E8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96477-37F5-43E6-94E6-A287CF12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D6D2CA-447A-4319-A7BB-44AD78AF436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12354-9F4F-403E-A79F-E48AC6EFA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124720-251E-4EE3-BF81-AE15B98C962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24E031-84A0-4858-B1CE-5C8183D681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5E9EFF"/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38FA453-F297-4F20-9C05-9B44E80418F5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106116E-C2E4-42D1-A25E-73154A1B2D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6"/>
          <p:cNvSpPr>
            <a:spLocks noGrp="1"/>
          </p:cNvSpPr>
          <p:nvPr>
            <p:ph type="ctrTitle"/>
          </p:nvPr>
        </p:nvSpPr>
        <p:spPr>
          <a:xfrm>
            <a:off x="685800" y="3860800"/>
            <a:ext cx="7772400" cy="1470025"/>
          </a:xfrm>
        </p:spPr>
        <p:txBody>
          <a:bodyPr/>
          <a:lstStyle/>
          <a:p>
            <a:pPr algn="l" eaLnBrk="1" hangingPunct="1"/>
            <a:r>
              <a:rPr lang="cs-CZ" sz="1600" u="sng" smtClean="0"/>
              <a:t>Název projektu: </a:t>
            </a:r>
            <a:r>
              <a:rPr lang="cs-CZ" sz="1600" smtClean="0"/>
              <a:t>Moderní škola</a:t>
            </a:r>
            <a:br>
              <a:rPr lang="cs-CZ" sz="1600" smtClean="0"/>
            </a:br>
            <a:r>
              <a:rPr lang="cs-CZ" sz="1600" u="sng" smtClean="0"/>
              <a:t>Registrační číslo projektu: </a:t>
            </a:r>
            <a:r>
              <a:rPr lang="cs-CZ" sz="1600" smtClean="0"/>
              <a:t>CZ.1.07/1.4.00/21.2511</a:t>
            </a:r>
            <a:br>
              <a:rPr lang="cs-CZ" sz="1600" smtClean="0"/>
            </a:br>
            <a:r>
              <a:rPr lang="cs-CZ" sz="1600" u="sng" smtClean="0"/>
              <a:t>Škola: </a:t>
            </a:r>
            <a:r>
              <a:rPr lang="cs-CZ" sz="1600" smtClean="0"/>
              <a:t>Základní škola, Česká Lípa, Školní 2520, příspěvková organizace</a:t>
            </a:r>
            <a:br>
              <a:rPr lang="cs-CZ" sz="1600" smtClean="0"/>
            </a:br>
            <a:r>
              <a:rPr lang="cs-CZ" sz="1600" u="sng" smtClean="0"/>
              <a:t>Číslo klíčové aktivity</a:t>
            </a:r>
            <a:r>
              <a:rPr lang="cs-CZ" sz="1400" smtClean="0"/>
              <a:t>:</a:t>
            </a:r>
            <a:r>
              <a:rPr lang="cs-CZ" sz="1400" smtClean="0">
                <a:latin typeface="Arial" charset="0"/>
              </a:rPr>
              <a:t> III/2</a:t>
            </a:r>
            <a:r>
              <a:rPr lang="cs-CZ" sz="1600" u="sng" smtClean="0"/>
              <a:t> 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Sada</a:t>
            </a:r>
            <a:r>
              <a:rPr lang="cs-CZ" sz="1400" smtClean="0"/>
              <a:t>: </a:t>
            </a:r>
            <a:r>
              <a:rPr lang="cs-CZ" sz="1400" smtClean="0">
                <a:latin typeface="Arial" charset="0"/>
              </a:rPr>
              <a:t>VY_32_INOVACE_NJŠM1/4</a:t>
            </a:r>
            <a:r>
              <a:rPr lang="cs-CZ" sz="1400" smtClean="0"/>
              <a:t>  </a:t>
            </a:r>
            <a:br>
              <a:rPr lang="cs-CZ" sz="1400" smtClean="0"/>
            </a:br>
            <a:r>
              <a:rPr lang="cs-CZ" sz="1600" u="sng" smtClean="0"/>
              <a:t>Druh učebního materiálu:</a:t>
            </a:r>
            <a:r>
              <a:rPr lang="cs-CZ" sz="1600" u="sng" smtClean="0">
                <a:solidFill>
                  <a:srgbClr val="FF0000"/>
                </a:solidFill>
              </a:rPr>
              <a:t> </a:t>
            </a:r>
            <a:r>
              <a:rPr lang="cs-CZ" sz="1600" smtClean="0">
                <a:solidFill>
                  <a:srgbClr val="FF0000"/>
                </a:solidFill>
              </a:rPr>
              <a:t>prezentace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Cílová skupina: </a:t>
            </a:r>
            <a:r>
              <a:rPr lang="cs-CZ" sz="1600" smtClean="0">
                <a:solidFill>
                  <a:srgbClr val="FF0000"/>
                </a:solidFill>
              </a:rPr>
              <a:t>žáci 2. stupně základní školy	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Typická věková skupina: </a:t>
            </a:r>
            <a:r>
              <a:rPr lang="cs-CZ" sz="1600" smtClean="0">
                <a:solidFill>
                  <a:srgbClr val="FF0000"/>
                </a:solidFill>
              </a:rPr>
              <a:t>10 až 15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Předmět: </a:t>
            </a:r>
            <a:r>
              <a:rPr lang="cs-CZ" sz="1600" smtClean="0">
                <a:solidFill>
                  <a:srgbClr val="FF0000"/>
                </a:solidFill>
              </a:rPr>
              <a:t>německý jazyk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Ročník: </a:t>
            </a:r>
            <a:r>
              <a:rPr lang="cs-CZ" sz="1600" smtClean="0">
                <a:solidFill>
                  <a:srgbClr val="FF0000"/>
                </a:solidFill>
              </a:rPr>
              <a:t>6. – 9.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Anotace: </a:t>
            </a:r>
            <a:r>
              <a:rPr lang="cs-CZ" sz="1600" smtClean="0">
                <a:solidFill>
                  <a:srgbClr val="FF0000"/>
                </a:solidFill>
              </a:rPr>
              <a:t>Žáci uplatňují slovní zásobu oblékání ve spojení s modálními slovesy.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Klíčová slova: </a:t>
            </a:r>
            <a:r>
              <a:rPr lang="cs-CZ" sz="1600" smtClean="0">
                <a:solidFill>
                  <a:srgbClr val="FF0000"/>
                </a:solidFill>
              </a:rPr>
              <a:t>modální slovesa, oblékání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Speciální vzdělávací potřeby: </a:t>
            </a:r>
            <a:r>
              <a:rPr lang="cs-CZ" sz="1600" smtClean="0">
                <a:solidFill>
                  <a:srgbClr val="FF0000"/>
                </a:solidFill>
              </a:rPr>
              <a:t>žádné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u="sng" smtClean="0"/>
              <a:t>Datum</a:t>
            </a:r>
            <a:r>
              <a:rPr lang="cs-CZ" sz="1400" smtClean="0">
                <a:latin typeface="Arial" charset="0"/>
              </a:rPr>
              <a:t>: prosinec 2011</a:t>
            </a:r>
            <a:r>
              <a:rPr lang="cs-CZ" sz="1600" smtClean="0"/>
              <a:t> </a:t>
            </a:r>
            <a:br>
              <a:rPr lang="cs-CZ" sz="1600" smtClean="0"/>
            </a:br>
            <a:r>
              <a:rPr lang="cs-CZ" sz="1600" u="sng" smtClean="0"/>
              <a:t>Autor: </a:t>
            </a:r>
            <a:r>
              <a:rPr lang="cs-CZ" sz="1600" smtClean="0">
                <a:solidFill>
                  <a:srgbClr val="FF0000"/>
                </a:solidFill>
              </a:rPr>
              <a:t>Šárka Mášková</a:t>
            </a:r>
            <a:r>
              <a:rPr lang="cs-CZ" sz="1600" smtClean="0"/>
              <a:t/>
            </a:r>
            <a:br>
              <a:rPr lang="cs-CZ" sz="1600" smtClean="0"/>
            </a:br>
            <a:r>
              <a:rPr lang="cs-CZ" sz="1600" smtClean="0"/>
              <a:t> </a:t>
            </a:r>
            <a:r>
              <a:rPr lang="cs-CZ" sz="4000" smtClean="0"/>
              <a:t/>
            </a:r>
            <a:br>
              <a:rPr lang="cs-CZ" sz="4000" smtClean="0"/>
            </a:br>
            <a:endParaRPr lang="cs-CZ" sz="4000" smtClean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3315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476250"/>
            <a:ext cx="5610225" cy="1276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MODALVERBEN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628775"/>
            <a:ext cx="8372475" cy="4321175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err="1"/>
              <a:t>m</a:t>
            </a:r>
            <a:r>
              <a:rPr lang="cs-CZ" sz="4000" dirty="0" err="1" smtClean="0"/>
              <a:t>üssen</a:t>
            </a:r>
            <a:r>
              <a:rPr lang="cs-CZ" sz="4000" dirty="0" smtClean="0"/>
              <a:t>   </a:t>
            </a:r>
            <a:r>
              <a:rPr lang="cs-CZ" i="1" dirty="0" smtClean="0"/>
              <a:t>(muset)                </a:t>
            </a:r>
            <a:r>
              <a:rPr lang="cs-CZ" sz="4000" dirty="0" smtClean="0"/>
              <a:t>–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muss</a:t>
            </a:r>
            <a:endParaRPr lang="cs-CZ" sz="4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err="1"/>
              <a:t>k</a:t>
            </a:r>
            <a:r>
              <a:rPr lang="cs-CZ" sz="4000" dirty="0" err="1" smtClean="0"/>
              <a:t>önnen</a:t>
            </a:r>
            <a:r>
              <a:rPr lang="cs-CZ" sz="4000" dirty="0" smtClean="0"/>
              <a:t>   </a:t>
            </a:r>
            <a:r>
              <a:rPr lang="cs-CZ" i="1" dirty="0" smtClean="0"/>
              <a:t>(moci, umět)        </a:t>
            </a:r>
            <a:r>
              <a:rPr lang="cs-CZ" sz="4000" dirty="0" smtClean="0"/>
              <a:t>–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kann</a:t>
            </a:r>
            <a:endParaRPr lang="cs-CZ" sz="4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err="1"/>
              <a:t>d</a:t>
            </a:r>
            <a:r>
              <a:rPr lang="cs-CZ" sz="4000" dirty="0" err="1" smtClean="0"/>
              <a:t>ürfen</a:t>
            </a:r>
            <a:r>
              <a:rPr lang="cs-CZ" sz="4000" dirty="0" smtClean="0"/>
              <a:t>    </a:t>
            </a:r>
            <a:r>
              <a:rPr lang="cs-CZ" i="1" dirty="0" smtClean="0"/>
              <a:t>(smět)                    </a:t>
            </a:r>
            <a:r>
              <a:rPr lang="cs-CZ" sz="4000" dirty="0" smtClean="0"/>
              <a:t>–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darf</a:t>
            </a:r>
            <a:endParaRPr lang="cs-CZ" sz="4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err="1"/>
              <a:t>m</a:t>
            </a:r>
            <a:r>
              <a:rPr lang="cs-CZ" sz="4000" dirty="0" err="1" smtClean="0"/>
              <a:t>ögen</a:t>
            </a:r>
            <a:r>
              <a:rPr lang="cs-CZ" sz="4000" dirty="0" smtClean="0"/>
              <a:t>   </a:t>
            </a:r>
            <a:r>
              <a:rPr lang="cs-CZ" i="1" dirty="0" smtClean="0"/>
              <a:t>(mít rád)                </a:t>
            </a:r>
            <a:r>
              <a:rPr lang="cs-CZ" sz="4000" dirty="0" smtClean="0"/>
              <a:t>–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mag</a:t>
            </a:r>
            <a:endParaRPr lang="cs-CZ" sz="4000" dirty="0" smtClean="0">
              <a:solidFill>
                <a:srgbClr val="FF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err="1"/>
              <a:t>s</a:t>
            </a:r>
            <a:r>
              <a:rPr lang="cs-CZ" sz="4000" dirty="0" err="1" smtClean="0"/>
              <a:t>ollen</a:t>
            </a:r>
            <a:r>
              <a:rPr lang="cs-CZ" sz="4000" dirty="0" smtClean="0"/>
              <a:t>     </a:t>
            </a:r>
            <a:r>
              <a:rPr lang="cs-CZ" i="1" dirty="0" smtClean="0"/>
              <a:t>(mít povinnost)     </a:t>
            </a:r>
            <a:r>
              <a:rPr lang="cs-CZ" sz="4000" dirty="0" smtClean="0"/>
              <a:t>–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soll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err="1" smtClean="0"/>
              <a:t>wollen</a:t>
            </a:r>
            <a:r>
              <a:rPr lang="cs-CZ" sz="4000" dirty="0" smtClean="0"/>
              <a:t>    </a:t>
            </a:r>
            <a:r>
              <a:rPr lang="cs-CZ" i="1" dirty="0" smtClean="0"/>
              <a:t>(chtít)                     </a:t>
            </a:r>
            <a:r>
              <a:rPr lang="cs-CZ" sz="4000" dirty="0" smtClean="0"/>
              <a:t>– </a:t>
            </a:r>
            <a:r>
              <a:rPr lang="cs-CZ" sz="4000" dirty="0" err="1" smtClean="0"/>
              <a:t>ich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will</a:t>
            </a:r>
            <a:r>
              <a:rPr lang="cs-CZ" sz="4000" dirty="0" smtClean="0">
                <a:solidFill>
                  <a:srgbClr val="FF0000"/>
                </a:solidFill>
              </a:rPr>
              <a:t>  </a:t>
            </a:r>
            <a:r>
              <a:rPr lang="cs-CZ" sz="4000" dirty="0" smtClean="0"/>
              <a:t>                 </a:t>
            </a:r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smtClean="0"/>
              <a:t>Paula und Tom segeln.</a:t>
            </a:r>
            <a:br>
              <a:rPr lang="cs-CZ" sz="3200" smtClean="0"/>
            </a:br>
            <a:r>
              <a:rPr lang="cs-CZ" sz="3200" smtClean="0"/>
              <a:t>Sie </a:t>
            </a:r>
            <a:r>
              <a:rPr lang="cs-CZ" sz="3200" smtClean="0">
                <a:solidFill>
                  <a:srgbClr val="FF0000"/>
                </a:solidFill>
              </a:rPr>
              <a:t>müssen</a:t>
            </a:r>
            <a:r>
              <a:rPr lang="cs-CZ" sz="3200" smtClean="0"/>
              <a:t> eine Weste </a:t>
            </a:r>
            <a:r>
              <a:rPr lang="cs-CZ" sz="3200" smtClean="0">
                <a:solidFill>
                  <a:srgbClr val="FFFF00"/>
                </a:solidFill>
              </a:rPr>
              <a:t>anziehen</a:t>
            </a:r>
            <a:r>
              <a:rPr lang="cs-CZ" sz="3200" smtClean="0"/>
              <a:t>.</a:t>
            </a:r>
          </a:p>
        </p:txBody>
      </p:sp>
      <p:pic>
        <p:nvPicPr>
          <p:cNvPr id="15362" name="Picture 2" descr="Kids Sailing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95513" y="1557338"/>
            <a:ext cx="4464050" cy="4710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smtClean="0"/>
              <a:t>Johanna macht gern Sport.</a:t>
            </a:r>
            <a:br>
              <a:rPr lang="cs-CZ" sz="3200" smtClean="0"/>
            </a:br>
            <a:r>
              <a:rPr lang="cs-CZ" sz="3200" smtClean="0"/>
              <a:t>Sie </a:t>
            </a:r>
            <a:r>
              <a:rPr lang="cs-CZ" sz="3200" smtClean="0">
                <a:solidFill>
                  <a:srgbClr val="FF0000"/>
                </a:solidFill>
              </a:rPr>
              <a:t>soll</a:t>
            </a:r>
            <a:r>
              <a:rPr lang="cs-CZ" sz="3200" smtClean="0"/>
              <a:t> Sportschuhe </a:t>
            </a:r>
            <a:r>
              <a:rPr lang="cs-CZ" sz="3200" smtClean="0">
                <a:solidFill>
                  <a:srgbClr val="FFFF00"/>
                </a:solidFill>
              </a:rPr>
              <a:t>anziehen</a:t>
            </a:r>
            <a:r>
              <a:rPr lang="cs-CZ" sz="3200" smtClean="0"/>
              <a:t>.</a:t>
            </a:r>
          </a:p>
        </p:txBody>
      </p:sp>
      <p:pic>
        <p:nvPicPr>
          <p:cNvPr id="16386" name="Picture 4" descr="Girl Playing Soccer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24075" y="1773238"/>
            <a:ext cx="4225925" cy="4403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3200" smtClean="0"/>
              <a:t>Die Schüler lernen.</a:t>
            </a:r>
            <a:br>
              <a:rPr lang="cs-CZ" sz="3200" smtClean="0"/>
            </a:br>
            <a:r>
              <a:rPr lang="cs-CZ" sz="3200" smtClean="0"/>
              <a:t>Sie </a:t>
            </a:r>
            <a:r>
              <a:rPr lang="cs-CZ" sz="3200" smtClean="0">
                <a:solidFill>
                  <a:srgbClr val="FF0000"/>
                </a:solidFill>
              </a:rPr>
              <a:t>können</a:t>
            </a:r>
            <a:r>
              <a:rPr lang="cs-CZ" sz="3200" smtClean="0"/>
              <a:t> bequeme Kleidung </a:t>
            </a:r>
            <a:r>
              <a:rPr lang="cs-CZ" sz="3200" smtClean="0">
                <a:solidFill>
                  <a:srgbClr val="FFFF00"/>
                </a:solidFill>
              </a:rPr>
              <a:t>anhaben</a:t>
            </a:r>
            <a:r>
              <a:rPr lang="cs-CZ" sz="3200" smtClean="0"/>
              <a:t>.</a:t>
            </a:r>
          </a:p>
        </p:txBody>
      </p:sp>
      <p:pic>
        <p:nvPicPr>
          <p:cNvPr id="17410" name="Picture 2" descr="Meeting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2413" y="2420938"/>
            <a:ext cx="5065712" cy="4171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3200" dirty="0" smtClean="0"/>
              <a:t>Eva </a:t>
            </a:r>
            <a:r>
              <a:rPr lang="cs-CZ" sz="3200" dirty="0" err="1" smtClean="0"/>
              <a:t>und</a:t>
            </a:r>
            <a:r>
              <a:rPr lang="cs-CZ" sz="3200" dirty="0" smtClean="0"/>
              <a:t> </a:t>
            </a:r>
            <a:r>
              <a:rPr lang="cs-CZ" sz="3200" dirty="0" err="1" smtClean="0"/>
              <a:t>Andreas</a:t>
            </a:r>
            <a:r>
              <a:rPr lang="cs-CZ" sz="3200" dirty="0" smtClean="0"/>
              <a:t> </a:t>
            </a:r>
            <a:r>
              <a:rPr lang="cs-CZ" sz="3200" dirty="0" err="1" smtClean="0"/>
              <a:t>gehen</a:t>
            </a:r>
            <a:r>
              <a:rPr lang="cs-CZ" sz="3200" dirty="0" smtClean="0"/>
              <a:t> </a:t>
            </a:r>
            <a:r>
              <a:rPr lang="cs-CZ" sz="3200" dirty="0" err="1" smtClean="0"/>
              <a:t>tanzen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smtClean="0"/>
              <a:t>Eva </a:t>
            </a:r>
            <a:r>
              <a:rPr lang="cs-CZ" sz="3200" dirty="0" err="1" smtClean="0">
                <a:solidFill>
                  <a:srgbClr val="FF0000"/>
                </a:solidFill>
              </a:rPr>
              <a:t>darf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smtClean="0"/>
              <a:t> </a:t>
            </a:r>
            <a:r>
              <a:rPr lang="cs-CZ" sz="3200" dirty="0" err="1" smtClean="0"/>
              <a:t>langes</a:t>
            </a:r>
            <a:r>
              <a:rPr lang="cs-CZ" sz="3200" dirty="0" smtClean="0"/>
              <a:t> </a:t>
            </a:r>
            <a:r>
              <a:rPr lang="cs-CZ" sz="3200" dirty="0" err="1" smtClean="0"/>
              <a:t>Abendkleid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anhaben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err="1" smtClean="0"/>
              <a:t>Andreas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soll </a:t>
            </a:r>
            <a:r>
              <a:rPr lang="cs-CZ" sz="3200" dirty="0" err="1" smtClean="0"/>
              <a:t>einen</a:t>
            </a:r>
            <a:r>
              <a:rPr lang="cs-CZ" sz="3200" dirty="0" smtClean="0"/>
              <a:t> </a:t>
            </a:r>
            <a:r>
              <a:rPr lang="cs-CZ" sz="3200" dirty="0" err="1" smtClean="0"/>
              <a:t>Anzug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anziehen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8435" name="Picture 4" descr="Princess Purple Dress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2438" y="1989138"/>
            <a:ext cx="3336925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6" descr="Groom Clip Art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1773238"/>
            <a:ext cx="1368425" cy="459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5575"/>
          </a:xfrm>
        </p:spPr>
        <p:txBody>
          <a:bodyPr rtlCol="0">
            <a:normAutofit fontScale="90000"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3200" dirty="0" err="1" smtClean="0"/>
              <a:t>Lisa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mag</a:t>
            </a:r>
            <a:r>
              <a:rPr lang="cs-CZ" sz="3200" dirty="0" smtClean="0"/>
              <a:t> Mode.        </a:t>
            </a:r>
            <a:br>
              <a:rPr lang="cs-CZ" sz="3200" dirty="0" smtClean="0"/>
            </a:b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will</a:t>
            </a:r>
            <a:r>
              <a:rPr lang="cs-CZ" sz="3200" dirty="0" smtClean="0"/>
              <a:t> </a:t>
            </a:r>
            <a:r>
              <a:rPr lang="cs-CZ" sz="3200" dirty="0" err="1" smtClean="0"/>
              <a:t>schick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aussehen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kann</a:t>
            </a:r>
            <a:r>
              <a:rPr lang="cs-CZ" sz="3200" dirty="0" smtClean="0"/>
              <a:t> </a:t>
            </a:r>
            <a:r>
              <a:rPr lang="cs-CZ" sz="3200" dirty="0" err="1" smtClean="0"/>
              <a:t>moderne</a:t>
            </a:r>
            <a:r>
              <a:rPr lang="cs-CZ" sz="3200" dirty="0" smtClean="0"/>
              <a:t> </a:t>
            </a:r>
            <a:r>
              <a:rPr lang="cs-CZ" sz="3200" dirty="0" err="1" smtClean="0"/>
              <a:t>Kostüme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FF00"/>
                </a:solidFill>
              </a:rPr>
              <a:t>tragen</a:t>
            </a:r>
            <a:r>
              <a:rPr lang="cs-CZ" sz="3200" dirty="0" smtClean="0"/>
              <a:t>.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19458" name="Picture 2" descr="Bussiness Woman Clip A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71775" y="1773238"/>
            <a:ext cx="2020888" cy="4637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Obrázky čerpány z: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>
                <a:hlinkClick r:id="rId2"/>
              </a:rPr>
              <a:t>www.clker.com</a:t>
            </a:r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/>
              <a:t>Autorem materiálu a všech jeho částí, není-li uvedeno jinak, je Šárka Mášková.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169</Words>
  <Application>Microsoft Office PowerPoint</Application>
  <PresentationFormat>On-screen Show (4:3)</PresentationFormat>
  <Paragraphs>17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Arial</vt:lpstr>
      <vt:lpstr>Calibri</vt:lpstr>
      <vt:lpstr>Motiv sady Office</vt:lpstr>
      <vt:lpstr>Název projektu: Moderní škola Registrační číslo projektu: CZ.1.07/1.4.00/21.2511 Škola: Základní škola, Česká Lípa, Školní 2520, příspěvková organizace Číslo klíčové aktivity: III/2  Sada: VY_32_INOVACE_NJŠM1/4   Druh učebního materiálu: prezentace Cílová skupina: žáci 2. stupně základní školy  Typická věková skupina: 10 až 15 Předmět: německý jazyk Ročník: 6. – 9. Anotace: Žáci uplatňují slovní zásobu oblékání ve spojení s modálními slovesy. Klíčová slova: modální slovesa, oblékání Speciální vzdělávací potřeby: žádné Datum: prosinec 2011  Autor: Šárka Mášková   </vt:lpstr>
      <vt:lpstr>MODALVERBEN</vt:lpstr>
      <vt:lpstr>Paula und Tom segeln. Sie müssen eine Weste anziehen.</vt:lpstr>
      <vt:lpstr>Johanna macht gern Sport. Sie soll Sportschuhe anziehen.</vt:lpstr>
      <vt:lpstr>Die Schüler lernen. Sie können bequeme Kleidung anhaben.</vt:lpstr>
      <vt:lpstr>Eva und Andreas gehen tanzen. Eva darf ein langes Abendkleid anhaben. Andreas soll einen Anzug anziehen.</vt:lpstr>
      <vt:lpstr>Lisa mag Mode.         Sie will schick aussehen. Sie kann moderne Kostüme tragen. </vt:lpstr>
      <vt:lpstr>Obrázky čerpány z: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 Máška</dc:creator>
  <cp:lastModifiedBy>Učitel</cp:lastModifiedBy>
  <cp:revision>21</cp:revision>
  <dcterms:created xsi:type="dcterms:W3CDTF">2012-05-14T17:35:58Z</dcterms:created>
  <dcterms:modified xsi:type="dcterms:W3CDTF">2012-05-28T08:52:27Z</dcterms:modified>
</cp:coreProperties>
</file>