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5" r:id="rId3"/>
    <p:sldId id="257" r:id="rId4"/>
    <p:sldId id="258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6BB92-D908-4B69-A7B9-08BD2D28B710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D6F83-0EE4-4ECD-981C-1E63841DAD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EF9B1-86E7-4F36-878B-52E786E507FC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389C68-3979-478E-A5FA-D54B0ABAE5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DD2C8-B276-4C1A-9334-005B79C3FF47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2161D-1053-42D8-920C-86C701DF06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AD834-B8C9-4EDA-9861-5E467E0C71B1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B63F4F-33DF-4955-912D-9BBC8DAB4B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70AD3-8813-4534-903A-E1876EA3DC46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69B6F-CA66-4C77-86B2-8CCBE2A4DD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EFED7-2067-49AA-B00F-186CF9E0C78F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E5385-EF2C-4096-B5CA-C4B4214EA7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D7595-6B75-44A2-8B8B-0D1CA9FD8906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9415E-F38A-4707-A576-3B273FD84C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022AC-6448-44E9-AD65-ACF6B857450B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7817F-D12D-4865-A3CC-95661F4D1D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990B6-8D10-4D77-A06C-3343902B8E4E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71865-5F14-43A8-BB16-0B630B1BB4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B89925-1A49-4CFD-B440-E692E9B31DBD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F9354-DFE5-4755-B71E-BD1A744F51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53ADB-2EE3-44C8-B5A4-2638FDE9631C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2059D-7E48-433F-BD61-A66411B886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79C8FC8-DA9D-4458-B06D-26407510154D}" type="datetimeFigureOut">
              <a:rPr lang="cs-CZ"/>
              <a:pPr>
                <a:defRPr/>
              </a:pPr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FEE2FFA-6BC9-4C4A-BAB0-5BADC02D4E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lker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6"/>
          <p:cNvSpPr>
            <a:spLocks noGrp="1"/>
          </p:cNvSpPr>
          <p:nvPr>
            <p:ph type="ctrTitle"/>
          </p:nvPr>
        </p:nvSpPr>
        <p:spPr>
          <a:xfrm>
            <a:off x="685800" y="3860800"/>
            <a:ext cx="7772400" cy="1470025"/>
          </a:xfrm>
        </p:spPr>
        <p:txBody>
          <a:bodyPr/>
          <a:lstStyle/>
          <a:p>
            <a:pPr algn="l" eaLnBrk="1" hangingPunct="1"/>
            <a:r>
              <a:rPr lang="cs-CZ" sz="1600" u="sng" smtClean="0"/>
              <a:t>Název projektu: </a:t>
            </a:r>
            <a:r>
              <a:rPr lang="cs-CZ" sz="1600" smtClean="0"/>
              <a:t>Moderní škola</a:t>
            </a:r>
            <a:br>
              <a:rPr lang="cs-CZ" sz="1600" smtClean="0"/>
            </a:br>
            <a:r>
              <a:rPr lang="cs-CZ" sz="1600" u="sng" smtClean="0"/>
              <a:t>Registrační číslo projektu: </a:t>
            </a:r>
            <a:r>
              <a:rPr lang="cs-CZ" sz="1600" smtClean="0"/>
              <a:t>CZ.1.07/1.4.00/21.2511</a:t>
            </a:r>
            <a:br>
              <a:rPr lang="cs-CZ" sz="1600" smtClean="0"/>
            </a:br>
            <a:r>
              <a:rPr lang="cs-CZ" sz="1600" u="sng" smtClean="0"/>
              <a:t>Škola: </a:t>
            </a:r>
            <a:r>
              <a:rPr lang="cs-CZ" sz="1600" smtClean="0"/>
              <a:t>Základní škola, Česká Lípa, Školní 2520, příspěvková organizace</a:t>
            </a:r>
            <a:br>
              <a:rPr lang="cs-CZ" sz="1600" smtClean="0"/>
            </a:br>
            <a:r>
              <a:rPr lang="cs-CZ" sz="1600" u="sng" smtClean="0"/>
              <a:t>Číslo klíčové aktivity</a:t>
            </a:r>
            <a:r>
              <a:rPr lang="cs-CZ" sz="1400" smtClean="0"/>
              <a:t>: </a:t>
            </a:r>
            <a:r>
              <a:rPr lang="cs-CZ" sz="1400" b="1" smtClean="0"/>
              <a:t>III/2</a:t>
            </a:r>
            <a:r>
              <a:rPr lang="cs-CZ" sz="1600" b="1" u="sng" smtClean="0"/>
              <a:t> </a:t>
            </a: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u="sng" smtClean="0">
                <a:latin typeface="Arial" charset="0"/>
              </a:rPr>
              <a:t>S</a:t>
            </a:r>
            <a:r>
              <a:rPr lang="cs-CZ" sz="1600" u="sng" smtClean="0"/>
              <a:t>ada</a:t>
            </a:r>
            <a:r>
              <a:rPr lang="cs-CZ" sz="1400" smtClean="0"/>
              <a:t>: </a:t>
            </a:r>
            <a:r>
              <a:rPr lang="cs-CZ" sz="1400" b="1" smtClean="0"/>
              <a:t>VY_32_INOVACE_ NJŠM1/5</a:t>
            </a:r>
            <a:r>
              <a:rPr lang="cs-CZ" smtClean="0"/>
              <a:t> </a:t>
            </a:r>
            <a:r>
              <a:rPr lang="cs-CZ" sz="1600" u="sng" smtClean="0"/>
              <a:t> </a:t>
            </a:r>
            <a:r>
              <a:rPr lang="cs-CZ" sz="1600" smtClean="0"/>
              <a:t>  </a:t>
            </a:r>
            <a:br>
              <a:rPr lang="cs-CZ" sz="1600" smtClean="0"/>
            </a:br>
            <a:r>
              <a:rPr lang="cs-CZ" sz="1600" u="sng" smtClean="0"/>
              <a:t>Druh učebního materiálu: </a:t>
            </a:r>
            <a:r>
              <a:rPr lang="cs-CZ" sz="1600" smtClean="0">
                <a:solidFill>
                  <a:srgbClr val="FF0000"/>
                </a:solidFill>
              </a:rPr>
              <a:t>prezentace</a:t>
            </a: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u="sng" smtClean="0"/>
              <a:t>Cílová skupina: </a:t>
            </a:r>
            <a:r>
              <a:rPr lang="cs-CZ" sz="1600" smtClean="0">
                <a:solidFill>
                  <a:srgbClr val="FF0000"/>
                </a:solidFill>
              </a:rPr>
              <a:t>žáci 2. stupně základní školy</a:t>
            </a:r>
            <a:r>
              <a:rPr lang="cs-CZ" sz="1600" smtClean="0"/>
              <a:t>	</a:t>
            </a:r>
            <a:br>
              <a:rPr lang="cs-CZ" sz="1600" smtClean="0"/>
            </a:br>
            <a:r>
              <a:rPr lang="cs-CZ" sz="1600" u="sng" smtClean="0"/>
              <a:t>Typická věková skupina: </a:t>
            </a:r>
            <a:r>
              <a:rPr lang="cs-CZ" sz="1600" smtClean="0">
                <a:solidFill>
                  <a:srgbClr val="FF0000"/>
                </a:solidFill>
              </a:rPr>
              <a:t>10 až 15</a:t>
            </a: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u="sng" smtClean="0"/>
              <a:t>Předmět: </a:t>
            </a:r>
            <a:r>
              <a:rPr lang="cs-CZ" sz="1600" smtClean="0">
                <a:solidFill>
                  <a:srgbClr val="FF0000"/>
                </a:solidFill>
              </a:rPr>
              <a:t>německý jazyk</a:t>
            </a: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u="sng" smtClean="0"/>
              <a:t>Ročník: </a:t>
            </a:r>
            <a:r>
              <a:rPr lang="cs-CZ" sz="1600" smtClean="0">
                <a:solidFill>
                  <a:srgbClr val="FF0000"/>
                </a:solidFill>
              </a:rPr>
              <a:t>6. – 9.</a:t>
            </a: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u="sng" smtClean="0"/>
              <a:t>Anotace: </a:t>
            </a:r>
            <a:r>
              <a:rPr lang="cs-CZ" sz="1600" smtClean="0">
                <a:solidFill>
                  <a:srgbClr val="FF0000"/>
                </a:solidFill>
              </a:rPr>
              <a:t>Žáci vyjadřují  proč  kdo co  nosí, dělá či má na sobě </a:t>
            </a: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u="sng" smtClean="0"/>
              <a:t>Klíčová slova: </a:t>
            </a:r>
            <a:r>
              <a:rPr lang="cs-CZ" sz="1600" smtClean="0">
                <a:solidFill>
                  <a:srgbClr val="FF0000"/>
                </a:solidFill>
              </a:rPr>
              <a:t>němčina, oblékání, vedlejší věty</a:t>
            </a: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u="sng" smtClean="0"/>
              <a:t>Speciální vzdělávací potřeby: </a:t>
            </a:r>
            <a:r>
              <a:rPr lang="cs-CZ" sz="1600" smtClean="0">
                <a:solidFill>
                  <a:srgbClr val="FF0000"/>
                </a:solidFill>
              </a:rPr>
              <a:t>žádné</a:t>
            </a: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u="sng" smtClean="0"/>
              <a:t>Datum</a:t>
            </a:r>
            <a:r>
              <a:rPr lang="cs-CZ" sz="1400" smtClean="0"/>
              <a:t>: </a:t>
            </a:r>
            <a:r>
              <a:rPr lang="cs-CZ" sz="1400" b="1" smtClean="0"/>
              <a:t>prosinec 2011</a:t>
            </a:r>
            <a:r>
              <a:rPr lang="cs-CZ" sz="1600" smtClean="0"/>
              <a:t> </a:t>
            </a:r>
            <a:br>
              <a:rPr lang="cs-CZ" sz="1600" smtClean="0"/>
            </a:br>
            <a:r>
              <a:rPr lang="cs-CZ" sz="1600" u="sng" smtClean="0"/>
              <a:t>Autor: </a:t>
            </a:r>
            <a:r>
              <a:rPr lang="cs-CZ" sz="1600" smtClean="0">
                <a:solidFill>
                  <a:srgbClr val="FF0000"/>
                </a:solidFill>
              </a:rPr>
              <a:t>Šárka Mášková</a:t>
            </a:r>
            <a:endParaRPr lang="cs-CZ" sz="4000" smtClean="0"/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pic>
        <p:nvPicPr>
          <p:cNvPr id="1331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476250"/>
            <a:ext cx="5610225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Nebensätze mit „weil“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>
          <a:xfrm>
            <a:off x="323850" y="476250"/>
            <a:ext cx="8229600" cy="1858963"/>
          </a:xfrm>
        </p:spPr>
        <p:txBody>
          <a:bodyPr/>
          <a:lstStyle/>
          <a:p>
            <a:pPr algn="l" eaLnBrk="1" hangingPunct="1"/>
            <a:r>
              <a:rPr lang="cs-CZ" sz="2800" smtClean="0"/>
              <a:t/>
            </a:r>
            <a:br>
              <a:rPr lang="cs-CZ" sz="2800" smtClean="0"/>
            </a:br>
            <a:endParaRPr lang="cs-CZ" sz="2800" smtClean="0"/>
          </a:p>
        </p:txBody>
      </p:sp>
      <p:pic>
        <p:nvPicPr>
          <p:cNvPr id="15362" name="Picture 8" descr="At The Beach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6100" y="1844675"/>
            <a:ext cx="4511675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10" descr="Cute Girl Dress Up Icon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300" y="1628775"/>
            <a:ext cx="2728913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TextovéPole 9"/>
          <p:cNvSpPr txBox="1">
            <a:spLocks noChangeArrowheads="1"/>
          </p:cNvSpPr>
          <p:nvPr/>
        </p:nvSpPr>
        <p:spPr bwMode="auto">
          <a:xfrm>
            <a:off x="1042988" y="908050"/>
            <a:ext cx="657383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Calibri" pitchFamily="34" charset="0"/>
              </a:rPr>
              <a:t>Klara zieht ein Top an.        Es ist warm.</a:t>
            </a:r>
          </a:p>
        </p:txBody>
      </p:sp>
      <p:sp>
        <p:nvSpPr>
          <p:cNvPr id="15365" name="TextovéPole 10"/>
          <p:cNvSpPr txBox="1">
            <a:spLocks noChangeArrowheads="1"/>
          </p:cNvSpPr>
          <p:nvPr/>
        </p:nvSpPr>
        <p:spPr bwMode="auto">
          <a:xfrm>
            <a:off x="900113" y="5589588"/>
            <a:ext cx="66976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Klara zieht ein Top an, </a:t>
            </a:r>
            <a:r>
              <a:rPr lang="cs-CZ" sz="3200">
                <a:solidFill>
                  <a:srgbClr val="FF0000"/>
                </a:solidFill>
                <a:latin typeface="Calibri" pitchFamily="34" charset="0"/>
              </a:rPr>
              <a:t>weil</a:t>
            </a:r>
            <a:r>
              <a:rPr lang="cs-CZ" sz="3200">
                <a:latin typeface="Calibri" pitchFamily="34" charset="0"/>
              </a:rPr>
              <a:t> </a:t>
            </a:r>
            <a:r>
              <a:rPr lang="cs-CZ" sz="3200">
                <a:solidFill>
                  <a:srgbClr val="92D050"/>
                </a:solidFill>
                <a:latin typeface="Calibri" pitchFamily="34" charset="0"/>
              </a:rPr>
              <a:t>es</a:t>
            </a:r>
            <a:r>
              <a:rPr lang="cs-CZ" sz="3200">
                <a:latin typeface="Calibri" pitchFamily="34" charset="0"/>
              </a:rPr>
              <a:t> warm </a:t>
            </a:r>
            <a:r>
              <a:rPr lang="cs-CZ" sz="3200">
                <a:solidFill>
                  <a:srgbClr val="00B0F0"/>
                </a:solidFill>
                <a:latin typeface="Calibri" pitchFamily="34" charset="0"/>
              </a:rPr>
              <a:t>ist.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3200" smtClean="0"/>
              <a:t>Thomas hat einen Trainingsanzug an.</a:t>
            </a:r>
            <a:br>
              <a:rPr lang="cs-CZ" sz="3200" smtClean="0"/>
            </a:br>
            <a:r>
              <a:rPr lang="cs-CZ" sz="3200" smtClean="0"/>
              <a:t>Er spielt Fu</a:t>
            </a:r>
            <a:r>
              <a:rPr lang="cs-CZ" sz="3200" smtClean="0">
                <a:cs typeface="Arial" charset="0"/>
              </a:rPr>
              <a:t>ßball.</a:t>
            </a:r>
            <a:endParaRPr lang="cs-CZ" sz="3200" smtClean="0"/>
          </a:p>
        </p:txBody>
      </p:sp>
      <p:pic>
        <p:nvPicPr>
          <p:cNvPr id="16386" name="Picture 2" descr="Futbolista Soccer Player Clip 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9475" y="981075"/>
            <a:ext cx="316865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ovéPole 4"/>
          <p:cNvSpPr txBox="1">
            <a:spLocks noChangeArrowheads="1"/>
          </p:cNvSpPr>
          <p:nvPr/>
        </p:nvSpPr>
        <p:spPr bwMode="auto">
          <a:xfrm>
            <a:off x="179388" y="5661025"/>
            <a:ext cx="87010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alibri" pitchFamily="34" charset="0"/>
              </a:rPr>
              <a:t>Thomas hat einen Trainingsanzug an, </a:t>
            </a:r>
            <a:r>
              <a:rPr lang="cs-CZ" sz="2800">
                <a:solidFill>
                  <a:srgbClr val="FF0000"/>
                </a:solidFill>
                <a:latin typeface="Calibri" pitchFamily="34" charset="0"/>
              </a:rPr>
              <a:t>weil</a:t>
            </a:r>
            <a:r>
              <a:rPr lang="cs-CZ" sz="2800">
                <a:latin typeface="Calibri" pitchFamily="34" charset="0"/>
              </a:rPr>
              <a:t> </a:t>
            </a:r>
            <a:r>
              <a:rPr lang="cs-CZ" sz="2800">
                <a:solidFill>
                  <a:srgbClr val="92D050"/>
                </a:solidFill>
                <a:latin typeface="Calibri" pitchFamily="34" charset="0"/>
              </a:rPr>
              <a:t>er</a:t>
            </a:r>
            <a:r>
              <a:rPr lang="cs-CZ" sz="2800">
                <a:latin typeface="Calibri" pitchFamily="34" charset="0"/>
              </a:rPr>
              <a:t> Fu</a:t>
            </a:r>
            <a:r>
              <a:rPr lang="cs-CZ" sz="2800">
                <a:latin typeface="Calibri" pitchFamily="34" charset="0"/>
                <a:cs typeface="Arial" charset="0"/>
              </a:rPr>
              <a:t>ßball </a:t>
            </a:r>
            <a:r>
              <a:rPr lang="cs-CZ" sz="2800">
                <a:solidFill>
                  <a:srgbClr val="00B0F0"/>
                </a:solidFill>
                <a:latin typeface="Calibri" pitchFamily="34" charset="0"/>
                <a:cs typeface="Arial" charset="0"/>
              </a:rPr>
              <a:t>spielt</a:t>
            </a:r>
            <a:r>
              <a:rPr lang="cs-CZ">
                <a:latin typeface="Calibri" pitchFamily="34" charset="0"/>
                <a:cs typeface="Arial" charset="0"/>
              </a:rPr>
              <a:t>.</a:t>
            </a:r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3200" smtClean="0"/>
              <a:t>Ich habe viele Taschen mit.</a:t>
            </a:r>
            <a:br>
              <a:rPr lang="cs-CZ" sz="3200" smtClean="0"/>
            </a:br>
            <a:r>
              <a:rPr lang="cs-CZ" sz="3200" smtClean="0"/>
              <a:t>Ich gehe einkaufen.</a:t>
            </a:r>
          </a:p>
        </p:txBody>
      </p:sp>
      <p:pic>
        <p:nvPicPr>
          <p:cNvPr id="17410" name="Picture 2" descr="Woman Shopping Clip 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1412875"/>
            <a:ext cx="3168650" cy="448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ovéPole 5"/>
          <p:cNvSpPr txBox="1">
            <a:spLocks noChangeArrowheads="1"/>
          </p:cNvSpPr>
          <p:nvPr/>
        </p:nvSpPr>
        <p:spPr bwMode="auto">
          <a:xfrm>
            <a:off x="179388" y="5805488"/>
            <a:ext cx="87645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Calibri" pitchFamily="34" charset="0"/>
              </a:rPr>
              <a:t>Ich habe viele Taschen mit, </a:t>
            </a:r>
            <a:r>
              <a:rPr lang="cs-CZ" sz="3200">
                <a:solidFill>
                  <a:srgbClr val="FF0000"/>
                </a:solidFill>
                <a:latin typeface="Calibri" pitchFamily="34" charset="0"/>
              </a:rPr>
              <a:t>weil</a:t>
            </a:r>
            <a:r>
              <a:rPr lang="cs-CZ" sz="3200">
                <a:latin typeface="Calibri" pitchFamily="34" charset="0"/>
              </a:rPr>
              <a:t> </a:t>
            </a:r>
            <a:r>
              <a:rPr lang="cs-CZ" sz="3200">
                <a:solidFill>
                  <a:srgbClr val="92D050"/>
                </a:solidFill>
                <a:latin typeface="Calibri" pitchFamily="34" charset="0"/>
              </a:rPr>
              <a:t>ich</a:t>
            </a:r>
            <a:r>
              <a:rPr lang="cs-CZ" sz="3200">
                <a:latin typeface="Calibri" pitchFamily="34" charset="0"/>
              </a:rPr>
              <a:t> einkaufen </a:t>
            </a:r>
            <a:r>
              <a:rPr lang="cs-CZ" sz="3200">
                <a:solidFill>
                  <a:srgbClr val="00B0F0"/>
                </a:solidFill>
                <a:latin typeface="Calibri" pitchFamily="34" charset="0"/>
              </a:rPr>
              <a:t>gehe</a:t>
            </a:r>
            <a:r>
              <a:rPr lang="cs-CZ" sz="3200"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3200" smtClean="0"/>
              <a:t>Hans trägt einen Rucksack.    Er wandert.</a:t>
            </a:r>
          </a:p>
        </p:txBody>
      </p:sp>
      <p:pic>
        <p:nvPicPr>
          <p:cNvPr id="18434" name="Picture 2" descr="Backpacker Heavy Load Clip 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32363" y="1989138"/>
            <a:ext cx="1657350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4" descr="Hiker Carrying Baggage Clip A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4075" y="1412875"/>
            <a:ext cx="1274763" cy="401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TextovéPole 5"/>
          <p:cNvSpPr txBox="1">
            <a:spLocks noChangeArrowheads="1"/>
          </p:cNvSpPr>
          <p:nvPr/>
        </p:nvSpPr>
        <p:spPr bwMode="auto">
          <a:xfrm>
            <a:off x="395288" y="5876925"/>
            <a:ext cx="88487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latin typeface="Calibri" pitchFamily="34" charset="0"/>
              </a:rPr>
              <a:t>Hans trägt einen Rucksack, </a:t>
            </a:r>
            <a:r>
              <a:rPr lang="cs-CZ" sz="3600">
                <a:solidFill>
                  <a:srgbClr val="FF0000"/>
                </a:solidFill>
                <a:latin typeface="Calibri" pitchFamily="34" charset="0"/>
              </a:rPr>
              <a:t>weil</a:t>
            </a:r>
            <a:r>
              <a:rPr lang="cs-CZ" sz="3600">
                <a:latin typeface="Calibri" pitchFamily="34" charset="0"/>
              </a:rPr>
              <a:t> </a:t>
            </a:r>
            <a:r>
              <a:rPr lang="cs-CZ" sz="3600">
                <a:solidFill>
                  <a:srgbClr val="92D050"/>
                </a:solidFill>
                <a:latin typeface="Calibri" pitchFamily="34" charset="0"/>
              </a:rPr>
              <a:t>er</a:t>
            </a:r>
            <a:r>
              <a:rPr lang="cs-CZ" sz="3600">
                <a:latin typeface="Calibri" pitchFamily="34" charset="0"/>
              </a:rPr>
              <a:t> </a:t>
            </a:r>
            <a:r>
              <a:rPr lang="cs-CZ" sz="3600">
                <a:solidFill>
                  <a:srgbClr val="00B0F0"/>
                </a:solidFill>
                <a:latin typeface="Calibri" pitchFamily="34" charset="0"/>
              </a:rPr>
              <a:t>wandert</a:t>
            </a:r>
            <a:r>
              <a:rPr lang="cs-CZ" sz="3600"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3200" smtClean="0"/>
              <a:t>Der Teddy nimmt einen Regenschirm mit.</a:t>
            </a:r>
            <a:br>
              <a:rPr lang="cs-CZ" sz="3200" smtClean="0"/>
            </a:br>
            <a:r>
              <a:rPr lang="cs-CZ" sz="3200" smtClean="0"/>
              <a:t>Es regnet.</a:t>
            </a:r>
          </a:p>
        </p:txBody>
      </p:sp>
      <p:pic>
        <p:nvPicPr>
          <p:cNvPr id="19458" name="Picture 4" descr="Bear Holding Small Umbrella Clip 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1700213"/>
            <a:ext cx="3133725" cy="356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6" descr="Weather Cloud Clip A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981075"/>
            <a:ext cx="2303462" cy="219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TextovéPole 7"/>
          <p:cNvSpPr txBox="1">
            <a:spLocks noChangeArrowheads="1"/>
          </p:cNvSpPr>
          <p:nvPr/>
        </p:nvSpPr>
        <p:spPr bwMode="auto">
          <a:xfrm>
            <a:off x="323850" y="5949950"/>
            <a:ext cx="8159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Der Teddy ….... …… …..……..… ….., </a:t>
            </a:r>
            <a:r>
              <a:rPr lang="cs-CZ" sz="3200">
                <a:solidFill>
                  <a:srgbClr val="FF0000"/>
                </a:solidFill>
                <a:latin typeface="Calibri" pitchFamily="34" charset="0"/>
              </a:rPr>
              <a:t>……</a:t>
            </a:r>
            <a:r>
              <a:rPr lang="cs-CZ" sz="3200">
                <a:latin typeface="Calibri" pitchFamily="34" charset="0"/>
              </a:rPr>
              <a:t> </a:t>
            </a:r>
            <a:r>
              <a:rPr lang="cs-CZ" sz="3200">
                <a:solidFill>
                  <a:srgbClr val="92D050"/>
                </a:solidFill>
                <a:latin typeface="Calibri" pitchFamily="34" charset="0"/>
              </a:rPr>
              <a:t>…..</a:t>
            </a:r>
            <a:r>
              <a:rPr lang="cs-CZ" sz="3200">
                <a:latin typeface="Calibri" pitchFamily="34" charset="0"/>
              </a:rPr>
              <a:t> </a:t>
            </a:r>
            <a:r>
              <a:rPr lang="cs-CZ" sz="3200">
                <a:solidFill>
                  <a:srgbClr val="00B0F0"/>
                </a:solidFill>
                <a:latin typeface="Calibri" pitchFamily="34" charset="0"/>
              </a:rPr>
              <a:t>……….</a:t>
            </a:r>
            <a:r>
              <a:rPr lang="cs-CZ" sz="3200">
                <a:latin typeface="Calibri" pitchFamily="34" charset="0"/>
              </a:rPr>
              <a:t> 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3200" smtClean="0"/>
              <a:t>Herr Adams trägt eine Tasche.</a:t>
            </a:r>
            <a:br>
              <a:rPr lang="cs-CZ" sz="3200" smtClean="0"/>
            </a:br>
            <a:r>
              <a:rPr lang="cs-CZ" sz="3200" smtClean="0"/>
              <a:t>Er geht zur Arbeit.</a:t>
            </a:r>
          </a:p>
        </p:txBody>
      </p:sp>
      <p:pic>
        <p:nvPicPr>
          <p:cNvPr id="20482" name="Picture 2" descr="Man In Suit Clip 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0063" y="1279525"/>
            <a:ext cx="1431925" cy="407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4" descr="Commercial Real Estate Clip A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2276475"/>
            <a:ext cx="3616325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TextovéPole 5"/>
          <p:cNvSpPr txBox="1">
            <a:spLocks noChangeArrowheads="1"/>
          </p:cNvSpPr>
          <p:nvPr/>
        </p:nvSpPr>
        <p:spPr bwMode="auto">
          <a:xfrm>
            <a:off x="179388" y="5516563"/>
            <a:ext cx="13723937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Herr Adams ……… …… ………, </a:t>
            </a:r>
            <a:r>
              <a:rPr lang="cs-CZ" sz="3200">
                <a:solidFill>
                  <a:srgbClr val="FF0000"/>
                </a:solidFill>
                <a:latin typeface="Calibri" pitchFamily="34" charset="0"/>
              </a:rPr>
              <a:t>….</a:t>
            </a:r>
            <a:r>
              <a:rPr lang="cs-CZ" sz="3200">
                <a:latin typeface="Calibri" pitchFamily="34" charset="0"/>
              </a:rPr>
              <a:t> </a:t>
            </a:r>
            <a:r>
              <a:rPr lang="cs-CZ" sz="3200">
                <a:solidFill>
                  <a:srgbClr val="92D050"/>
                </a:solidFill>
                <a:latin typeface="Calibri" pitchFamily="34" charset="0"/>
              </a:rPr>
              <a:t>….</a:t>
            </a:r>
            <a:r>
              <a:rPr lang="cs-CZ" sz="3200">
                <a:latin typeface="Calibri" pitchFamily="34" charset="0"/>
              </a:rPr>
              <a:t> … …. ……… </a:t>
            </a:r>
            <a:r>
              <a:rPr lang="cs-CZ" sz="3200">
                <a:solidFill>
                  <a:srgbClr val="00B0F0"/>
                </a:solidFill>
                <a:latin typeface="Calibri" pitchFamily="34" charset="0"/>
              </a:rPr>
              <a:t>………</a:t>
            </a:r>
            <a:r>
              <a:rPr lang="cs-CZ" sz="3200">
                <a:latin typeface="Calibri" pitchFamily="34" charset="0"/>
              </a:rPr>
              <a:t> 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>
          <a:xfrm>
            <a:off x="457200" y="836613"/>
            <a:ext cx="8229600" cy="1152525"/>
          </a:xfrm>
        </p:spPr>
        <p:txBody>
          <a:bodyPr/>
          <a:lstStyle/>
          <a:p>
            <a:pPr eaLnBrk="1" hangingPunct="1"/>
            <a:r>
              <a:rPr lang="cs-CZ" sz="4000" smtClean="0"/>
              <a:t>Zdroje obrázků:</a:t>
            </a:r>
            <a:br>
              <a:rPr lang="cs-CZ" sz="4000" smtClean="0"/>
            </a:br>
            <a:r>
              <a:rPr lang="cs-CZ" sz="4000" smtClean="0"/>
              <a:t> </a:t>
            </a:r>
            <a:r>
              <a:rPr lang="cs-CZ" sz="4000" smtClean="0">
                <a:hlinkClick r:id="rId2"/>
              </a:rPr>
              <a:t>www.clker.com</a:t>
            </a:r>
            <a:r>
              <a:rPr lang="cs-CZ" sz="4000" smtClean="0"/>
              <a:t/>
            </a:r>
            <a:br>
              <a:rPr lang="cs-CZ" sz="4000" smtClean="0"/>
            </a:br>
            <a:r>
              <a:rPr lang="cs-CZ" sz="4000" smtClean="0">
                <a:latin typeface="Arial" charset="0"/>
              </a:rPr>
              <a:t/>
            </a:r>
            <a:br>
              <a:rPr lang="cs-CZ" sz="4000" smtClean="0">
                <a:latin typeface="Arial" charset="0"/>
              </a:rPr>
            </a:br>
            <a:r>
              <a:rPr lang="cs-CZ" sz="2800" smtClean="0"/>
              <a:t>Autorem materiálu a všech jeho částí, není-li uvedeno jinak, je Šárka Mášková</a:t>
            </a:r>
            <a:r>
              <a:rPr lang="cs-CZ" smtClean="0"/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178</Words>
  <Application>Microsoft Office PowerPoint</Application>
  <PresentationFormat>On-screen Show (4:3)</PresentationFormat>
  <Paragraphs>16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Calibri</vt:lpstr>
      <vt:lpstr>Motiv sady Office</vt:lpstr>
      <vt:lpstr>Název projektu: Moderní škola Registrační číslo projektu: CZ.1.07/1.4.00/21.2511 Škola: Základní škola, Česká Lípa, Školní 2520, příspěvková organizace Číslo klíčové aktivity: III/2  Sada: VY_32_INOVACE_ NJŠM1/5     Druh učebního materiálu: prezentace Cílová skupina: žáci 2. stupně základní školy  Typická věková skupina: 10 až 15 Předmět: německý jazyk Ročník: 6. – 9. Anotace: Žáci vyjadřují  proč  kdo co  nosí, dělá či má na sobě  Klíčová slova: němčina, oblékání, vedlejší věty Speciální vzdělávací potřeby: žádné Datum: prosinec 2011  Autor: Šárka Mášková</vt:lpstr>
      <vt:lpstr>Nebensätze mit „weil“</vt:lpstr>
      <vt:lpstr> </vt:lpstr>
      <vt:lpstr>Thomas hat einen Trainingsanzug an. Er spielt Fußball.</vt:lpstr>
      <vt:lpstr>Ich habe viele Taschen mit. Ich gehe einkaufen.</vt:lpstr>
      <vt:lpstr>Hans trägt einen Rucksack.    Er wandert.</vt:lpstr>
      <vt:lpstr>Der Teddy nimmt einen Regenschirm mit. Es regnet.</vt:lpstr>
      <vt:lpstr>Herr Adams trägt eine Tasche. Er geht zur Arbeit.</vt:lpstr>
      <vt:lpstr>Zdroje obrázků:  www.clker.com  Autorem materiálu a všech jeho částí, není-li uvedeno jinak, je Šárka Mášková.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Nebensätze mit „weil“</dc:title>
  <dc:creator>Petr Máška</dc:creator>
  <cp:lastModifiedBy>Učitel</cp:lastModifiedBy>
  <cp:revision>26</cp:revision>
  <dcterms:created xsi:type="dcterms:W3CDTF">2012-05-21T18:13:58Z</dcterms:created>
  <dcterms:modified xsi:type="dcterms:W3CDTF">2012-05-31T12:09:50Z</dcterms:modified>
</cp:coreProperties>
</file>