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4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NÁZEV:VY_32_INOVACE_3.2.5.1B03_ K. H. Mácha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Klára Bláhová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K. H. Mácha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1863" custLinFactNeighborY="-310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CDF536-3A8D-4D95-8651-21D92C0E6A8A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97AE650-08DC-48B9-A755-1D6B4E746D1A}" type="presOf" srcId="{D1D4F407-5343-4D3F-B5B9-D407B03CAEB4}" destId="{AED2198E-93D5-4001-81B4-73124B309672}" srcOrd="1" destOrd="0" presId="urn:microsoft.com/office/officeart/2005/8/layout/target3"/>
    <dgm:cxn modelId="{99606C4C-1926-487F-A220-AAA0938A24BB}" type="presOf" srcId="{D8197B8C-B260-4A16-BDF4-0947B075E274}" destId="{25B08C86-7E15-44DC-BE7F-FFB55DD49D12}" srcOrd="0" destOrd="0" presId="urn:microsoft.com/office/officeart/2005/8/layout/target3"/>
    <dgm:cxn modelId="{BA73030E-AE9F-462F-8570-4A601173C880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F6247E-3397-4B98-BDA5-3C79A1C0EC7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81D54D3-84F4-4FEF-BE41-AA0C7E567FA3}" type="presOf" srcId="{D1B46980-6531-4606-95E6-44980827E919}" destId="{2BE915AB-18AA-4053-B92C-3BFC9ED204BB}" srcOrd="1" destOrd="0" presId="urn:microsoft.com/office/officeart/2005/8/layout/target3"/>
    <dgm:cxn modelId="{F2957154-3F9F-443D-AF2F-8D6BBF79E248}" type="presOf" srcId="{4C35D32F-0EAB-4CD7-82EE-45574DC2A586}" destId="{8BEBB6EC-1DAA-4CAC-8A25-BC0FCBD5DBD5}" srcOrd="0" destOrd="0" presId="urn:microsoft.com/office/officeart/2005/8/layout/target3"/>
    <dgm:cxn modelId="{654E51FF-1AD9-4809-BC96-E832B31340B6}" type="presOf" srcId="{757F3AB3-0718-4624-B441-E567A8F0AB56}" destId="{333A1088-737F-45CB-B68E-254E46348037}" srcOrd="0" destOrd="0" presId="urn:microsoft.com/office/officeart/2005/8/layout/target3"/>
    <dgm:cxn modelId="{3AEEC7A5-5A33-43F5-BC61-AE6DDDB39B8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2138A1B-E49D-47F9-8D82-CE26F39E131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0C8436-E1C6-4490-8A46-EBD6A0B5D7C3}" type="presOf" srcId="{B651F6E3-6281-48DB-9319-2AEAFDAE7572}" destId="{619D679B-A015-4ECF-8348-D1034C574F40}" srcOrd="0" destOrd="0" presId="urn:microsoft.com/office/officeart/2005/8/layout/target3"/>
    <dgm:cxn modelId="{AA353FF8-66F1-4A0D-8A82-55D326C8E9C0}" type="presParOf" srcId="{333A1088-737F-45CB-B68E-254E46348037}" destId="{F5ABB229-8D3B-4694-996A-96F23CF14429}" srcOrd="0" destOrd="0" presId="urn:microsoft.com/office/officeart/2005/8/layout/target3"/>
    <dgm:cxn modelId="{E7B6666F-D1C6-477C-8F01-154B55825598}" type="presParOf" srcId="{333A1088-737F-45CB-B68E-254E46348037}" destId="{F41139FD-01EE-4571-8B17-4FB00FC51163}" srcOrd="1" destOrd="0" presId="urn:microsoft.com/office/officeart/2005/8/layout/target3"/>
    <dgm:cxn modelId="{23F718C1-23F4-4503-8A95-4DF748393830}" type="presParOf" srcId="{333A1088-737F-45CB-B68E-254E46348037}" destId="{D005CE8C-CC26-4C3E-AC11-E15060ECD759}" srcOrd="2" destOrd="0" presId="urn:microsoft.com/office/officeart/2005/8/layout/target3"/>
    <dgm:cxn modelId="{AFAEF950-1AD0-49A6-8338-7B8CE0C9C528}" type="presParOf" srcId="{333A1088-737F-45CB-B68E-254E46348037}" destId="{2C702D82-9B77-49B7-9568-BB8EB47C3372}" srcOrd="3" destOrd="0" presId="urn:microsoft.com/office/officeart/2005/8/layout/target3"/>
    <dgm:cxn modelId="{C4B7AD2E-3E54-48E4-9B6C-81030478F34B}" type="presParOf" srcId="{333A1088-737F-45CB-B68E-254E46348037}" destId="{A52A0455-90FF-4808-ABD0-F02540D31D5A}" srcOrd="4" destOrd="0" presId="urn:microsoft.com/office/officeart/2005/8/layout/target3"/>
    <dgm:cxn modelId="{46A9878A-9BC1-4568-9826-A4AA7A8C4A95}" type="presParOf" srcId="{333A1088-737F-45CB-B68E-254E46348037}" destId="{6140AFEC-043D-4C43-A2F9-D0F5331DF3A3}" srcOrd="5" destOrd="0" presId="urn:microsoft.com/office/officeart/2005/8/layout/target3"/>
    <dgm:cxn modelId="{E8F97086-FB58-4B1C-BC09-BC94885B1DA7}" type="presParOf" srcId="{333A1088-737F-45CB-B68E-254E46348037}" destId="{9358AC05-5D7D-4327-9F80-1AD486AEA664}" srcOrd="6" destOrd="0" presId="urn:microsoft.com/office/officeart/2005/8/layout/target3"/>
    <dgm:cxn modelId="{A9F567AD-283D-40F1-9295-218B416BF1B0}" type="presParOf" srcId="{333A1088-737F-45CB-B68E-254E46348037}" destId="{313FC574-E1CD-4FB4-B054-0B805CE0447D}" srcOrd="7" destOrd="0" presId="urn:microsoft.com/office/officeart/2005/8/layout/target3"/>
    <dgm:cxn modelId="{02911D37-27F0-4DAA-B4B7-60ECFC6C7202}" type="presParOf" srcId="{333A1088-737F-45CB-B68E-254E46348037}" destId="{619D679B-A015-4ECF-8348-D1034C574F40}" srcOrd="8" destOrd="0" presId="urn:microsoft.com/office/officeart/2005/8/layout/target3"/>
    <dgm:cxn modelId="{9CB198D3-41F8-4D50-9C5F-38562A0260BC}" type="presParOf" srcId="{333A1088-737F-45CB-B68E-254E46348037}" destId="{322283A8-4A27-4CDA-BAE3-F381106A9174}" srcOrd="9" destOrd="0" presId="urn:microsoft.com/office/officeart/2005/8/layout/target3"/>
    <dgm:cxn modelId="{04F32082-ADB2-458D-9E48-DFE95493AB5D}" type="presParOf" srcId="{333A1088-737F-45CB-B68E-254E46348037}" destId="{FFC9F71D-1B4F-4AD9-A4A6-86ADEFC8AF5C}" srcOrd="10" destOrd="0" presId="urn:microsoft.com/office/officeart/2005/8/layout/target3"/>
    <dgm:cxn modelId="{837E603B-8861-4B48-8242-E128D18875BF}" type="presParOf" srcId="{333A1088-737F-45CB-B68E-254E46348037}" destId="{25B08C86-7E15-44DC-BE7F-FFB55DD49D12}" srcOrd="11" destOrd="0" presId="urn:microsoft.com/office/officeart/2005/8/layout/target3"/>
    <dgm:cxn modelId="{A65D96C5-B173-4B44-AE9D-FABDACBC54C8}" type="presParOf" srcId="{333A1088-737F-45CB-B68E-254E46348037}" destId="{76644BE8-9D7C-4C09-B250-3D10AF48CBB7}" srcOrd="12" destOrd="0" presId="urn:microsoft.com/office/officeart/2005/8/layout/target3"/>
    <dgm:cxn modelId="{B8AF3878-3727-4313-B3A0-570E0C1A0A60}" type="presParOf" srcId="{333A1088-737F-45CB-B68E-254E46348037}" destId="{EE85B701-7295-41C0-BA7A-34D3756A2AE6}" srcOrd="13" destOrd="0" presId="urn:microsoft.com/office/officeart/2005/8/layout/target3"/>
    <dgm:cxn modelId="{8CB2A57D-2A53-4E75-BD06-BFF23F647F3D}" type="presParOf" srcId="{333A1088-737F-45CB-B68E-254E46348037}" destId="{8BEBB6EC-1DAA-4CAC-8A25-BC0FCBD5DBD5}" srcOrd="14" destOrd="0" presId="urn:microsoft.com/office/officeart/2005/8/layout/target3"/>
    <dgm:cxn modelId="{B7B4B9A2-3DF6-4597-AB7F-A9E8AC1E777F}" type="presParOf" srcId="{333A1088-737F-45CB-B68E-254E46348037}" destId="{AED2198E-93D5-4001-81B4-73124B309672}" srcOrd="15" destOrd="0" presId="urn:microsoft.com/office/officeart/2005/8/layout/target3"/>
    <dgm:cxn modelId="{08E4DC3E-F8F0-460F-B222-C7C2DE454E09}" type="presParOf" srcId="{333A1088-737F-45CB-B68E-254E46348037}" destId="{2BE915AB-18AA-4053-B92C-3BFC9ED204BB}" srcOrd="16" destOrd="0" presId="urn:microsoft.com/office/officeart/2005/8/layout/target3"/>
    <dgm:cxn modelId="{99342F1C-39CE-4844-899A-CE5D05CDD6B2}" type="presParOf" srcId="{333A1088-737F-45CB-B68E-254E46348037}" destId="{6BB5E863-4638-4E1D-BFDE-399D028AC4ED}" srcOrd="17" destOrd="0" presId="urn:microsoft.com/office/officeart/2005/8/layout/target3"/>
    <dgm:cxn modelId="{43E38A87-369E-4650-B344-A0D3AE04F22A}" type="presParOf" srcId="{333A1088-737F-45CB-B68E-254E46348037}" destId="{5A5FFA88-C948-4069-8E93-59FA12366E83}" srcOrd="18" destOrd="0" presId="urn:microsoft.com/office/officeart/2005/8/layout/target3"/>
    <dgm:cxn modelId="{0DDE0761-6535-4E77-B5BF-3067A1A8A59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  <a:ln>
          <a:noFill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63500" h="25400" prst="convex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2540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  <a:ln>
          <a:noFill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63500" h="25400" prst="convex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2540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Klára Bláhová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  <a:ln>
          <a:noFill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63500" h="25400" prst="convex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2540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NÁZEV:VY_32_INOVACE_3.2.5.1B03_ K. H. Mácha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  <a:ln>
          <a:noFill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63500" h="25400" prst="convex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2540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K. H. Mácha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0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  <a:ln>
          <a:noFill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63500" h="25400" prst="convex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52789" y="161788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sx="102000" sy="102000" algn="ctr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morning" dir="t">
            <a:rot lat="0" lon="0" rev="4200000"/>
          </a:lightRig>
        </a:scene3d>
        <a:sp3d>
          <a:bevelT w="2540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152789" y="161788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5F7AA-8BBF-4443-93EC-0E49105BF64D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F58C35-AE4C-4B38-B5E9-02D3ADD5F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134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C75B17FB-8C9F-441D-BAFE-7D9CF8CE5B87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E0AE5626-D929-49A7-9F55-C18F02DC3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74720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27984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1195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52600"/>
            <a:ext cx="6979271" cy="4373563"/>
          </a:xfrm>
        </p:spPr>
        <p:txBody>
          <a:bodyPr/>
          <a:lstStyle/>
          <a:p>
            <a:r>
              <a:rPr lang="cs-CZ" dirty="0" smtClean="0"/>
              <a:t>Prezentace je určena ke shrnutí výkladu o K.H. Máchovi a k rozboru jeho díla (zejména Máje).</a:t>
            </a:r>
          </a:p>
          <a:p>
            <a:r>
              <a:rPr lang="cs-CZ" dirty="0" smtClean="0"/>
              <a:t>Žáci doplňují informace, které se o autorovi a jeho díle dozvěděli (kontrola probíhá na tabuli)</a:t>
            </a:r>
          </a:p>
          <a:p>
            <a:r>
              <a:rPr lang="cs-CZ" dirty="0" smtClean="0"/>
              <a:t>Prezentace poslouží i jako podklad pro zápis do sešitu.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48302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2645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Karel Hynek Mácha</a:t>
            </a:r>
            <a:br>
              <a:rPr lang="cs-CZ" dirty="0" smtClean="0"/>
            </a:br>
            <a:r>
              <a:rPr lang="cs-CZ" dirty="0" smtClean="0"/>
              <a:t>(1810 – 1836)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340768"/>
            <a:ext cx="7632848" cy="5256584"/>
          </a:xfrm>
        </p:spPr>
        <p:txBody>
          <a:bodyPr>
            <a:noAutofit/>
          </a:bodyPr>
          <a:lstStyle/>
          <a:p>
            <a:r>
              <a:rPr lang="cs-CZ" sz="1600" dirty="0" smtClean="0"/>
              <a:t>Byl to nejvýznamnější představitel českého romantismu, básník a prozaik.</a:t>
            </a:r>
          </a:p>
          <a:p>
            <a:r>
              <a:rPr lang="cs-CZ" sz="1600" dirty="0" smtClean="0"/>
              <a:t>Narodil se v Praze, vystudoval filozofii a práva.</a:t>
            </a:r>
          </a:p>
          <a:p>
            <a:r>
              <a:rPr lang="cs-CZ" sz="1600" dirty="0" smtClean="0"/>
              <a:t>Velice rád cestoval, navštěvoval hrady, zříceniny, jezera, zlézal hory, dokonce podnikl pěší cestu do Itálie.</a:t>
            </a:r>
          </a:p>
          <a:p>
            <a:r>
              <a:rPr lang="cs-CZ" sz="1600" dirty="0" smtClean="0"/>
              <a:t>Byl ochotnickým hercem, po jedné zkoušce  poznal i svou životní lásku Eleonoru Šimkovou – Lori, zemřel však dříve, než se stihl oženit.</a:t>
            </a:r>
          </a:p>
          <a:p>
            <a:r>
              <a:rPr lang="cs-CZ" sz="1600" dirty="0" smtClean="0"/>
              <a:t>Pravděpodobnou příčinou jeho smrti byla cholera.</a:t>
            </a:r>
          </a:p>
          <a:p>
            <a:r>
              <a:rPr lang="cs-CZ" sz="1600" dirty="0" smtClean="0"/>
              <a:t>Jeho ostatky byly pohřbeny nejdříve v Litoměřicích, v roce 1938 byly exhumovány a převezeny do Prahy , v květnu 1939 manifestačně pohřbeny na Vyšehradě.</a:t>
            </a:r>
          </a:p>
          <a:p>
            <a:r>
              <a:rPr lang="cs-CZ" sz="1600" dirty="0" smtClean="0"/>
              <a:t>V jeho poezii je patrný vliv starších, baladických látek i četby soudobých světových autorů, čerpá náměty z české minulosti i ze svého života.</a:t>
            </a:r>
          </a:p>
          <a:p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5936526" y="1370825"/>
            <a:ext cx="1224136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Um. </a:t>
            </a:r>
            <a:r>
              <a:rPr lang="cs-CZ" sz="1400" dirty="0"/>
              <a:t>s</a:t>
            </a:r>
            <a:r>
              <a:rPr lang="cs-CZ" sz="1400" dirty="0" smtClean="0"/>
              <a:t>měr?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2936567" y="1878683"/>
            <a:ext cx="648072" cy="26106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/>
              <a:t>K</a:t>
            </a:r>
            <a:r>
              <a:rPr lang="cs-CZ" sz="1400" dirty="0" smtClean="0"/>
              <a:t>de?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4610650" y="2639259"/>
            <a:ext cx="64807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Kam?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4248053" y="4616904"/>
            <a:ext cx="864096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Kam?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1763688" y="4904936"/>
            <a:ext cx="1368152" cy="2522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Kde?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620171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Máj</a:t>
            </a:r>
          </a:p>
          <a:p>
            <a:r>
              <a:rPr lang="cs-CZ" sz="2000" dirty="0" smtClean="0"/>
              <a:t>lyrickoepická básnická skladba</a:t>
            </a:r>
          </a:p>
          <a:p>
            <a:r>
              <a:rPr lang="cs-CZ" sz="2000" dirty="0"/>
              <a:t>v</a:t>
            </a:r>
            <a:r>
              <a:rPr lang="cs-CZ" sz="2000" dirty="0" smtClean="0"/>
              <a:t>ydaná vlastním nákladem několik měsíců před Máchovou smrtí, jediná kniha vydaná za Máchova života</a:t>
            </a:r>
          </a:p>
          <a:p>
            <a:r>
              <a:rPr lang="cs-CZ" sz="2000" dirty="0" smtClean="0"/>
              <a:t>Soudobou kritikou přijat odmítavě – bylo mu vyčítán nedostatek vlastenectví i  jeho hrdinové  – „padlá dívka“ a „strašný lesů pán“; následující generace se k němu však programově hlásila.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64088" y="4149080"/>
            <a:ext cx="115212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08004" y="4460095"/>
            <a:ext cx="151216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Čeho?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39752" y="4748127"/>
            <a:ext cx="1224136" cy="26504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9745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3874" y="548680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Postavy: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Vilém – vůdce loupežníků, společenský vyděděnec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Jarmila – Vilémova milá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Hynek - vypravěč, sám básník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40559" y="2060848"/>
            <a:ext cx="7632848" cy="2862322"/>
          </a:xfrm>
          <a:prstGeom prst="rect">
            <a:avLst/>
          </a:prstGeom>
        </p:spPr>
        <p:style>
          <a:lnRef idx="2">
            <a:schemeClr val="accent1"/>
          </a:lnRef>
          <a:fillRef idx="1003">
            <a:schemeClr val="dk2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Děj a kompozice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Příběh</a:t>
            </a:r>
            <a:r>
              <a:rPr lang="cs-CZ" dirty="0" smtClean="0">
                <a:solidFill>
                  <a:schemeClr val="tx1"/>
                </a:solidFill>
              </a:rPr>
              <a:t> – jednoduchý, zatlačen do pozadí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Děj </a:t>
            </a:r>
            <a:r>
              <a:rPr lang="cs-CZ" dirty="0" smtClean="0">
                <a:solidFill>
                  <a:schemeClr val="tx1"/>
                </a:solidFill>
              </a:rPr>
              <a:t>- tragický příběh milenců Viléma a Jarmily – Vilém zabije svůdce Jarmily, posléze zjistí, že to byl   jeho otec, kterého v mládí ani nepoznal,   Jarmila spáchá sebevraždu, Vilém je odsouzen    k smrti a končí na popravišti, ve vězení přemítá o událostech, které poznamenaly jeho osud a děsí se prázdnoty a nicoty, následující po smrti; do všech postav  vkládá básník vlastní úvahy, prožitky a pocity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Kompozice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čtyři akty a dvě mezihry (intermezza), které děj zpomalují a vysvětlují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3874" y="5044534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Jazyk a styl</a:t>
            </a:r>
            <a:r>
              <a:rPr lang="cs-CZ" dirty="0" smtClean="0"/>
              <a:t>: </a:t>
            </a:r>
          </a:p>
          <a:p>
            <a:r>
              <a:rPr lang="cs-CZ" dirty="0" smtClean="0"/>
              <a:t>Využití metafor, metonymií, personifikací, básnických přívlastků, přirovnávání atd. ; využití zvukové stránky jazyka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267744" y="884557"/>
            <a:ext cx="4752528" cy="24012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 to byl?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66350" y="1148844"/>
            <a:ext cx="1080120" cy="2639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Jméno?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346470" y="1417572"/>
            <a:ext cx="2657578" cy="33623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 to byl?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16016" y="2945904"/>
            <a:ext cx="115212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Kdo?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83768" y="3233935"/>
            <a:ext cx="981000" cy="25807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Kdo?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622262" y="3216400"/>
            <a:ext cx="982185" cy="2756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 čemu?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4890298" y="3789040"/>
            <a:ext cx="198595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Čeho?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644008" y="4293096"/>
            <a:ext cx="22322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Které části?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979712" y="5401352"/>
            <a:ext cx="6133642" cy="27699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Kterých jazykových prostředků?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8945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772816"/>
            <a:ext cx="6911280" cy="4373563"/>
          </a:xfrm>
        </p:spPr>
        <p:txBody>
          <a:bodyPr/>
          <a:lstStyle/>
          <a:p>
            <a:r>
              <a:rPr lang="cs-CZ" dirty="0" smtClean="0"/>
              <a:t>Kat – zamýšlená románová skladby o 4 dílech, dokončena pouze 1.část – </a:t>
            </a:r>
            <a:r>
              <a:rPr lang="cs-CZ" dirty="0" err="1" smtClean="0"/>
              <a:t>Křivoklad</a:t>
            </a:r>
            <a:endParaRPr lang="cs-CZ" dirty="0" smtClean="0"/>
          </a:p>
          <a:p>
            <a:r>
              <a:rPr lang="cs-CZ" dirty="0" smtClean="0"/>
              <a:t>Cikáni – román</a:t>
            </a:r>
          </a:p>
          <a:p>
            <a:r>
              <a:rPr lang="cs-CZ" dirty="0" smtClean="0"/>
              <a:t>Márinka - povídka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79843" y="1772816"/>
            <a:ext cx="79208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Název?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2411760" y="2708920"/>
            <a:ext cx="864096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Název?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3779912" y="3325091"/>
            <a:ext cx="1296144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Žánr?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136883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708920"/>
            <a:ext cx="8856984" cy="125348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Přehled </a:t>
            </a:r>
            <a:r>
              <a:rPr lang="cs-CZ" dirty="0" smtClean="0"/>
              <a:t>použitých pramenů</a:t>
            </a:r>
            <a:r>
              <a:rPr lang="cs-CZ" dirty="0" smtClean="0"/>
              <a:t>:</a:t>
            </a:r>
          </a:p>
          <a:p>
            <a:r>
              <a:rPr lang="cs-CZ" dirty="0"/>
              <a:t>Karel Hynek Mácha.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2011-11-23]. </a:t>
            </a:r>
            <a:r>
              <a:rPr lang="cs-CZ" dirty="0"/>
              <a:t>Dostupné z: http://cs.wikipedia.org/wiki/Karel_Hynek_M%C3%A1cha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5904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TC010264152[[fn=Motiv Symfonie]]</Template>
  <TotalTime>174</TotalTime>
  <Words>523</Words>
  <Application>Microsoft Office PowerPoint</Application>
  <PresentationFormat>Předvádění na obrazovce (4:3)</PresentationFormat>
  <Paragraphs>61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Prezentace aplikace PowerPoint</vt:lpstr>
      <vt:lpstr>Anotace:</vt:lpstr>
      <vt:lpstr>Karel Hynek Mácha (1810 – 1836)</vt:lpstr>
      <vt:lpstr>Dílo:</vt:lpstr>
      <vt:lpstr>Prezentace aplikace PowerPoint</vt:lpstr>
      <vt:lpstr>Další dílo:</vt:lpstr>
      <vt:lpstr>Citace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</dc:creator>
  <cp:lastModifiedBy>Klára</cp:lastModifiedBy>
  <cp:revision>19</cp:revision>
  <dcterms:created xsi:type="dcterms:W3CDTF">2011-11-30T21:24:45Z</dcterms:created>
  <dcterms:modified xsi:type="dcterms:W3CDTF">2012-03-04T20:02:00Z</dcterms:modified>
</cp:coreProperties>
</file>