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5" r:id="rId2"/>
    <p:sldId id="266" r:id="rId3"/>
    <p:sldId id="256" r:id="rId4"/>
    <p:sldId id="258" r:id="rId5"/>
    <p:sldId id="259" r:id="rId6"/>
    <p:sldId id="260" r:id="rId7"/>
    <p:sldId id="262" r:id="rId8"/>
    <p:sldId id="263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05" autoAdjust="0"/>
    <p:restoredTop sz="94660"/>
  </p:normalViewPr>
  <p:slideViewPr>
    <p:cSldViewPr>
      <p:cViewPr varScale="1">
        <p:scale>
          <a:sx n="64" d="100"/>
          <a:sy n="64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2A9654-D722-4FB7-BE2D-24645B722FE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933C8E-3CCE-4272-8EB7-D51687E36B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0635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obr. Ferdinand II.: http://commons.wikimedia.org/wiki/File:Ferdinand_II_King_of_Bohemia_Holy_Roman_Emperor.jpg?uselang=cs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obr. Fridrich Falcký: http://commons.wikimedia.org/wiki/File:Friedrich_V._von_der_Pfalz_bis.jpg?uselang=cs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933C8E-3CCE-4272-8EB7-D51687E36B1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55829F7-9B46-44AE-A7F8-01433DC4479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F6E7DC0-54DB-494B-ADF9-DFFDBEA7B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dejiny.ceskatelevize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8/89/Hinrichtung_auf_dem_Altst%C3%A4dter_Ring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3" y="1772816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775957" y="3389962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395536" y="4020466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VY_32_INOVACE_20_Člověk a společnost_7. </a:t>
            </a:r>
            <a:r>
              <a:rPr lang="cs-CZ" sz="1400" dirty="0" err="1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ročník_ČESKÉ</a:t>
            </a: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 STAVOVSKÉ POVSTÁNÍ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857601" y="4895582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lang="cs-CZ" sz="800" dirty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28.5.2012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829757" y="5562389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7274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53061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  <a:tabLst>
                <a:tab pos="0" algn="l"/>
              </a:tabLst>
            </a:pPr>
            <a:r>
              <a:rPr lang="cs-CZ" sz="1400" dirty="0" smtClean="0"/>
              <a:t>Prezentace je určena pro žáky 7. ročníku.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tabLst>
                <a:tab pos="0" algn="l"/>
              </a:tabLst>
            </a:pPr>
            <a:r>
              <a:rPr lang="cs-CZ" sz="1400" dirty="0" smtClean="0"/>
              <a:t>Seznamuje je s příčinami, průběhem a výsledkem 2. stavovského povstání.  Popisuje pražskou defenestraci, bitvu na Bílé hoře a represe, které po prohrané bitvě následovaly.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tabLst>
                <a:tab pos="0" algn="l"/>
              </a:tabLst>
            </a:pPr>
            <a:r>
              <a:rPr lang="cs-CZ" sz="1400" dirty="0" smtClean="0"/>
              <a:t>Počet hodin: 1-2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737476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České stavovské povstání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5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 roce 1617 byl nástupcem Matyáše II. zvolen jeho bratranec …………………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Katolíci přestali dodržovat Rudolfův majestát, útočili na nekatolíky.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Nespokojení stavové vtrhli ……………… na Pražský hrad a vyhodili z okna místodržící: </a:t>
            </a:r>
          </a:p>
          <a:p>
            <a:pPr marL="850392" lvl="1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……………………</a:t>
            </a:r>
          </a:p>
          <a:p>
            <a:pPr marL="850392" lvl="1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……………………</a:t>
            </a:r>
          </a:p>
          <a:p>
            <a:pPr marL="850392" lvl="1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 ……………………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6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České stavovské povstání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5013176"/>
            <a:ext cx="28648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pražská defenestrace</a:t>
            </a:r>
            <a:endParaRPr lang="cs-CZ" sz="2800" dirty="0"/>
          </a:p>
        </p:txBody>
      </p:sp>
      <p:sp>
        <p:nvSpPr>
          <p:cNvPr id="5" name="Šipka doprava 4"/>
          <p:cNvSpPr/>
          <p:nvPr/>
        </p:nvSpPr>
        <p:spPr>
          <a:xfrm>
            <a:off x="5076056" y="5301208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imca\AppData\Local\Microsoft\Windows\Temporary Internet Files\Content.IE5\DHBU1XRH\MC900229367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956376" y="1556792"/>
            <a:ext cx="822325" cy="9159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419872" y="1772816"/>
            <a:ext cx="223224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Ferdinand II. 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3573016"/>
            <a:ext cx="20882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23.5. 1618 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4653136"/>
            <a:ext cx="25922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Vilém </a:t>
            </a:r>
            <a:r>
              <a:rPr lang="cs-CZ" sz="2600" dirty="0" err="1" smtClean="0"/>
              <a:t>Slavata</a:t>
            </a:r>
            <a:r>
              <a:rPr lang="cs-CZ" sz="2600" dirty="0" smtClean="0"/>
              <a:t> 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03648" y="5229200"/>
            <a:ext cx="352839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J. </a:t>
            </a:r>
            <a:r>
              <a:rPr lang="cs-CZ" sz="2600" dirty="0" err="1" smtClean="0"/>
              <a:t>Bořita</a:t>
            </a:r>
            <a:r>
              <a:rPr lang="cs-CZ" sz="2600" dirty="0" smtClean="0"/>
              <a:t> z </a:t>
            </a:r>
            <a:r>
              <a:rPr lang="cs-CZ" sz="2600" dirty="0" err="1" smtClean="0"/>
              <a:t>Martinic</a:t>
            </a:r>
            <a:r>
              <a:rPr lang="cs-CZ" sz="2600" dirty="0" smtClean="0"/>
              <a:t> 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5661248"/>
            <a:ext cx="33123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písař </a:t>
            </a:r>
            <a:r>
              <a:rPr lang="cs-CZ" sz="2600" dirty="0" err="1" smtClean="0"/>
              <a:t>Fabricius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67463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Čeští stavové odmítli uznat Ferdinanda II. jako českého krále.</a:t>
            </a:r>
          </a:p>
          <a:p>
            <a:pPr marL="2343150" indent="-255588">
              <a:lnSpc>
                <a:spcPct val="150000"/>
              </a:lnSpc>
              <a:spcBef>
                <a:spcPts val="0"/>
              </a:spcBef>
              <a:tabLst>
                <a:tab pos="2338388" algn="l"/>
              </a:tabLst>
            </a:pPr>
            <a:r>
              <a:rPr lang="cs-CZ" sz="2600" dirty="0" smtClean="0"/>
              <a:t>Zvolili si nového českého krále Fridricha Falckého.  </a:t>
            </a:r>
          </a:p>
          <a:p>
            <a:pPr marL="2599182" lvl="1" indent="-255588">
              <a:lnSpc>
                <a:spcPct val="150000"/>
              </a:lnSpc>
              <a:spcBef>
                <a:spcPts val="0"/>
              </a:spcBef>
              <a:tabLst>
                <a:tab pos="2338388" algn="l"/>
              </a:tabLst>
            </a:pPr>
            <a:r>
              <a:rPr lang="cs-CZ" sz="2400" dirty="0" smtClean="0"/>
              <a:t>protestant</a:t>
            </a:r>
          </a:p>
          <a:p>
            <a:pPr marL="2599182" lvl="1" indent="-255588">
              <a:lnSpc>
                <a:spcPct val="150000"/>
              </a:lnSpc>
              <a:spcBef>
                <a:spcPts val="0"/>
              </a:spcBef>
              <a:tabLst>
                <a:tab pos="2338388" algn="l"/>
              </a:tabLst>
            </a:pPr>
            <a:r>
              <a:rPr lang="cs-CZ" sz="2400" dirty="0" smtClean="0"/>
              <a:t>zeť anglického krále </a:t>
            </a:r>
          </a:p>
          <a:p>
            <a:pPr marL="2599182" lvl="1" indent="-255588">
              <a:lnSpc>
                <a:spcPct val="150000"/>
              </a:lnSpc>
              <a:spcBef>
                <a:spcPts val="0"/>
              </a:spcBef>
              <a:buNone/>
              <a:tabLst>
                <a:tab pos="2338388" algn="l"/>
              </a:tabLst>
            </a:pPr>
            <a:r>
              <a:rPr lang="cs-CZ" sz="2400" dirty="0" smtClean="0"/>
              <a:t>		Jakuba I.</a:t>
            </a:r>
            <a:endParaRPr lang="cs-CZ" sz="2400" dirty="0"/>
          </a:p>
        </p:txBody>
      </p:sp>
      <p:pic>
        <p:nvPicPr>
          <p:cNvPr id="2050" name="Picture 2" descr="File:Ferdinand II King of Bohemia Holy Roman Emper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772816"/>
            <a:ext cx="1944216" cy="25808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611560" y="4365104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Ferdinand II.</a:t>
            </a:r>
            <a:endParaRPr lang="cs-CZ" dirty="0"/>
          </a:p>
        </p:txBody>
      </p:sp>
      <p:pic>
        <p:nvPicPr>
          <p:cNvPr id="2052" name="Picture 4" descr="File:Friedrich V. von der Pfalz bi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2420888"/>
            <a:ext cx="1944216" cy="24558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6804248" y="494116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Fridrich Falcký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Schlacht am Weißen Berg C-K 0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501008"/>
            <a:ext cx="4885748" cy="3096344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0265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Pro české stavy to byla rozhodující bitva.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Odehrála se 8. 11. 1620.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Stavovské vojsko podlehlo habsburské přesile.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Fridrich Falcký uprchl z Prahy.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Protože vládl jen 1 rok,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smtClean="0"/>
              <a:t>	získal přezdívku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smtClean="0"/>
              <a:t>	„zimní král“.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Bitva na Bílé hoře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6657945"/>
            <a:ext cx="3674404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" dirty="0" smtClean="0"/>
              <a:t>http://en.wikipedia.org/wiki/File:Schlacht_am_Wei%C3%9Fen_Berg_C-K_063.jpg</a:t>
            </a:r>
            <a:endParaRPr lang="cs-CZ" sz="7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09857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21.6.1621 bylo popraveno na Staroměstském náměstí 27 českých pánů. 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b="1" dirty="0" smtClean="0"/>
              <a:t>Konfiskace</a:t>
            </a:r>
            <a:r>
              <a:rPr lang="cs-CZ" sz="2600" dirty="0" smtClean="0"/>
              <a:t> - zabavení majetku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Do Čech se dostává cizí šlechta, dostali konfiskovaný majetek.</a:t>
            </a:r>
            <a:endParaRPr lang="cs-CZ" sz="22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b="1" dirty="0" smtClean="0"/>
              <a:t>Rekatolizace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200" dirty="0" smtClean="0"/>
              <a:t>Obnovení katolické víry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6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Potrestání stavovského povstání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67282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Poprava českých pánů </a:t>
            </a:r>
            <a:endParaRPr lang="cs-CZ" dirty="0"/>
          </a:p>
        </p:txBody>
      </p:sp>
      <p:pic>
        <p:nvPicPr>
          <p:cNvPr id="1026" name="Picture 2" descr="Soubor:Hinrichtung auf dem Altstädter R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6408712" cy="456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10480" y="6080940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600" dirty="0" smtClean="0"/>
              <a:t>http://cs.wikipedia.org/wiki/Soubor:Hinrichtung_auf_dem_Altst%C3%A4dter_Ring.JPG</a:t>
            </a:r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xmlns="" val="340514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67463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b="1" dirty="0" smtClean="0"/>
              <a:t>Obnovené zřízení zemské</a:t>
            </a:r>
          </a:p>
          <a:p>
            <a:pPr lvl="1">
              <a:lnSpc>
                <a:spcPct val="150000"/>
              </a:lnSpc>
            </a:pPr>
            <a:r>
              <a:rPr lang="cs-CZ" sz="2400" dirty="0" smtClean="0"/>
              <a:t>Katolické náboženství je jediné povolené.</a:t>
            </a:r>
          </a:p>
          <a:p>
            <a:pPr lvl="1">
              <a:lnSpc>
                <a:spcPct val="150000"/>
              </a:lnSpc>
            </a:pPr>
            <a:r>
              <a:rPr lang="cs-CZ" sz="2400" dirty="0"/>
              <a:t>Č</a:t>
            </a:r>
            <a:r>
              <a:rPr lang="cs-CZ" sz="2400" dirty="0" smtClean="0"/>
              <a:t>eský trůn se stal dědičným pro Habsburky.</a:t>
            </a:r>
          </a:p>
          <a:p>
            <a:pPr lvl="1">
              <a:lnSpc>
                <a:spcPct val="150000"/>
              </a:lnSpc>
            </a:pPr>
            <a:r>
              <a:rPr lang="cs-CZ" sz="2400" dirty="0" smtClean="0"/>
              <a:t>Stavy ztratily možnost zasahovat do politiky.</a:t>
            </a:r>
          </a:p>
          <a:p>
            <a:pPr lvl="1">
              <a:lnSpc>
                <a:spcPct val="150000"/>
              </a:lnSpc>
            </a:pPr>
            <a:r>
              <a:rPr lang="cs-CZ" sz="2400" dirty="0" smtClean="0"/>
              <a:t>Byla zrovnoprávněna němčina s češtinou. 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Nekatolíci museli přestoupit na katolickou víru nebo emigrovat.</a:t>
            </a:r>
          </a:p>
          <a:p>
            <a:pPr marL="109728" indent="0">
              <a:lnSpc>
                <a:spcPct val="150000"/>
              </a:lnSpc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249335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9666" y="404663"/>
            <a:ext cx="37353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Použitá literatura: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8280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VÁLKOVÁ VERONIKA. </a:t>
            </a:r>
            <a:r>
              <a:rPr lang="cs-CZ" sz="2000" i="1" dirty="0"/>
              <a:t>Dějepis 7</a:t>
            </a:r>
            <a:r>
              <a:rPr lang="cs-CZ" sz="2000" dirty="0"/>
              <a:t>: </a:t>
            </a:r>
            <a:r>
              <a:rPr lang="cs-CZ" sz="2000" i="1" dirty="0"/>
              <a:t>středověk a raný novověk</a:t>
            </a:r>
            <a:r>
              <a:rPr lang="cs-CZ" sz="2000" dirty="0"/>
              <a:t>. Praha: </a:t>
            </a:r>
            <a:r>
              <a:rPr lang="cs-CZ" sz="2000" dirty="0" smtClean="0"/>
              <a:t>2009, SPN</a:t>
            </a:r>
            <a:r>
              <a:rPr lang="cs-CZ" sz="2000" dirty="0"/>
              <a:t>. </a:t>
            </a:r>
            <a:r>
              <a:rPr lang="cs-CZ" sz="2000" dirty="0" err="1"/>
              <a:t>ISBN</a:t>
            </a:r>
            <a:r>
              <a:rPr lang="cs-CZ" sz="20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813690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Všechny uveřejněné odkazy [cit. </a:t>
            </a:r>
            <a:r>
              <a:rPr lang="cs-CZ" sz="2000" dirty="0" smtClean="0"/>
              <a:t>28-05-2012] </a:t>
            </a:r>
            <a:r>
              <a:rPr lang="cs-CZ" sz="2000" dirty="0"/>
              <a:t>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na: &lt;http://commons.wikimedia.org/wiki/Main_Page&gt;. </a:t>
            </a:r>
          </a:p>
        </p:txBody>
      </p:sp>
    </p:spTree>
    <p:extLst>
      <p:ext uri="{BB962C8B-B14F-4D97-AF65-F5344CB8AC3E}">
        <p14:creationId xmlns:p14="http://schemas.microsoft.com/office/powerpoint/2010/main" xmlns="" val="2626367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78</TotalTime>
  <Words>343</Words>
  <Application>Microsoft Office PowerPoint</Application>
  <PresentationFormat>Předvádění na obrazovce (4:3)</PresentationFormat>
  <Paragraphs>59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Snímek 2</vt:lpstr>
      <vt:lpstr>České stavovské povstání</vt:lpstr>
      <vt:lpstr>České stavovské povstání</vt:lpstr>
      <vt:lpstr>Snímek 5</vt:lpstr>
      <vt:lpstr>Bitva na Bílé hoře</vt:lpstr>
      <vt:lpstr>Potrestání stavovského povstání</vt:lpstr>
      <vt:lpstr>Poprava českých pánů </vt:lpstr>
      <vt:lpstr>Snímek 9</vt:lpstr>
      <vt:lpstr>Snímek 10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30letá válka</dc:title>
  <dc:creator>simca</dc:creator>
  <cp:lastModifiedBy>simca</cp:lastModifiedBy>
  <cp:revision>3</cp:revision>
  <dcterms:created xsi:type="dcterms:W3CDTF">2012-05-28T19:06:38Z</dcterms:created>
  <dcterms:modified xsi:type="dcterms:W3CDTF">2012-09-17T17:02:46Z</dcterms:modified>
</cp:coreProperties>
</file>