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79" r:id="rId2"/>
    <p:sldId id="269" r:id="rId3"/>
    <p:sldId id="270" r:id="rId4"/>
    <p:sldId id="273" r:id="rId5"/>
    <p:sldId id="274" r:id="rId6"/>
    <p:sldId id="275" r:id="rId7"/>
    <p:sldId id="276" r:id="rId8"/>
    <p:sldId id="277" r:id="rId9"/>
    <p:sldId id="27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16E45F-0AB5-4E56-824C-553EF9AB57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24D071-0F7A-480B-B0C6-990C0C2A0B3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DC5F81-D598-496B-977C-5E6B7F3F24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DA0BE-12C9-4A56-9B61-D5FC9B1048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55F298-F5D0-48DB-96D4-4624163675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2007B1-1818-4BB0-9F6A-D7E2496520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EAE470-9A70-4235-B7AD-A9D6B33CB9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61655-453F-4541-B5E2-8C8A7FFF2F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3F958A-FE71-4513-8A8F-18F335DCB9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AA697-0B70-495D-97EF-9948593C19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90601A-E900-4428-9679-EC4873A510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5326208-A7DF-4BB7-A7C3-84C96A7F0F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60" y="320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70" y="170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9" y="885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4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9" y="130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0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75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1600" dirty="0" smtClean="0"/>
              <a:t>Základní škola </a:t>
            </a:r>
            <a:r>
              <a:rPr lang="cs-CZ" sz="1600" dirty="0" err="1" smtClean="0"/>
              <a:t>Třemošnice</a:t>
            </a:r>
            <a:r>
              <a:rPr lang="cs-CZ" sz="1600" dirty="0" smtClean="0"/>
              <a:t>, okres Chrudim, Pardubický kraj</a:t>
            </a:r>
            <a:br>
              <a:rPr lang="cs-CZ" sz="1600" dirty="0" smtClean="0"/>
            </a:br>
            <a:r>
              <a:rPr lang="cs-CZ" sz="1600" dirty="0" smtClean="0"/>
              <a:t>538 43 </a:t>
            </a:r>
            <a:r>
              <a:rPr lang="cs-CZ" sz="1600" dirty="0" err="1" smtClean="0"/>
              <a:t>Třemošnice</a:t>
            </a:r>
            <a:r>
              <a:rPr lang="cs-CZ" sz="1600" dirty="0" smtClean="0"/>
              <a:t>, Internátní 217; IČ: 70989176, tel: 469 661 719, </a:t>
            </a:r>
            <a:br>
              <a:rPr lang="cs-CZ" sz="1600" dirty="0" smtClean="0"/>
            </a:br>
            <a:r>
              <a:rPr lang="cs-CZ" sz="1600" dirty="0" err="1" smtClean="0"/>
              <a:t>emaiI</a:t>
            </a:r>
            <a:r>
              <a:rPr lang="cs-CZ" sz="1600" dirty="0" smtClean="0"/>
              <a:t>:  </a:t>
            </a:r>
            <a:r>
              <a:rPr lang="cs-CZ" sz="1600" u="sng" dirty="0" err="1" smtClean="0">
                <a:hlinkClick r:id="rId2"/>
              </a:rPr>
              <a:t>zskola</a:t>
            </a:r>
            <a:r>
              <a:rPr lang="cs-CZ" sz="1600" u="sng" dirty="0" smtClean="0">
                <a:hlinkClick r:id="rId2"/>
              </a:rPr>
              <a:t>@</a:t>
            </a:r>
            <a:r>
              <a:rPr lang="cs-CZ" sz="1600" u="sng" dirty="0" err="1" smtClean="0">
                <a:hlinkClick r:id="rId2"/>
              </a:rPr>
              <a:t>tremosnice.cz</a:t>
            </a:r>
            <a:r>
              <a:rPr lang="cs-CZ" sz="1600" dirty="0" smtClean="0"/>
              <a:t>, </a:t>
            </a:r>
            <a:r>
              <a:rPr lang="cs-CZ" sz="1600" u="sng" dirty="0" smtClean="0">
                <a:hlinkClick r:id="rId3"/>
              </a:rPr>
              <a:t>www.</a:t>
            </a:r>
            <a:r>
              <a:rPr lang="cs-CZ" sz="1600" u="sng" dirty="0" err="1" smtClean="0">
                <a:hlinkClick r:id="rId3"/>
              </a:rPr>
              <a:t>zs</a:t>
            </a:r>
            <a:r>
              <a:rPr lang="cs-CZ" sz="1600" u="sng" dirty="0" smtClean="0">
                <a:hlinkClick r:id="rId3"/>
              </a:rPr>
              <a:t>-</a:t>
            </a:r>
            <a:r>
              <a:rPr lang="cs-CZ" sz="1600" u="sng" dirty="0" err="1" smtClean="0">
                <a:hlinkClick r:id="rId3"/>
              </a:rPr>
              <a:t>tremosnice.cz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Registrační číslo: CZ.1.07/1.4.00/21.2459</a:t>
            </a:r>
            <a:br>
              <a:rPr lang="cs-CZ" sz="1600" dirty="0" smtClean="0"/>
            </a:br>
            <a:r>
              <a:rPr lang="cs-CZ" sz="1600" dirty="0" smtClean="0"/>
              <a:t>Název: Škola pro každého – kvalita a efektivnost ve využití lidských zdrojů</a:t>
            </a:r>
          </a:p>
          <a:p>
            <a:pPr algn="ctr">
              <a:buFontTx/>
              <a:buNone/>
            </a:pPr>
            <a:endParaRPr lang="cs-CZ" sz="1800" b="1" dirty="0" smtClean="0"/>
          </a:p>
          <a:p>
            <a:pPr>
              <a:buFontTx/>
              <a:buNone/>
            </a:pPr>
            <a:r>
              <a:rPr lang="cs-CZ" sz="1800" b="1" dirty="0" smtClean="0"/>
              <a:t>Výukový materiál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VY_52_INOVACE_07_ </a:t>
            </a:r>
            <a:r>
              <a:rPr lang="cs-CZ" sz="1800" dirty="0" err="1" smtClean="0"/>
              <a:t>Areny</a:t>
            </a:r>
            <a:endParaRPr lang="cs-CZ" sz="1800" dirty="0" smtClean="0"/>
          </a:p>
          <a:p>
            <a:r>
              <a:rPr lang="cs-CZ" sz="1800" dirty="0" smtClean="0"/>
              <a:t>Název materiálu (téma): </a:t>
            </a:r>
            <a:r>
              <a:rPr lang="cs-CZ" sz="1800" dirty="0" err="1" smtClean="0"/>
              <a:t>Areny</a:t>
            </a:r>
            <a:endParaRPr lang="cs-CZ" sz="1800" dirty="0" smtClean="0"/>
          </a:p>
          <a:p>
            <a:r>
              <a:rPr lang="cs-CZ" sz="1800" dirty="0" smtClean="0"/>
              <a:t>Sada</a:t>
            </a:r>
            <a:r>
              <a:rPr lang="cs-CZ" sz="1800" dirty="0" smtClean="0"/>
              <a:t>: Chemie,2</a:t>
            </a:r>
            <a:r>
              <a:rPr lang="cs-CZ" sz="1800" dirty="0" smtClean="0"/>
              <a:t>. stupeň</a:t>
            </a:r>
          </a:p>
          <a:p>
            <a:r>
              <a:rPr lang="cs-CZ" sz="1800" dirty="0" smtClean="0"/>
              <a:t>Autor</a:t>
            </a:r>
            <a:r>
              <a:rPr lang="cs-CZ" sz="1800" dirty="0" smtClean="0"/>
              <a:t>: Ing</a:t>
            </a:r>
            <a:r>
              <a:rPr lang="cs-CZ" sz="1800" dirty="0" smtClean="0"/>
              <a:t>. Luděk </a:t>
            </a:r>
            <a:r>
              <a:rPr lang="cs-CZ" sz="1800" dirty="0" err="1" smtClean="0"/>
              <a:t>Škrovánek</a:t>
            </a:r>
            <a:endParaRPr lang="cs-CZ" sz="1800" dirty="0" smtClean="0"/>
          </a:p>
          <a:p>
            <a:r>
              <a:rPr lang="cs-CZ" sz="1800" dirty="0" smtClean="0"/>
              <a:t>Anotace: </a:t>
            </a:r>
            <a:r>
              <a:rPr lang="cs-CZ" sz="1800" dirty="0" err="1" smtClean="0"/>
              <a:t>Areny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(práce s interaktivní tabulí, pracovní list)</a:t>
            </a:r>
          </a:p>
          <a:p>
            <a:pPr algn="ctr"/>
            <a:endParaRPr lang="cs-CZ" sz="1800" dirty="0" smtClean="0"/>
          </a:p>
          <a:p>
            <a:pPr algn="ctr"/>
            <a:r>
              <a:rPr lang="cs-CZ" sz="1100" dirty="0" smtClean="0"/>
              <a:t>© Výukový materiál je majetkem ZŠ </a:t>
            </a:r>
            <a:r>
              <a:rPr lang="cs-CZ" sz="1100" dirty="0" err="1" smtClean="0"/>
              <a:t>Třemošnice</a:t>
            </a:r>
            <a:r>
              <a:rPr lang="cs-CZ" sz="1100" dirty="0" smtClean="0"/>
              <a:t>, okres Chrudim, Pardubický kraj, 2012</a:t>
            </a:r>
          </a:p>
          <a:p>
            <a:endParaRPr lang="cs-CZ" dirty="0" smtClean="0"/>
          </a:p>
        </p:txBody>
      </p:sp>
      <p:pic>
        <p:nvPicPr>
          <p:cNvPr id="3075" name="Obrázek 0" descr="logolink_OPVK_IPo_PPv3_colo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3" y="428625"/>
            <a:ext cx="5602287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242888"/>
            <a:ext cx="6870700" cy="1600201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smtClean="0"/>
              <a:t>Přehled arenů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dirty="0" smtClean="0"/>
              <a:t>1835 – </a:t>
            </a:r>
            <a:r>
              <a:rPr lang="cs-CZ" sz="2800" dirty="0" err="1" smtClean="0"/>
              <a:t>angl</a:t>
            </a:r>
            <a:r>
              <a:rPr lang="cs-CZ" sz="2800" dirty="0" smtClean="0"/>
              <a:t>. fyzik Faraday izoloval ze svítiplynu kapalinu, která obsahovala C a H v poměru 1:1 (C</a:t>
            </a:r>
            <a:r>
              <a:rPr lang="cs-CZ" sz="2800" baseline="-25000" dirty="0" smtClean="0"/>
              <a:t>6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6</a:t>
            </a:r>
            <a:r>
              <a:rPr lang="cs-CZ" sz="2800" dirty="0" smtClean="0"/>
              <a:t>)</a:t>
            </a:r>
          </a:p>
          <a:p>
            <a:pPr eaLnBrk="1" hangingPunct="1">
              <a:buFontTx/>
              <a:buChar char="-"/>
            </a:pPr>
            <a:r>
              <a:rPr lang="cs-CZ" sz="2800" i="1" dirty="0" smtClean="0"/>
              <a:t>Později došlo k její izolaci z pryskyřice „benzoe“ – odtud název benzen</a:t>
            </a:r>
          </a:p>
          <a:p>
            <a:pPr eaLnBrk="1" hangingPunct="1">
              <a:buFontTx/>
              <a:buChar char="-"/>
            </a:pPr>
            <a:r>
              <a:rPr lang="cs-CZ" sz="2800" dirty="0" smtClean="0"/>
              <a:t>V </a:t>
            </a:r>
            <a:r>
              <a:rPr lang="cs-CZ" sz="2800" dirty="0" err="1" smtClean="0"/>
              <a:t>pol</a:t>
            </a:r>
            <a:r>
              <a:rPr lang="cs-CZ" sz="2800" dirty="0" smtClean="0"/>
              <a:t>. 19. stol. něm. </a:t>
            </a:r>
            <a:r>
              <a:rPr lang="cs-CZ" sz="2800" dirty="0" smtClean="0"/>
              <a:t>chemik </a:t>
            </a:r>
            <a:r>
              <a:rPr lang="cs-CZ" sz="2800" dirty="0" err="1" smtClean="0"/>
              <a:t>Kekulé</a:t>
            </a:r>
            <a:r>
              <a:rPr lang="cs-CZ" sz="2800" dirty="0" smtClean="0"/>
              <a:t> navrhl strukturní vzorec benzenu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sz="3600" smtClean="0"/>
              <a:t>Struktura benzenového jádra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5124" name="Picture 4" descr="benzen_mode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196975"/>
            <a:ext cx="6480175" cy="44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sz="3600" smtClean="0"/>
              <a:t>Struktura benzenového jádra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6148" name="Picture 5" descr="benzen_modely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196975"/>
            <a:ext cx="4924425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sz="3600" smtClean="0"/>
              <a:t>Struktura benzenového jádra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7172" name="Picture 5" descr="benzen_modely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125538"/>
            <a:ext cx="7920038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B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rgbClr val="99CCFF"/>
          </a:solidFill>
        </p:spPr>
        <p:txBody>
          <a:bodyPr/>
          <a:lstStyle/>
          <a:p>
            <a:pPr eaLnBrk="1" hangingPunct="1"/>
            <a:r>
              <a:rPr lang="cs-CZ" sz="3600" smtClean="0"/>
              <a:t>Vlastnosti benzenového jádra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Aromatický charakter (= typický zápach/vůně)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Zdroje: ropa, dehet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Hořlavina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Jedovatá kapalina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Rakovinotvorné účinky (vdechováním)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S vodou nemísitelné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i="1" smtClean="0">
                <a:solidFill>
                  <a:schemeClr val="folHlink"/>
                </a:solidFill>
              </a:rPr>
              <a:t>Stálost kruhu (reaktivita skupin)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sz="3600" smtClean="0"/>
              <a:t>Srovnání benzenu a hexanu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i="1" smtClean="0">
                <a:solidFill>
                  <a:schemeClr val="folHlink"/>
                </a:solidFill>
              </a:rPr>
              <a:t>Benzen: vzorec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chemeClr val="folHlink"/>
                </a:solidFill>
              </a:rPr>
              <a:t>             hustota (g/cm</a:t>
            </a:r>
            <a:r>
              <a:rPr lang="cs-CZ" i="1" baseline="30000" smtClean="0">
                <a:solidFill>
                  <a:schemeClr val="folHlink"/>
                </a:solidFill>
              </a:rPr>
              <a:t>3</a:t>
            </a:r>
            <a:r>
              <a:rPr lang="cs-CZ" i="1" smtClean="0">
                <a:solidFill>
                  <a:schemeClr val="folHlink"/>
                </a:solidFill>
              </a:rPr>
              <a:t>)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chemeClr val="folHlink"/>
                </a:solidFill>
              </a:rPr>
              <a:t>             aroma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chemeClr val="hlink"/>
                </a:solidFill>
              </a:rPr>
              <a:t>Hexan:  vzorec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chemeClr val="hlink"/>
                </a:solidFill>
              </a:rPr>
              <a:t>             hustota (g/cm</a:t>
            </a:r>
            <a:r>
              <a:rPr lang="cs-CZ" i="1" baseline="30000" smtClean="0">
                <a:solidFill>
                  <a:schemeClr val="hlink"/>
                </a:solidFill>
              </a:rPr>
              <a:t>3</a:t>
            </a:r>
            <a:r>
              <a:rPr lang="cs-CZ" i="1" smtClean="0">
                <a:solidFill>
                  <a:schemeClr val="hlink"/>
                </a:solidFill>
              </a:rPr>
              <a:t>)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chemeClr val="hlink"/>
                </a:solidFill>
              </a:rPr>
              <a:t>             aroma</a:t>
            </a:r>
          </a:p>
          <a:p>
            <a:pPr eaLnBrk="1" hangingPunct="1">
              <a:buFontTx/>
              <a:buNone/>
            </a:pPr>
            <a:endParaRPr lang="cs-CZ" i="1" smtClean="0">
              <a:solidFill>
                <a:schemeClr val="fol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sz="3600" smtClean="0"/>
              <a:t>Použití benzenu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mtClean="0"/>
              <a:t>Výroba léčiv</a:t>
            </a:r>
          </a:p>
          <a:p>
            <a:pPr eaLnBrk="1" hangingPunct="1">
              <a:buFontTx/>
              <a:buChar char="-"/>
            </a:pPr>
            <a:r>
              <a:rPr lang="cs-CZ" smtClean="0"/>
              <a:t>Pohonné hmoty</a:t>
            </a:r>
          </a:p>
          <a:p>
            <a:pPr eaLnBrk="1" hangingPunct="1">
              <a:buFontTx/>
              <a:buChar char="-"/>
            </a:pPr>
            <a:r>
              <a:rPr lang="cs-CZ" smtClean="0"/>
              <a:t>Plasty</a:t>
            </a:r>
          </a:p>
          <a:p>
            <a:pPr eaLnBrk="1" hangingPunct="1">
              <a:buFontTx/>
              <a:buChar char="-"/>
            </a:pPr>
            <a:r>
              <a:rPr lang="cs-CZ" smtClean="0"/>
              <a:t>Výbušniny</a:t>
            </a:r>
          </a:p>
          <a:p>
            <a:pPr eaLnBrk="1" hangingPunct="1">
              <a:buFontTx/>
              <a:buChar char="-"/>
            </a:pPr>
            <a:r>
              <a:rPr lang="cs-CZ" smtClean="0"/>
              <a:t>Rozpouštědlo</a:t>
            </a:r>
            <a:r>
              <a:rPr lang="cs-CZ" i="1" smtClean="0"/>
              <a:t> </a:t>
            </a:r>
          </a:p>
          <a:p>
            <a:pPr eaLnBrk="1" hangingPunct="1">
              <a:buFontTx/>
              <a:buNone/>
            </a:pPr>
            <a:endParaRPr lang="cs-CZ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rgbClr val="FFFF99"/>
          </a:solidFill>
        </p:spPr>
        <p:txBody>
          <a:bodyPr/>
          <a:lstStyle/>
          <a:p>
            <a:pPr eaLnBrk="1" hangingPunct="1"/>
            <a:r>
              <a:rPr lang="cs-CZ" sz="3600" smtClean="0"/>
              <a:t>Další areny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mtClean="0"/>
              <a:t>Naftalen - </a:t>
            </a:r>
            <a:r>
              <a:rPr lang="cs-CZ" i="1" smtClean="0">
                <a:solidFill>
                  <a:schemeClr val="folHlink"/>
                </a:solidFill>
              </a:rPr>
              <a:t>učebnice</a:t>
            </a:r>
          </a:p>
          <a:p>
            <a:pPr eaLnBrk="1" hangingPunct="1">
              <a:buFontTx/>
              <a:buChar char="-"/>
            </a:pPr>
            <a:r>
              <a:rPr lang="cs-CZ" smtClean="0"/>
              <a:t>toluen</a:t>
            </a:r>
          </a:p>
          <a:p>
            <a:pPr eaLnBrk="1" hangingPunct="1">
              <a:buFontTx/>
              <a:buChar char="-"/>
            </a:pPr>
            <a:r>
              <a:rPr lang="cs-CZ" smtClean="0"/>
              <a:t>styren</a:t>
            </a:r>
          </a:p>
          <a:p>
            <a:pPr eaLnBrk="1" hangingPunct="1">
              <a:buFontTx/>
              <a:buChar char="-"/>
            </a:pPr>
            <a:r>
              <a:rPr lang="cs-CZ" smtClean="0"/>
              <a:t>xylen</a:t>
            </a:r>
            <a:r>
              <a:rPr lang="cs-CZ" i="1" smtClean="0"/>
              <a:t> </a:t>
            </a:r>
          </a:p>
          <a:p>
            <a:pPr eaLnBrk="1" hangingPunct="1">
              <a:buFontTx/>
              <a:buNone/>
            </a:pPr>
            <a:endParaRPr lang="cs-CZ" i="1" smtClean="0"/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rgbClr val="C00000"/>
                </a:solidFill>
              </a:rPr>
              <a:t>Popiš vlastnosti na základě pozorování uvedených látek.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1643063" y="6143625"/>
            <a:ext cx="600075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Obrázky jsou z učebnice Základy chemie 2, Fortuna 1999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1100</TotalTime>
  <Words>161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Comic Sans MS</vt:lpstr>
      <vt:lpstr>Arial</vt:lpstr>
      <vt:lpstr>Calibri</vt:lpstr>
      <vt:lpstr>Pastelové tužky</vt:lpstr>
      <vt:lpstr>Snímek 1</vt:lpstr>
      <vt:lpstr>Přehled arenů</vt:lpstr>
      <vt:lpstr>Struktura benzenového jádra</vt:lpstr>
      <vt:lpstr>Struktura benzenového jádra</vt:lpstr>
      <vt:lpstr>Struktura benzenového jádra</vt:lpstr>
      <vt:lpstr>Vlastnosti benzenového jádra</vt:lpstr>
      <vt:lpstr>Srovnání benzenu a hexanu</vt:lpstr>
      <vt:lpstr>Použití benzenu</vt:lpstr>
      <vt:lpstr>Další areny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expert</cp:lastModifiedBy>
  <cp:revision>210</cp:revision>
  <dcterms:created xsi:type="dcterms:W3CDTF">2007-10-28T17:37:15Z</dcterms:created>
  <dcterms:modified xsi:type="dcterms:W3CDTF">2012-03-10T19:09:19Z</dcterms:modified>
</cp:coreProperties>
</file>