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vml" ContentType="application/vnd.openxmlformats-officedocument.vmlDrawing"/>
  <Default Extension="doc" ContentType="application/msword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9" r:id="rId2"/>
    <p:sldId id="280" r:id="rId3"/>
    <p:sldId id="256" r:id="rId4"/>
    <p:sldId id="270" r:id="rId5"/>
    <p:sldId id="271" r:id="rId6"/>
    <p:sldId id="277" r:id="rId7"/>
    <p:sldId id="272" r:id="rId8"/>
    <p:sldId id="274" r:id="rId9"/>
    <p:sldId id="275" r:id="rId10"/>
    <p:sldId id="276" r:id="rId11"/>
    <p:sldId id="278" r:id="rId12"/>
    <p:sldId id="273" r:id="rId13"/>
    <p:sldId id="28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C3B8140-E995-4F5E-AF2C-76CA7C12B9C7}" type="presOf" srcId="{100B6B2E-82E6-4C11-B19B-F2DB3A0EA64F}" destId="{DBA8199F-D892-4A8E-A352-2B7844050E09}" srcOrd="1" destOrd="0" presId="urn:microsoft.com/office/officeart/2005/8/layout/target3"/>
    <dgm:cxn modelId="{53FB833D-01C7-44D8-AB2E-780256A1A757}" type="presOf" srcId="{130831A4-0540-4EC5-8F5A-93030E89D2D9}" destId="{8E23E229-92FC-49D1-B5FE-0303176B8A4E}" srcOrd="1" destOrd="0" presId="urn:microsoft.com/office/officeart/2005/8/layout/target3"/>
    <dgm:cxn modelId="{D4886B2B-EC2A-41C5-8F80-8F0EFA7E789B}" type="presOf" srcId="{130831A4-0540-4EC5-8F5A-93030E89D2D9}" destId="{F69CC921-512E-49F4-824C-A648EC5F27A5}" srcOrd="0" destOrd="0" presId="urn:microsoft.com/office/officeart/2005/8/layout/target3"/>
    <dgm:cxn modelId="{41F7A707-D9EE-4AEC-9EDC-24A83618BF47}" type="presOf" srcId="{914700B9-77B5-440A-A438-DE98B6D4894D}" destId="{BD9AF279-D483-48F2-BBBD-45F8E8923512}" srcOrd="1" destOrd="0" presId="urn:microsoft.com/office/officeart/2005/8/layout/target3"/>
    <dgm:cxn modelId="{22EEA5E2-7104-4E83-92CC-552B116D8B67}" type="presOf" srcId="{1D8420EA-BFA0-403B-80F5-647FA396CC45}" destId="{8467D0EB-87A2-4285-8ACA-0398EFBF29BC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571AB26D-B3CC-496D-B685-AECB0485E065}" type="presOf" srcId="{27FE2D31-D344-4B63-A89A-A89AB0D9F3E3}" destId="{FE47432B-CA46-450C-8D8F-66C300A95B52}" srcOrd="0" destOrd="0" presId="urn:microsoft.com/office/officeart/2005/8/layout/target3"/>
    <dgm:cxn modelId="{460F9C6B-C6E4-4D88-8D8F-FFF446C1CE79}" type="presOf" srcId="{1D8420EA-BFA0-403B-80F5-647FA396CC45}" destId="{F7B3C0B7-F0F7-4F49-B02C-3630F8C5FAE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0D0185E3-23B6-4228-9731-A5CC1704957B}" type="presOf" srcId="{914700B9-77B5-440A-A438-DE98B6D4894D}" destId="{E73F1C26-6DCD-4001-88B9-355E01E2BCE7}" srcOrd="0" destOrd="0" presId="urn:microsoft.com/office/officeart/2005/8/layout/target3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2B1C8440-EA6B-4EBE-8FB0-1945BDB069DA}" type="presOf" srcId="{100B6B2E-82E6-4C11-B19B-F2DB3A0EA64F}" destId="{645AA564-2E9E-4954-AD87-AE01782CEC59}" srcOrd="0" destOrd="0" presId="urn:microsoft.com/office/officeart/2005/8/layout/target3"/>
    <dgm:cxn modelId="{BE2ED785-BF1C-4FFF-A370-9FD84EC4EDBF}" type="presParOf" srcId="{FE47432B-CA46-450C-8D8F-66C300A95B52}" destId="{B522209E-30D0-49D6-A340-2D383A11C668}" srcOrd="0" destOrd="0" presId="urn:microsoft.com/office/officeart/2005/8/layout/target3"/>
    <dgm:cxn modelId="{840F886F-D487-4D4D-AA23-3572EC9F7928}" type="presParOf" srcId="{FE47432B-CA46-450C-8D8F-66C300A95B52}" destId="{ED5A8377-51D5-4DC5-B0E7-680166966720}" srcOrd="1" destOrd="0" presId="urn:microsoft.com/office/officeart/2005/8/layout/target3"/>
    <dgm:cxn modelId="{894CF46E-B41D-4037-A318-D9EDFDE18414}" type="presParOf" srcId="{FE47432B-CA46-450C-8D8F-66C300A95B52}" destId="{F69CC921-512E-49F4-824C-A648EC5F27A5}" srcOrd="2" destOrd="0" presId="urn:microsoft.com/office/officeart/2005/8/layout/target3"/>
    <dgm:cxn modelId="{B95AD365-4A02-4CD1-BCC9-F61F592996AE}" type="presParOf" srcId="{FE47432B-CA46-450C-8D8F-66C300A95B52}" destId="{61C9CE18-EDA6-4EDF-BA1C-09779D38FBBF}" srcOrd="3" destOrd="0" presId="urn:microsoft.com/office/officeart/2005/8/layout/target3"/>
    <dgm:cxn modelId="{C2398E7F-DFA7-4A71-98D6-1A86712559E1}" type="presParOf" srcId="{FE47432B-CA46-450C-8D8F-66C300A95B52}" destId="{D60DEAAB-7AFE-435A-ACF6-18851E4B0426}" srcOrd="4" destOrd="0" presId="urn:microsoft.com/office/officeart/2005/8/layout/target3"/>
    <dgm:cxn modelId="{B159CFFF-0754-4BDF-8CC2-58FEFB5818CE}" type="presParOf" srcId="{FE47432B-CA46-450C-8D8F-66C300A95B52}" destId="{F7B3C0B7-F0F7-4F49-B02C-3630F8C5FAE5}" srcOrd="5" destOrd="0" presId="urn:microsoft.com/office/officeart/2005/8/layout/target3"/>
    <dgm:cxn modelId="{CF0F52C0-F99B-4B63-B655-3A7BC75E933A}" type="presParOf" srcId="{FE47432B-CA46-450C-8D8F-66C300A95B52}" destId="{C9DA9446-E2D3-4F6A-8960-3CADFBF870B8}" srcOrd="6" destOrd="0" presId="urn:microsoft.com/office/officeart/2005/8/layout/target3"/>
    <dgm:cxn modelId="{F39FF1F3-E2C2-4B7B-B23C-94A2F2696DA3}" type="presParOf" srcId="{FE47432B-CA46-450C-8D8F-66C300A95B52}" destId="{9726EC6F-D322-4CD3-B489-1BE3DF7CE70B}" srcOrd="7" destOrd="0" presId="urn:microsoft.com/office/officeart/2005/8/layout/target3"/>
    <dgm:cxn modelId="{2AA98201-F3F7-4D68-AA96-FCFFF50445DA}" type="presParOf" srcId="{FE47432B-CA46-450C-8D8F-66C300A95B52}" destId="{645AA564-2E9E-4954-AD87-AE01782CEC59}" srcOrd="8" destOrd="0" presId="urn:microsoft.com/office/officeart/2005/8/layout/target3"/>
    <dgm:cxn modelId="{081B59A6-6718-4C14-AFE5-EFEEB791CD47}" type="presParOf" srcId="{FE47432B-CA46-450C-8D8F-66C300A95B52}" destId="{8538CAC4-6A86-42B8-B5AF-2FF155DB9D02}" srcOrd="9" destOrd="0" presId="urn:microsoft.com/office/officeart/2005/8/layout/target3"/>
    <dgm:cxn modelId="{37A0A6FD-CD94-47B9-A3F7-41539B8C4220}" type="presParOf" srcId="{FE47432B-CA46-450C-8D8F-66C300A95B52}" destId="{26FD6024-A07F-46D0-8BC0-B5E595C5673D}" srcOrd="10" destOrd="0" presId="urn:microsoft.com/office/officeart/2005/8/layout/target3"/>
    <dgm:cxn modelId="{BA504699-FC56-4EF5-A14D-DE75E8D6B3FB}" type="presParOf" srcId="{FE47432B-CA46-450C-8D8F-66C300A95B52}" destId="{E73F1C26-6DCD-4001-88B9-355E01E2BCE7}" srcOrd="11" destOrd="0" presId="urn:microsoft.com/office/officeart/2005/8/layout/target3"/>
    <dgm:cxn modelId="{BB319528-6C77-460D-B2BE-0DDD0A379933}" type="presParOf" srcId="{FE47432B-CA46-450C-8D8F-66C300A95B52}" destId="{8E23E229-92FC-49D1-B5FE-0303176B8A4E}" srcOrd="12" destOrd="0" presId="urn:microsoft.com/office/officeart/2005/8/layout/target3"/>
    <dgm:cxn modelId="{116FD2D1-3866-4E55-AB13-0BE9F44C223F}" type="presParOf" srcId="{FE47432B-CA46-450C-8D8F-66C300A95B52}" destId="{8467D0EB-87A2-4285-8ACA-0398EFBF29BC}" srcOrd="13" destOrd="0" presId="urn:microsoft.com/office/officeart/2005/8/layout/target3"/>
    <dgm:cxn modelId="{D9F7C29D-D1F4-4A46-AAC8-781A1A25F665}" type="presParOf" srcId="{FE47432B-CA46-450C-8D8F-66C300A95B52}" destId="{DBA8199F-D892-4A8E-A352-2B7844050E09}" srcOrd="14" destOrd="0" presId="urn:microsoft.com/office/officeart/2005/8/layout/target3"/>
    <dgm:cxn modelId="{90B8C913-DC89-478A-8A09-17AF8EB49F11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glow rad="70000">
            <a:schemeClr val="accent1">
              <a:hueOff val="0"/>
              <a:satOff val="0"/>
              <a:lumOff val="0"/>
              <a:alphaOff val="0"/>
              <a:tint val="30000"/>
              <a:shade val="95000"/>
              <a:satMod val="300000"/>
              <a:alpha val="50000"/>
            </a:schemeClr>
          </a:glo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1.emf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type.wav"/>
      </p:stSnd>
    </p:sndAc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newsflash/>
    <p:sndAc>
      <p:stSnd>
        <p:snd r:embed="rId1" name="type.wav"/>
      </p:stSnd>
    </p:sndAc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1" name="type.wav"/>
      </p:stSnd>
    </p:sndAc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680AEB5-83E1-4777-BAF5-39E564D0CE1A}" type="datetimeFigureOut">
              <a:rPr lang="cs-CZ" smtClean="0"/>
              <a:pPr/>
              <a:t>11.7.2012</a:t>
            </a:fld>
            <a:endParaRPr lang="cs-CZ" dirty="0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14E0A30-D5E3-4A9D-AF10-5AB1983B11B5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ransition spd="slow">
    <p:newsflash/>
    <p:sndAc>
      <p:stSnd>
        <p:snd r:embed="rId13" name="type.wav"/>
      </p:stSnd>
    </p:sndAc>
  </p:transition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6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loisjirasek.cz/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an_Vil&#237;mek_-_Alois_Jir&#225;sek.jpg" TargetMode="External"/><Relationship Id="rId7" Type="http://schemas.openxmlformats.org/officeDocument/2006/relationships/hyperlink" Target="http://cs.wikipedia.org/wiki/Soubor:Jan_Vil%C3%ADmek_-_Magdalena_Dobromila_Rettigov%C3%A1.jpg" TargetMode="Externa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Jan_Roh&#225;&#269;_z_Dub&#233;.gif" TargetMode="External"/><Relationship Id="rId5" Type="http://schemas.openxmlformats.org/officeDocument/2006/relationships/hyperlink" Target="http://cs.wikipedia.org/wiki/Soubor:Mikolas_ales_zizka.jpg" TargetMode="External"/><Relationship Id="rId4" Type="http://schemas.openxmlformats.org/officeDocument/2006/relationships/hyperlink" Target="http://cs.wikipedia.org/wiki/Soubor:Jan_Hus_at_the_Stake.jpg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11.emf"/><Relationship Id="rId5" Type="http://schemas.openxmlformats.org/officeDocument/2006/relationships/oleObject" Target="../embeddings/Dokument_aplikace_Microsoft_Word_97_20031.doc"/><Relationship Id="rId4" Type="http://schemas.openxmlformats.org/officeDocument/2006/relationships/oleObject" Target="../embeddings/oleObject1.bin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24592505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93287720"/>
              </p:ext>
            </p:extLst>
          </p:nvPr>
        </p:nvGraphicFramePr>
        <p:xfrm>
          <a:off x="1691680" y="2852936"/>
          <a:ext cx="7056784" cy="2214941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Calibri" pitchFamily="34" charset="0"/>
                          <a:cs typeface="Calibri" pitchFamily="34" charset="0"/>
                        </a:rPr>
                        <a:t>NÁZEV</a:t>
                      </a:r>
                      <a:r>
                        <a:rPr lang="cs-CZ" sz="1400" b="0" baseline="0" dirty="0" smtClean="0">
                          <a:latin typeface="Calibri" pitchFamily="34" charset="0"/>
                          <a:cs typeface="Calibri" pitchFamily="34" charset="0"/>
                        </a:rPr>
                        <a:t> A ČÍSLO MATERIÁLU:</a:t>
                      </a:r>
                      <a:endParaRPr lang="cs-CZ" sz="1400" b="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VY_32_INOVACE_02_S05-Čj-9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VYTVOŘENO: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duben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26269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AUTOR: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Jarmila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 Karlovcová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OBLAST: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Jazyk a jazyková komunikace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VZDĚLÁVACÍ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 OBOR:</a:t>
                      </a:r>
                      <a:endParaRPr lang="cs-CZ" sz="1400" dirty="0" smtClean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26721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SADA: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Český jazyk a literatura 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NÁZEV VZDĚLÁVACÍHO MATERIÁLU: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Historický realismus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7" name="Obrázek 6"/>
          <p:cNvPicPr/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229200"/>
            <a:ext cx="5752465" cy="1256030"/>
          </a:xfrm>
          <a:prstGeom prst="rect">
            <a:avLst/>
          </a:prstGeom>
          <a:noFill/>
          <a:ln>
            <a:solidFill>
              <a:schemeClr val="tx1"/>
            </a:solidFill>
          </a:ln>
        </p:spPr>
      </p:pic>
    </p:spTree>
    <p:extLst>
      <p:ext uri="{BB962C8B-B14F-4D97-AF65-F5344CB8AC3E}">
        <p14:creationId xmlns:p14="http://schemas.microsoft.com/office/powerpoint/2010/main" val="31579900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>
            <a:normAutofit fontScale="90000"/>
          </a:bodyPr>
          <a:lstStyle/>
          <a:p>
            <a:pPr algn="ctr"/>
            <a:r>
              <a:rPr lang="cs-CZ" sz="2800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92533896"/>
              </p:ext>
            </p:extLst>
          </p:nvPr>
        </p:nvGraphicFramePr>
        <p:xfrm>
          <a:off x="539552" y="3573016"/>
          <a:ext cx="8280920" cy="244218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Calibri" pitchFamily="34" charset="0"/>
                          <a:cs typeface="Calibri" pitchFamily="34" charset="0"/>
                        </a:rPr>
                        <a:t>ROČNÍK</a:t>
                      </a:r>
                      <a:r>
                        <a:rPr lang="cs-CZ" sz="1400" baseline="0" dirty="0" smtClean="0">
                          <a:latin typeface="Calibri" pitchFamily="34" charset="0"/>
                          <a:cs typeface="Calibri" pitchFamily="34" charset="0"/>
                        </a:rPr>
                        <a:t>:</a:t>
                      </a:r>
                      <a:endParaRPr lang="cs-CZ" sz="1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70344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DRUH UČEBNÍHO MATERIÁLU: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- pracovní list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STUPEŇ</a:t>
                      </a:r>
                      <a:r>
                        <a:rPr lang="cs-CZ" sz="1400" b="1" baseline="0" dirty="0" smtClean="0">
                          <a:latin typeface="Calibri" pitchFamily="34" charset="0"/>
                          <a:cs typeface="Calibri" pitchFamily="34" charset="0"/>
                        </a:rPr>
                        <a:t> A TYP VZDĚLÁVÁNÍ: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 -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POMŮCKY: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list, fixy na 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48768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CÍL – INOVACE: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Výklad učiva s využitím interaktivní tabule, procvičování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Calibri" pitchFamily="34" charset="0"/>
                          <a:cs typeface="Calibri" pitchFamily="34" charset="0"/>
                        </a:rPr>
                        <a:t>METODICKÉ POKYNY:</a:t>
                      </a:r>
                      <a:endParaRPr lang="cs-CZ" sz="1400" b="1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Součástí prezentace je i pracovní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list zaměřený na opakování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446500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Cílem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prezentace je informovat  žáka o literárním proudu historický realismus a životě a díle  Aloise Jiráska. 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na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základě stručného životopisu odhalí osobnost Aloise Jiráska, dešifruje názvy jeho slavných divadelních her ,  dále doplňuje do křížovky názvy Jiráskových románů . Žák dále pracuje s internetem jako informačním zdrojem – vyhledává informace k románů a filmové adaptaci románu F. L. Věk.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9163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7714836" cy="2301240"/>
          </a:xfrm>
        </p:spPr>
        <p:txBody>
          <a:bodyPr/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Historický realismus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Český jazyk 9. ročník</a:t>
            </a:r>
            <a:endParaRPr lang="cs-CZ" sz="4000" dirty="0"/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274638"/>
            <a:ext cx="7496204" cy="1143000"/>
          </a:xfrm>
        </p:spPr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Kdo jsem?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>
              <a:buNone/>
            </a:pPr>
            <a:r>
              <a:rPr lang="cs-CZ" sz="4400" b="1" dirty="0" smtClean="0"/>
              <a:t>     </a:t>
            </a:r>
            <a:r>
              <a:rPr lang="cs-CZ" sz="4400" b="1" dirty="0" smtClean="0">
                <a:cs typeface="Times New Roman" pitchFamily="18" charset="0"/>
              </a:rPr>
              <a:t>Narodil jsem se ve východočeském Hronově   </a:t>
            </a:r>
          </a:p>
          <a:p>
            <a:r>
              <a:rPr lang="cs-CZ" sz="4400" b="1" dirty="0" smtClean="0">
                <a:cs typeface="Times New Roman" pitchFamily="18" charset="0"/>
              </a:rPr>
              <a:t>Můj otec byl pekař. Měl jsem osm </a:t>
            </a:r>
          </a:p>
          <a:p>
            <a:r>
              <a:rPr lang="cs-CZ" sz="4400" b="1" dirty="0" smtClean="0">
                <a:cs typeface="Times New Roman" pitchFamily="18" charset="0"/>
              </a:rPr>
              <a:t>sourozenců.</a:t>
            </a:r>
          </a:p>
          <a:p>
            <a:pPr>
              <a:buNone/>
            </a:pPr>
            <a:r>
              <a:rPr lang="cs-CZ" sz="4400" b="1" dirty="0" smtClean="0">
                <a:cs typeface="Times New Roman" pitchFamily="18" charset="0"/>
              </a:rPr>
              <a:t>     Již od mládí jsem se zajímal o historii.</a:t>
            </a:r>
          </a:p>
          <a:p>
            <a:r>
              <a:rPr lang="cs-CZ" sz="4400" b="1" dirty="0" smtClean="0">
                <a:cs typeface="Times New Roman" pitchFamily="18" charset="0"/>
              </a:rPr>
              <a:t> Na univerzitě jsem ji vystudoval.</a:t>
            </a:r>
          </a:p>
          <a:p>
            <a:pPr>
              <a:buNone/>
            </a:pPr>
            <a:r>
              <a:rPr lang="cs-CZ" sz="4400" b="1" dirty="0" smtClean="0">
                <a:cs typeface="Times New Roman" pitchFamily="18" charset="0"/>
              </a:rPr>
              <a:t>      Čtrnáct let jsem po studiích žil </a:t>
            </a:r>
          </a:p>
          <a:p>
            <a:pPr>
              <a:buNone/>
            </a:pPr>
            <a:r>
              <a:rPr lang="cs-CZ" sz="4400" b="1" dirty="0" smtClean="0">
                <a:cs typeface="Times New Roman" pitchFamily="18" charset="0"/>
              </a:rPr>
              <a:t>      v Litomyšli.</a:t>
            </a:r>
          </a:p>
          <a:p>
            <a:pPr>
              <a:buNone/>
            </a:pPr>
            <a:r>
              <a:rPr lang="cs-CZ" sz="4400" b="1" dirty="0" smtClean="0">
                <a:cs typeface="Times New Roman" pitchFamily="18" charset="0"/>
              </a:rPr>
              <a:t>      působil tam jako profesor dějepisu. </a:t>
            </a:r>
          </a:p>
          <a:p>
            <a:r>
              <a:rPr lang="cs-CZ" sz="4400" b="1" dirty="0" smtClean="0">
                <a:cs typeface="Times New Roman" pitchFamily="18" charset="0"/>
              </a:rPr>
              <a:t>Jedním z mých  přátel byl M. Aleš,</a:t>
            </a:r>
          </a:p>
          <a:p>
            <a:pPr>
              <a:buNone/>
            </a:pPr>
            <a:r>
              <a:rPr lang="cs-CZ" sz="4400" b="1" dirty="0" smtClean="0">
                <a:cs typeface="Times New Roman" pitchFamily="18" charset="0"/>
              </a:rPr>
              <a:t>     který ilustroval většinu mých děl.</a:t>
            </a:r>
          </a:p>
          <a:p>
            <a:r>
              <a:rPr lang="cs-CZ" sz="4400" b="1" dirty="0" smtClean="0">
                <a:cs typeface="Times New Roman" pitchFamily="18" charset="0"/>
              </a:rPr>
              <a:t>Napiš celé jméno tohoto spisovatele.</a:t>
            </a:r>
          </a:p>
          <a:p>
            <a:endParaRPr lang="cs-CZ" sz="4400" b="1" dirty="0" smtClean="0">
              <a:cs typeface="Times New Roman" pitchFamily="18" charset="0"/>
            </a:endParaRPr>
          </a:p>
          <a:p>
            <a:pPr>
              <a:buNone/>
            </a:pPr>
            <a:r>
              <a:rPr lang="cs-CZ" sz="4400" b="1" dirty="0" smtClean="0">
                <a:cs typeface="Times New Roman" pitchFamily="18" charset="0"/>
              </a:rPr>
              <a:t>     __________________________________ </a:t>
            </a:r>
          </a:p>
          <a:p>
            <a:pPr>
              <a:buNone/>
            </a:pPr>
            <a:r>
              <a:rPr lang="cs-CZ" sz="4400" dirty="0" smtClean="0">
                <a:cs typeface="Times New Roman" pitchFamily="18" charset="0"/>
              </a:rPr>
              <a:t> </a:t>
            </a:r>
          </a:p>
          <a:p>
            <a:endParaRPr lang="cs-CZ" dirty="0"/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2143116"/>
            <a:ext cx="2381250" cy="300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  <a:innerShdw blurRad="63500" dist="50800" dir="18900000">
              <a:prstClr val="black">
                <a:alpha val="50000"/>
              </a:prstClr>
            </a:innerShdw>
          </a:effectLst>
        </p:spPr>
      </p:pic>
      <p:sp>
        <p:nvSpPr>
          <p:cNvPr id="5" name="Elipsa 4"/>
          <p:cNvSpPr/>
          <p:nvPr/>
        </p:nvSpPr>
        <p:spPr>
          <a:xfrm>
            <a:off x="1643042" y="5072074"/>
            <a:ext cx="3786214" cy="642942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Alois Jirásek</a:t>
            </a:r>
            <a:endParaRPr lang="cs-CZ" sz="28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655752"/>
          </a:xfrm>
        </p:spPr>
        <p:txBody>
          <a:bodyPr>
            <a:no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Dešifruj slova, najdeš v nich divadelní hry tohoto spisovatele.</a:t>
            </a:r>
            <a:r>
              <a:rPr lang="cs-CZ" sz="3600" dirty="0" smtClean="0">
                <a:solidFill>
                  <a:srgbClr val="92D050"/>
                </a:solidFill>
              </a:rPr>
              <a:t/>
            </a:r>
            <a:br>
              <a:rPr lang="cs-CZ" sz="3600" dirty="0" smtClean="0">
                <a:solidFill>
                  <a:srgbClr val="92D050"/>
                </a:solidFill>
              </a:rPr>
            </a:br>
            <a:endParaRPr lang="cs-CZ" sz="3600" dirty="0">
              <a:solidFill>
                <a:srgbClr val="92D050"/>
              </a:solidFill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.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10" name="Zástupný symbol pro text 9"/>
          <p:cNvSpPr>
            <a:spLocks noGrp="1"/>
          </p:cNvSpPr>
          <p:nvPr>
            <p:ph type="body" sz="half" idx="3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.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2"/>
          </p:nvPr>
        </p:nvSpPr>
        <p:spPr/>
        <p:txBody>
          <a:bodyPr/>
          <a:lstStyle/>
          <a:p>
            <a:pPr lvl="0">
              <a:buNone/>
            </a:pPr>
            <a:r>
              <a:rPr lang="cs-CZ" dirty="0" smtClean="0"/>
              <a:t>           </a:t>
            </a:r>
            <a:r>
              <a:rPr lang="cs-CZ" sz="2800" b="1" dirty="0" smtClean="0">
                <a:solidFill>
                  <a:schemeClr val="bg1"/>
                </a:solidFill>
              </a:rPr>
              <a:t>NAJ   SUH    </a:t>
            </a:r>
          </a:p>
          <a:p>
            <a:pPr>
              <a:buNone/>
            </a:pPr>
            <a:r>
              <a:rPr lang="cs-CZ" dirty="0" smtClean="0"/>
              <a:t>                                              </a:t>
            </a:r>
          </a:p>
          <a:p>
            <a:pPr lvl="0"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   </a:t>
            </a:r>
            <a:r>
              <a:rPr lang="cs-CZ" sz="2800" b="1" dirty="0" smtClean="0">
                <a:solidFill>
                  <a:schemeClr val="bg1"/>
                </a:solidFill>
              </a:rPr>
              <a:t>ANJ   KAŽIŽ</a:t>
            </a:r>
            <a:endParaRPr lang="cs-CZ" sz="2800" b="1" dirty="0">
              <a:solidFill>
                <a:schemeClr val="bg1"/>
              </a:solidFill>
            </a:endParaRPr>
          </a:p>
        </p:txBody>
      </p:sp>
      <p:pic>
        <p:nvPicPr>
          <p:cNvPr id="4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357289" y="2143115"/>
            <a:ext cx="2214579" cy="325883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Obdélník 6"/>
          <p:cNvSpPr/>
          <p:nvPr/>
        </p:nvSpPr>
        <p:spPr>
          <a:xfrm>
            <a:off x="3838466" y="3244334"/>
            <a:ext cx="18473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28234" y="3244334"/>
            <a:ext cx="18473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00694" y="2285992"/>
            <a:ext cx="2348846" cy="298608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2" name="Elipsa 11"/>
          <p:cNvSpPr/>
          <p:nvPr/>
        </p:nvSpPr>
        <p:spPr>
          <a:xfrm>
            <a:off x="1214414" y="5572140"/>
            <a:ext cx="2414598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Hus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5500694" y="5500702"/>
            <a:ext cx="2357422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Žižka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build="p"/>
      <p:bldP spid="10" grpId="0" build="p"/>
      <p:bldP spid="12" grpId="0" animBg="1"/>
      <p:bldP spid="1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86993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Dešifruj slova</a:t>
            </a:r>
            <a:endParaRPr lang="cs-CZ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</a:rPr>
              <a:t>.</a:t>
            </a:r>
            <a:endParaRPr lang="cs-CZ" sz="2800" dirty="0">
              <a:solidFill>
                <a:srgbClr val="00B050"/>
              </a:solidFill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rgbClr val="00B050"/>
                </a:solidFill>
              </a:rPr>
              <a:t>.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2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2800" dirty="0" smtClean="0"/>
              <a:t>AJN  HÁČOR</a:t>
            </a:r>
            <a:endParaRPr lang="cs-CZ" sz="2800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 algn="ctr">
              <a:buNone/>
            </a:pPr>
            <a:r>
              <a:rPr lang="cs-CZ" dirty="0" smtClean="0"/>
              <a:t>   </a:t>
            </a:r>
            <a:r>
              <a:rPr lang="cs-CZ" sz="2800" dirty="0" smtClean="0"/>
              <a:t>CULENAR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15074" y="2285992"/>
            <a:ext cx="1283967" cy="260507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2571744"/>
            <a:ext cx="3571901" cy="20002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9" name="Elipsa 8"/>
          <p:cNvSpPr/>
          <p:nvPr/>
        </p:nvSpPr>
        <p:spPr>
          <a:xfrm>
            <a:off x="5500694" y="5572140"/>
            <a:ext cx="2500330" cy="85725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Lucerna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142976" y="5572140"/>
            <a:ext cx="2628912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Roháč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7" grpId="0" build="p"/>
      <p:bldP spid="9" grpId="0" animBg="1"/>
      <p:bldP spid="1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214290"/>
            <a:ext cx="7467600" cy="1143000"/>
          </a:xfrm>
        </p:spPr>
        <p:txBody>
          <a:bodyPr>
            <a:no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Doplň do tabulky názvy románů tohoto spisovatele!</a:t>
            </a:r>
            <a:endParaRPr lang="cs-CZ" sz="3600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457200" y="928670"/>
            <a:ext cx="3657600" cy="5197493"/>
          </a:xfrm>
        </p:spPr>
        <p:txBody>
          <a:bodyPr>
            <a:normAutofit fontScale="92500"/>
          </a:bodyPr>
          <a:lstStyle/>
          <a:p>
            <a:pPr lvl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493776" lvl="0" indent="-457200">
              <a:buAutoNum type="arabicPeriod"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Román o vzpouře Chodů  _______ </a:t>
            </a:r>
          </a:p>
          <a:p>
            <a:pPr marL="493776" lvl="0" indent="-457200">
              <a:buAutoNum type="arabicPeriod"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2. Staré    ________      české</a:t>
            </a:r>
          </a:p>
          <a:p>
            <a:pPr lvl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3. Proti _______</a:t>
            </a:r>
          </a:p>
          <a:p>
            <a:pPr lvl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4. F.L. ________</a:t>
            </a:r>
          </a:p>
          <a:p>
            <a:pPr lvl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5.       ________         král</a:t>
            </a:r>
          </a:p>
          <a:p>
            <a:pPr lvl="0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6. Mezi      ________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4286248" y="1357298"/>
            <a:ext cx="4572032" cy="479095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6" name="Elipsa 5"/>
          <p:cNvSpPr/>
          <p:nvPr/>
        </p:nvSpPr>
        <p:spPr>
          <a:xfrm>
            <a:off x="1857356" y="1785926"/>
            <a:ext cx="1785950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Psohlavci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1500166" y="2571744"/>
            <a:ext cx="1714512" cy="571504"/>
          </a:xfrm>
          <a:prstGeom prst="ellipse">
            <a:avLst/>
          </a:prstGeom>
          <a:solidFill>
            <a:srgbClr val="92D050"/>
          </a:solidFill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pověsti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Elipsa 7"/>
          <p:cNvSpPr/>
          <p:nvPr/>
        </p:nvSpPr>
        <p:spPr>
          <a:xfrm>
            <a:off x="1500166" y="3286124"/>
            <a:ext cx="1714512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všem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Elipsa 8"/>
          <p:cNvSpPr/>
          <p:nvPr/>
        </p:nvSpPr>
        <p:spPr>
          <a:xfrm>
            <a:off x="1357290" y="4071942"/>
            <a:ext cx="1714512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Věk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Elipsa 9"/>
          <p:cNvSpPr/>
          <p:nvPr/>
        </p:nvSpPr>
        <p:spPr>
          <a:xfrm>
            <a:off x="1000100" y="4857760"/>
            <a:ext cx="1700218" cy="571504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Husitský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1643042" y="5643578"/>
            <a:ext cx="1643074" cy="642942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proudy</a:t>
            </a:r>
            <a:endParaRPr lang="cs-CZ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b="1" u="sng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800" b="1" u="sng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Práce s internetem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Na internetové stránce </a:t>
            </a:r>
            <a:r>
              <a:rPr lang="cs-CZ" sz="2400" b="1" u="sng" dirty="0" smtClean="0">
                <a:latin typeface="Times New Roman" pitchFamily="18" charset="0"/>
                <a:cs typeface="Times New Roman" pitchFamily="18" charset="0"/>
                <a:hlinkClick r:id="rId3"/>
              </a:rPr>
              <a:t>http://www.aloisjirasek.cz</a:t>
            </a: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nalezni správné informace, zodpověz otázky a doplň tabulky.</a:t>
            </a:r>
          </a:p>
          <a:p>
            <a:pPr lvl="0">
              <a:buNone/>
            </a:pPr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     Najdi jména 3 divadelních her, které jsou pojmenovány po slavných Češích – mužích. Kdo jsou tito Češi?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928662" y="4071942"/>
            <a:ext cx="7429552" cy="22145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Práce s internetem</a:t>
            </a:r>
            <a:endParaRPr lang="cs-CZ" sz="3600" dirty="0">
              <a:solidFill>
                <a:srgbClr val="92D050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457200" y="5000636"/>
            <a:ext cx="4040188" cy="1323964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9" name="Zástupný symbol pro text 8"/>
          <p:cNvSpPr>
            <a:spLocks noGrp="1"/>
          </p:cNvSpPr>
          <p:nvPr>
            <p:ph type="body" sz="half" idx="3"/>
          </p:nvPr>
        </p:nvSpPr>
        <p:spPr>
          <a:xfrm>
            <a:off x="4645025" y="5000636"/>
            <a:ext cx="4041775" cy="1323964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rgbClr val="00B050"/>
                </a:solidFill>
                <a:latin typeface="Times New Roman" pitchFamily="18" charset="0"/>
                <a:cs typeface="Times New Roman" pitchFamily="18" charset="0"/>
              </a:rPr>
              <a:t>.</a:t>
            </a:r>
            <a:endParaRPr lang="cs-CZ" sz="2800" dirty="0">
              <a:solidFill>
                <a:srgbClr val="00B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3"/>
            <a:ext cx="4040188" cy="3483724"/>
          </a:xfrm>
        </p:spPr>
        <p:txBody>
          <a:bodyPr/>
          <a:lstStyle/>
          <a:p>
            <a:pPr lvl="0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Najdi název divadelní hry, </a:t>
            </a:r>
          </a:p>
          <a:p>
            <a:pPr lvl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která je pojmenována </a:t>
            </a:r>
          </a:p>
          <a:p>
            <a:pPr lvl="0"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    po slavné české ženě. </a:t>
            </a:r>
          </a:p>
          <a:p>
            <a:pPr lvl="0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 Čím se tato žena     proslavila?</a:t>
            </a:r>
          </a:p>
          <a:p>
            <a:endParaRPr lang="cs-CZ" dirty="0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4"/>
          </p:nvPr>
        </p:nvSpPr>
        <p:spPr>
          <a:xfrm>
            <a:off x="4645025" y="1516913"/>
            <a:ext cx="4041775" cy="298365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         .</a:t>
            </a:r>
            <a:endParaRPr lang="cs-CZ" dirty="0"/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1571612"/>
            <a:ext cx="2462214" cy="29212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  <p:sp>
        <p:nvSpPr>
          <p:cNvPr id="11" name="Elipsa 10"/>
          <p:cNvSpPr/>
          <p:nvPr/>
        </p:nvSpPr>
        <p:spPr>
          <a:xfrm>
            <a:off x="500034" y="5357826"/>
            <a:ext cx="3929090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Magdalena Dobromila Rettigová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4857752" y="5286388"/>
            <a:ext cx="3786214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Vlastenka a vynikající kuchařka</a:t>
            </a:r>
            <a:endParaRPr lang="cs-CZ" sz="2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0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Román F.L.Věk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Zjisti následující informace o románu F. L. Věk:</a:t>
            </a:r>
          </a:p>
          <a:p>
            <a:pPr lvl="0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Kolik má dílů –</a:t>
            </a:r>
          </a:p>
          <a:p>
            <a:pPr lvl="0"/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Ve které době se román odehrává –</a:t>
            </a:r>
          </a:p>
          <a:p>
            <a:pPr lvl="0"/>
            <a:endParaRPr lang="cs-CZ" sz="2800" b="1" dirty="0" smtClean="0">
              <a:latin typeface="Times New Roman" pitchFamily="18" charset="0"/>
              <a:cs typeface="Times New Roman" pitchFamily="18" charset="0"/>
            </a:endParaRPr>
          </a:p>
          <a:p>
            <a:pPr lvl="0"/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Odkud F. L. Věk pocházel –</a:t>
            </a:r>
          </a:p>
          <a:p>
            <a:pPr>
              <a:buNone/>
            </a:pPr>
            <a:r>
              <a:rPr lang="cs-CZ" sz="2800" b="1" dirty="0" smtClean="0">
                <a:latin typeface="Times New Roman" pitchFamily="18" charset="0"/>
                <a:cs typeface="Times New Roman" pitchFamily="18" charset="0"/>
              </a:rPr>
              <a:t> 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b="1" dirty="0" smtClean="0">
              <a:solidFill>
                <a:schemeClr val="bg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4786314" y="1643050"/>
            <a:ext cx="3429024" cy="857256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 dílů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Elipsa 5"/>
          <p:cNvSpPr/>
          <p:nvPr/>
        </p:nvSpPr>
        <p:spPr>
          <a:xfrm>
            <a:off x="4857752" y="3071810"/>
            <a:ext cx="3357586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Národní obrození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Elipsa 6"/>
          <p:cNvSpPr/>
          <p:nvPr/>
        </p:nvSpPr>
        <p:spPr>
          <a:xfrm>
            <a:off x="4714876" y="4643446"/>
            <a:ext cx="3357586" cy="914400"/>
          </a:xfrm>
          <a:prstGeom prst="ellipse">
            <a:avLst/>
          </a:prstGeom>
          <a:solidFill>
            <a:srgbClr val="92D050"/>
          </a:solidFill>
          <a:ln>
            <a:solidFill>
              <a:srgbClr val="7030A0"/>
            </a:solidFill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14300" prst="artDeco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Dobrušky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*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decel="50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accel="50000" fill="hold">
                                          <p:stCondLst>
                                            <p:cond delay="50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4" dur="1000" decel="50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Řešení křížovky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990600" y="1891505"/>
            <a:ext cx="7581928" cy="46710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glow rad="228600">
              <a:schemeClr val="accent3">
                <a:satMod val="175000"/>
                <a:alpha val="40000"/>
              </a:schemeClr>
            </a:glow>
          </a:effectLst>
        </p:spPr>
      </p:pic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Zdroje obrázků:</a:t>
            </a:r>
            <a:endParaRPr lang="cs-CZ" sz="3600" b="1" u="sng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2200" b="1" dirty="0" smtClean="0"/>
              <a:t>Všechny uveřejněné odkazy [cit. 2012-01-20]. Není-li uvedeno jinak - dostupné pod licencí Public domain na:</a:t>
            </a:r>
          </a:p>
          <a:p>
            <a:pPr>
              <a:buNone/>
            </a:pPr>
            <a:endParaRPr lang="cs-CZ" sz="2000" b="1" dirty="0" smtClean="0">
              <a:solidFill>
                <a:schemeClr val="tx2">
                  <a:lumMod val="50000"/>
                </a:schemeClr>
              </a:solidFill>
              <a:latin typeface="Times New Roman" pitchFamily="18" charset="0"/>
              <a:cs typeface="Times New Roman" pitchFamily="18" charset="0"/>
              <a:hlinkClick r:id="rId3"/>
            </a:endParaRPr>
          </a:p>
          <a:p>
            <a:r>
              <a:rPr lang="cs-CZ" sz="1900" dirty="0" smtClean="0">
                <a:solidFill>
                  <a:srgbClr val="00B0F0"/>
                </a:solidFill>
                <a:hlinkClick r:id="rId3"/>
              </a:rPr>
              <a:t>http://cs.wikipedia.org/wiki/Soubor:Jan_Vilímek_-_Alois_Jirásek.jpg</a:t>
            </a:r>
            <a:r>
              <a:rPr lang="cs-CZ" sz="1900" dirty="0" smtClean="0">
                <a:solidFill>
                  <a:srgbClr val="00B0F0"/>
                </a:solidFill>
              </a:rPr>
              <a:t> (obrázek A. Jiráska – str. 2)</a:t>
            </a:r>
          </a:p>
          <a:p>
            <a:r>
              <a:rPr lang="cs-CZ" sz="1900" dirty="0" smtClean="0">
                <a:solidFill>
                  <a:srgbClr val="00B0F0"/>
                </a:solidFill>
                <a:hlinkClick r:id="rId4"/>
              </a:rPr>
              <a:t>http://cs.wikipedia.org/wiki/Soubor:Jan_Hus_at_the_Stake.jpg</a:t>
            </a:r>
            <a:r>
              <a:rPr lang="cs-CZ" sz="1900" dirty="0" smtClean="0">
                <a:solidFill>
                  <a:srgbClr val="00B0F0"/>
                </a:solidFill>
              </a:rPr>
              <a:t> (obrázek Upálení J. Husa, str. 3)</a:t>
            </a:r>
          </a:p>
          <a:p>
            <a:r>
              <a:rPr lang="cs-CZ" sz="1900" dirty="0" smtClean="0">
                <a:solidFill>
                  <a:srgbClr val="00B0F0"/>
                </a:solidFill>
                <a:hlinkClick r:id="rId5"/>
              </a:rPr>
              <a:t>http://cs.wikipedia.org/wiki/Soubor:Mikolas_ales_zizka.jpg</a:t>
            </a:r>
            <a:r>
              <a:rPr lang="cs-CZ" sz="1900" dirty="0" smtClean="0">
                <a:solidFill>
                  <a:srgbClr val="00B0F0"/>
                </a:solidFill>
              </a:rPr>
              <a:t> </a:t>
            </a:r>
            <a:br>
              <a:rPr lang="cs-CZ" sz="1900" dirty="0" smtClean="0">
                <a:solidFill>
                  <a:srgbClr val="00B0F0"/>
                </a:solidFill>
              </a:rPr>
            </a:br>
            <a:r>
              <a:rPr lang="cs-CZ" sz="1900" dirty="0" smtClean="0">
                <a:solidFill>
                  <a:srgbClr val="00B0F0"/>
                </a:solidFill>
              </a:rPr>
              <a:t>(obrázek J. Žižky, str. 3)</a:t>
            </a:r>
          </a:p>
          <a:p>
            <a:r>
              <a:rPr lang="cs-CZ" sz="1900" dirty="0" smtClean="0">
                <a:solidFill>
                  <a:srgbClr val="00B0F0"/>
                </a:solidFill>
                <a:hlinkClick r:id="rId6"/>
              </a:rPr>
              <a:t>http://cs.wikipedia.org/wiki/</a:t>
            </a:r>
            <a:r>
              <a:rPr lang="cs-CZ" sz="1900" dirty="0" err="1" smtClean="0">
                <a:solidFill>
                  <a:srgbClr val="00B0F0"/>
                </a:solidFill>
                <a:hlinkClick r:id="rId6"/>
              </a:rPr>
              <a:t>Soubor:Jan_Roháč_z_Dubé.gif</a:t>
            </a:r>
            <a:r>
              <a:rPr lang="cs-CZ" sz="1900" dirty="0" smtClean="0">
                <a:solidFill>
                  <a:srgbClr val="00B0F0"/>
                </a:solidFill>
              </a:rPr>
              <a:t> </a:t>
            </a:r>
            <a:br>
              <a:rPr lang="cs-CZ" sz="1900" dirty="0" smtClean="0">
                <a:solidFill>
                  <a:srgbClr val="00B0F0"/>
                </a:solidFill>
              </a:rPr>
            </a:br>
            <a:r>
              <a:rPr lang="cs-CZ" sz="1900" dirty="0" smtClean="0">
                <a:solidFill>
                  <a:srgbClr val="00B0F0"/>
                </a:solidFill>
              </a:rPr>
              <a:t>(obrázek J. Roháče, str. 4)</a:t>
            </a:r>
          </a:p>
          <a:p>
            <a:r>
              <a:rPr lang="cs-CZ" sz="1900" dirty="0" smtClean="0">
                <a:solidFill>
                  <a:srgbClr val="00B0F0"/>
                </a:solidFill>
              </a:rPr>
              <a:t>Obrázek lucerny na str. 4 – vlastní zdroj</a:t>
            </a:r>
          </a:p>
          <a:p>
            <a:r>
              <a:rPr lang="cs-CZ" sz="1900" dirty="0" smtClean="0">
                <a:solidFill>
                  <a:srgbClr val="00B0F0"/>
                </a:solidFill>
                <a:hlinkClick r:id="rId7"/>
              </a:rPr>
              <a:t>http://cs.wikipedia.org/wiki/Soubor:Jan_Vil%C3%ADmek_-_Magdalena_Dobromila_Rettigov%C3%A1.jpg</a:t>
            </a:r>
            <a:r>
              <a:rPr lang="cs-CZ" sz="1900" dirty="0" smtClean="0">
                <a:solidFill>
                  <a:srgbClr val="00B0F0"/>
                </a:solidFill>
              </a:rPr>
              <a:t> </a:t>
            </a:r>
            <a:br>
              <a:rPr lang="cs-CZ" sz="1900" dirty="0" smtClean="0">
                <a:solidFill>
                  <a:srgbClr val="00B0F0"/>
                </a:solidFill>
              </a:rPr>
            </a:br>
            <a:r>
              <a:rPr lang="cs-CZ" sz="1900" dirty="0" smtClean="0">
                <a:solidFill>
                  <a:srgbClr val="00B0F0"/>
                </a:solidFill>
              </a:rPr>
              <a:t>(obrázek M.D. Rettigové, str. 7)</a:t>
            </a:r>
          </a:p>
          <a:p>
            <a:r>
              <a:rPr lang="cs-CZ" sz="1900" dirty="0" smtClean="0">
                <a:solidFill>
                  <a:srgbClr val="00B0F0"/>
                </a:solidFill>
              </a:rPr>
              <a:t>Klipart (volně ke stažení Microsoft Office)</a:t>
            </a:r>
          </a:p>
          <a:p>
            <a:endParaRPr lang="cs-CZ" sz="1900" dirty="0" smtClean="0">
              <a:solidFill>
                <a:srgbClr val="00B0F0"/>
              </a:solidFill>
            </a:endParaRPr>
          </a:p>
          <a:p>
            <a:endParaRPr lang="cs-CZ" sz="1900" dirty="0" smtClean="0">
              <a:solidFill>
                <a:srgbClr val="00B0F0"/>
              </a:solidFill>
            </a:endParaRPr>
          </a:p>
          <a:p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newsflash/>
    <p:sndAc>
      <p:stSnd>
        <p:snd r:embed="rId2" name="type.wav"/>
      </p:stSnd>
    </p:sndAc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36572031"/>
              </p:ext>
            </p:extLst>
          </p:nvPr>
        </p:nvGraphicFramePr>
        <p:xfrm>
          <a:off x="1403649" y="63126"/>
          <a:ext cx="6264696" cy="6794874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9" name="Document" r:id="rId5" imgW="6020939" imgH="6531440" progId="Word.Document.8">
                  <p:embed/>
                </p:oleObj>
              </mc:Choice>
              <mc:Fallback>
                <p:oleObj name="Document" r:id="rId5" imgW="6020939" imgH="6531440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403649" y="63126"/>
                        <a:ext cx="6264696" cy="6794874"/>
                      </a:xfrm>
                      <a:prstGeom prst="rect">
                        <a:avLst/>
                      </a:prstGeom>
                      <a:solidFill>
                        <a:schemeClr val="tx1"/>
                      </a:solidFill>
                      <a:ln w="19050">
                        <a:solidFill>
                          <a:schemeClr val="bg1"/>
                        </a:solidFill>
                      </a:ln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25946742"/>
      </p:ext>
    </p:extLst>
  </p:cSld>
  <p:clrMapOvr>
    <a:masterClrMapping/>
  </p:clrMapOvr>
  <p:transition spd="slow">
    <p:newsflash/>
    <p:sndAc>
      <p:stSnd>
        <p:snd r:embed="rId3" name="type.wav"/>
      </p:stSnd>
    </p:sndAc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486</TotalTime>
  <Words>499</Words>
  <Application>Microsoft Office PowerPoint</Application>
  <PresentationFormat>Předvádění na obrazovce (4:3)</PresentationFormat>
  <Paragraphs>130</Paragraphs>
  <Slides>13</Slides>
  <Notes>0</Notes>
  <HiddenSlides>2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5" baseType="lpstr">
      <vt:lpstr>Technický</vt:lpstr>
      <vt:lpstr>Document</vt:lpstr>
      <vt:lpstr>Prezentace aplikace PowerPoint</vt:lpstr>
      <vt:lpstr>ANOTACE:</vt:lpstr>
      <vt:lpstr> Historický realismus</vt:lpstr>
      <vt:lpstr>Kdo jsem?</vt:lpstr>
      <vt:lpstr>Dešifruj slova, najdeš v nich divadelní hry tohoto spisovatele. </vt:lpstr>
      <vt:lpstr> Dešifruj slova</vt:lpstr>
      <vt:lpstr>Doplň do tabulky názvy románů tohoto spisovatele!</vt:lpstr>
      <vt:lpstr> Práce s internetem </vt:lpstr>
      <vt:lpstr>Práce s internetem</vt:lpstr>
      <vt:lpstr>Román F.L.Věk</vt:lpstr>
      <vt:lpstr>Řešení křížovky</vt:lpstr>
      <vt:lpstr>Zdroje obrázků: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Předválečná literatura</dc:title>
  <dc:creator>ajinka</dc:creator>
  <cp:lastModifiedBy>admin</cp:lastModifiedBy>
  <cp:revision>51</cp:revision>
  <cp:lastPrinted>2012-07-09T20:11:09Z</cp:lastPrinted>
  <dcterms:created xsi:type="dcterms:W3CDTF">2012-01-21T17:57:42Z</dcterms:created>
  <dcterms:modified xsi:type="dcterms:W3CDTF">2012-07-11T09:57:02Z</dcterms:modified>
</cp:coreProperties>
</file>