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7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FF"/>
    <a:srgbClr val="FF66FF"/>
    <a:srgbClr val="3333CC"/>
    <a:srgbClr val="33CC33"/>
    <a:srgbClr val="00FF00"/>
    <a:srgbClr val="009900"/>
    <a:srgbClr val="FF9900"/>
    <a:srgbClr val="FF0000"/>
    <a:srgbClr val="66FF33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VY_52_INOVACE_28 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RYBNÍK   A   JEHO   OKOLÍ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VY_52_INOVACE_28 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RYBNÍK   A   JEHO   OKOLÍ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imgres?q=%C5%BEahav%C3%A9+bu%C5%88ky+nezmara&amp;hl=cs&amp;sa=X&amp;rlz=1T4ADRA_csCZ436CZ454&amp;biw=1024&amp;bih=554&amp;tbm=isch&amp;prmd=imvns&amp;tbnid=4wfOQsh6cs-W8M:&amp;imgrefurl=http://www.zoologie.frasma.cz/mmp%200203%20lackovci/l%C3%A1%C4%8Dkovci.html&amp;docid=9kR0mWSlY2GEGM&amp;imgurl=http://www.zoologie.frasma.cz/mmp%200203%20lackovci/Obr.%20020301.cnidocyty_zmensenina.jpg&amp;w=394&amp;h=394&amp;ei=G7lRUIWrHNHGtAah6oDgBQ&amp;zoom=1&amp;iact=hc&amp;vpx=79&amp;vpy=2&amp;dur=4766&amp;hovh=225&amp;hovw=225&amp;tx=132&amp;ty=104&amp;sig=116260950449874025008&amp;page=1&amp;tbnh=108&amp;tbnw=107&amp;start=0&amp;ndsp=20&amp;ved=1t:429,r:13,s:0,i:114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imgres?q=paprs%C4%8Dit%C3%A1+soum%C4%9Brnost+nezmara&amp;hl=cs&amp;sa=X&amp;rlz=1T4ADRA_csCZ436CZ454&amp;biw=1024&amp;bih=554&amp;tbm=isch&amp;prmd=imvns&amp;tbnid=6fBTB7O4Zbtt9M:&amp;imgrefurl=http://trpitele.blog.cz/rubrika/biologie/2&amp;docid=9L8E26D4E_xCYM&amp;imgurl=http://nd01.jxs.cz/800/805/b0bd751b5c_36395181_o2.jpg&amp;w=1024&amp;h=1333&amp;ei=ZsRRUNjBB9DitQb_24HwCA&amp;zoom=1&amp;iact=hc&amp;vpx=578&amp;vpy=109&amp;dur=844&amp;hovh=256&amp;hovw=197&amp;tx=104&amp;ty=144&amp;sig=116260950449874025008&amp;page=1&amp;tbnh=119&amp;tbnw=93&amp;start=0&amp;ndsp=20&amp;ved=1t:429,r:4,s:0,i:85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imgres?q=nezmar+hn%C4%9Bd%C3%BD-+dv%C4%9B+vrstvy+t%C4%9Bla&amp;hl=cs&amp;rlz=1T4ADRA_csCZ436CZ454&amp;biw=1024&amp;bih=554&amp;tbm=isch&amp;tbnid=4OBu7QmD3LBaPM:&amp;imgrefurl=http://trpitele.blog.cz/rubrika/biologie/2&amp;docid=9L8E26D4E_xCYM&amp;imgurl=http://nd01.jxs.cz/232/738/1ae519463c_36394958_o2.jpg&amp;w=1024&amp;h=1385&amp;ei=Us9RUKfAHsXWtAaAyYCABw&amp;zoom=1&amp;iact=hc&amp;vpx=86&amp;vpy=107&amp;dur=12953&amp;hovh=261&amp;hovw=193&amp;tx=114&amp;ty=165&amp;sig=116260950449874025008&amp;page=1&amp;tbnh=120&amp;tbnw=89&amp;start=0&amp;ndsp=20&amp;ved=1t:429,r:0,s:0,i:70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2/25/Hydra-Foto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Soubor:Hydra_viridi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ednacekryb.estranky.cz/fotoalbum/fauna-a-flora---zlata-udice/fauna-1_---zlata-udice/original/333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Hydra_oligactis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685918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7944" y="3933056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Žahavci.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6673997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živočišným kmenem žahavci, stavbou těla </a:t>
                      </a:r>
                      <a:r>
                        <a:rPr lang="cs-CZ" sz="1800" dirty="0" err="1" smtClean="0"/>
                        <a:t>nezmara</a:t>
                      </a:r>
                      <a:r>
                        <a:rPr lang="cs-CZ" sz="1800" dirty="0" smtClean="0"/>
                        <a:t> a některými v ČR žijícími zástupci. 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83671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accent5">
                    <a:lumMod val="75000"/>
                  </a:schemeClr>
                </a:solidFill>
              </a:rPr>
              <a:t>Ž A H A V C I</a:t>
            </a:r>
            <a:endParaRPr lang="cs-CZ" sz="320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98884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B0F0"/>
                </a:solidFill>
              </a:rPr>
              <a:t>Název této skupiny je odvozen od přítomnosti žahavých buněk, zvláště na povrchu ramen. Tyto buňky slouží k lovení potravy a k obraně.</a:t>
            </a:r>
            <a:endParaRPr lang="cs-CZ" b="1" i="1" dirty="0">
              <a:solidFill>
                <a:srgbClr val="00B0F0"/>
              </a:solidFill>
            </a:endParaRPr>
          </a:p>
        </p:txBody>
      </p:sp>
      <p:pic>
        <p:nvPicPr>
          <p:cNvPr id="4" name="rg_hi" descr="http://t2.gstatic.com/images?q=tbn:ANd9GcR8V3fJPoSIU57P29R7N7Msk2H8x67VZRA76hkODQroBiQmmx50Zw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512" y="3651994"/>
            <a:ext cx="2736304" cy="21463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07504" y="4725144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žahavá buňka v klidu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92924" y="472514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vystřelená žahavá buňka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178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7951" y="908720"/>
            <a:ext cx="77048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>
                <a:solidFill>
                  <a:srgbClr val="0099FF"/>
                </a:solidFill>
              </a:rPr>
              <a:t>Tělo je paprsčitě souměrné – to znamená, že je můžeme rozdělit na více než dvě shodné části.</a:t>
            </a:r>
          </a:p>
        </p:txBody>
      </p:sp>
      <p:pic>
        <p:nvPicPr>
          <p:cNvPr id="4" name="rg_hi" descr="http://t3.gstatic.com/images?q=tbn:ANd9GcRaYzFP_y4cYQG4IEQ5CYirjtOeEbNE6-WjST77iBFi84R85bHxJQ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3816424" cy="352839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Šipka doleva 4"/>
          <p:cNvSpPr/>
          <p:nvPr/>
        </p:nvSpPr>
        <p:spPr>
          <a:xfrm>
            <a:off x="4427984" y="3330700"/>
            <a:ext cx="266429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78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99FF"/>
                </a:solidFill>
              </a:rPr>
              <a:t>Nejznámějším u nás žijícím žahavcem je nezmar. Jméno nezmar se skládá z předpony </a:t>
            </a:r>
            <a:r>
              <a:rPr lang="cs-CZ" b="1" i="1" dirty="0" smtClean="0">
                <a:solidFill>
                  <a:srgbClr val="FF0000"/>
                </a:solidFill>
              </a:rPr>
              <a:t>ne-</a:t>
            </a:r>
            <a:r>
              <a:rPr lang="cs-CZ" b="1" i="1" dirty="0" smtClean="0">
                <a:solidFill>
                  <a:srgbClr val="0099FF"/>
                </a:solidFill>
              </a:rPr>
              <a:t> a kmene </a:t>
            </a:r>
            <a:r>
              <a:rPr lang="cs-CZ" b="1" i="1" dirty="0" smtClean="0">
                <a:solidFill>
                  <a:srgbClr val="FF0000"/>
                </a:solidFill>
              </a:rPr>
              <a:t>zmar</a:t>
            </a:r>
            <a:r>
              <a:rPr lang="cs-CZ" b="1" i="1" dirty="0" smtClean="0">
                <a:solidFill>
                  <a:srgbClr val="0099FF"/>
                </a:solidFill>
              </a:rPr>
              <a:t>, tj. zánik, zničení. Popisuje velmi přesně charakteristiku nezmarů: jejich biologickou nezničitelnost</a:t>
            </a:r>
            <a:r>
              <a:rPr lang="cs-CZ" b="1" i="1" dirty="0" smtClean="0">
                <a:solidFill>
                  <a:srgbClr val="0099FF"/>
                </a:solidFill>
              </a:rPr>
              <a:t>. Po případné ztrátě části těla, např. ramene, se ztracená část znovu obnoví – naroste. Tato schopnost se nazývá </a:t>
            </a:r>
            <a:r>
              <a:rPr lang="cs-CZ" b="1" i="1" dirty="0" smtClean="0">
                <a:solidFill>
                  <a:srgbClr val="FF0000"/>
                </a:solidFill>
              </a:rPr>
              <a:t>regenerace</a:t>
            </a:r>
            <a:r>
              <a:rPr lang="cs-CZ" b="1" i="1" dirty="0" smtClean="0">
                <a:solidFill>
                  <a:srgbClr val="0099FF"/>
                </a:solidFill>
              </a:rPr>
              <a:t>. </a:t>
            </a:r>
            <a:r>
              <a:rPr lang="cs-CZ" b="1" i="1" dirty="0" smtClean="0">
                <a:solidFill>
                  <a:srgbClr val="0099FF"/>
                </a:solidFill>
              </a:rPr>
              <a:t>	</a:t>
            </a:r>
            <a:endParaRPr lang="cs-CZ" b="1" i="1" dirty="0">
              <a:solidFill>
                <a:srgbClr val="0099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5220" y="2573753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99FF"/>
                </a:solidFill>
              </a:rPr>
              <a:t>Tělo </a:t>
            </a:r>
            <a:r>
              <a:rPr lang="cs-CZ" b="1" i="1" dirty="0" err="1" smtClean="0">
                <a:solidFill>
                  <a:srgbClr val="0099FF"/>
                </a:solidFill>
              </a:rPr>
              <a:t>nezmara</a:t>
            </a:r>
            <a:r>
              <a:rPr lang="cs-CZ" b="1" i="1" dirty="0" smtClean="0">
                <a:solidFill>
                  <a:srgbClr val="0099FF"/>
                </a:solidFill>
              </a:rPr>
              <a:t> tvoří pouze dvě vrstvy buněk.</a:t>
            </a:r>
            <a:endParaRPr lang="cs-CZ" b="1" i="1" dirty="0">
              <a:solidFill>
                <a:srgbClr val="0099FF"/>
              </a:solidFill>
            </a:endParaRPr>
          </a:p>
        </p:txBody>
      </p:sp>
      <p:pic>
        <p:nvPicPr>
          <p:cNvPr id="4" name="rg_hi" descr="http://t2.gstatic.com/images?q=tbn:ANd9GcQDDmJwpYQ_NNDLumY94LhuX9HR8I_6WNYsUPidCWGJOo5g5ymfPw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440" y="3242592"/>
            <a:ext cx="3605696" cy="34267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942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droj: http://upload.wikimedia.org/wikipedia/commons/2/25/Hydra-Foto.jpg">
            <a:hlinkClick r:id="rId2" tgtFrame="_blank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10" y="1275564"/>
            <a:ext cx="3093690" cy="417646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Vývojový diagram: alternativní postup 2"/>
          <p:cNvSpPr/>
          <p:nvPr/>
        </p:nvSpPr>
        <p:spPr>
          <a:xfrm>
            <a:off x="4337435" y="173831"/>
            <a:ext cx="3600400" cy="2376264"/>
          </a:xfrm>
          <a:prstGeom prst="flowChartAlternate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17383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ramena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9745" y="63549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trávicí dutina - láčka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7921" y="1044731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nožní terč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91610" y="2075043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pupen – nový nezmar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6978" y="17383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ramena</a:t>
            </a:r>
            <a:endParaRPr lang="cs-CZ" dirty="0"/>
          </a:p>
        </p:txBody>
      </p:sp>
      <p:sp>
        <p:nvSpPr>
          <p:cNvPr id="12" name="Ohnutá šipka 11"/>
          <p:cNvSpPr/>
          <p:nvPr/>
        </p:nvSpPr>
        <p:spPr>
          <a:xfrm>
            <a:off x="1796736" y="3859259"/>
            <a:ext cx="326992" cy="2234037"/>
          </a:xfrm>
          <a:prstGeom prst="ben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6125273"/>
            <a:ext cx="2301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láčka</a:t>
            </a:r>
            <a:endParaRPr lang="cs-CZ" dirty="0"/>
          </a:p>
        </p:txBody>
      </p:sp>
      <p:sp>
        <p:nvSpPr>
          <p:cNvPr id="26" name="Šipka doprava 25"/>
          <p:cNvSpPr/>
          <p:nvPr/>
        </p:nvSpPr>
        <p:spPr>
          <a:xfrm rot="12158845">
            <a:off x="2416880" y="5172821"/>
            <a:ext cx="1979782" cy="199647"/>
          </a:xfrm>
          <a:prstGeom prst="righ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499992" y="5589240"/>
            <a:ext cx="1581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nožní terč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33357" y="3762090"/>
            <a:ext cx="2804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pupen–nový nezmar</a:t>
            </a:r>
            <a:endParaRPr lang="cs-CZ" dirty="0"/>
          </a:p>
        </p:txBody>
      </p:sp>
      <p:sp>
        <p:nvSpPr>
          <p:cNvPr id="30" name="Šipka dolů 29"/>
          <p:cNvSpPr/>
          <p:nvPr/>
        </p:nvSpPr>
        <p:spPr>
          <a:xfrm>
            <a:off x="1796736" y="635496"/>
            <a:ext cx="163496" cy="1209328"/>
          </a:xfrm>
          <a:prstGeom prst="down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499992" y="1506396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otvor ústní a </a:t>
            </a:r>
            <a:r>
              <a:rPr lang="cs-CZ" dirty="0" err="1" smtClean="0"/>
              <a:t>vyvrhovací</a:t>
            </a:r>
            <a:endParaRPr lang="cs-CZ" dirty="0"/>
          </a:p>
        </p:txBody>
      </p:sp>
      <p:sp>
        <p:nvSpPr>
          <p:cNvPr id="32" name="Šipka doleva 31"/>
          <p:cNvSpPr/>
          <p:nvPr/>
        </p:nvSpPr>
        <p:spPr>
          <a:xfrm rot="20888898">
            <a:off x="2829400" y="4082280"/>
            <a:ext cx="2232248" cy="240140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leva 32"/>
          <p:cNvSpPr/>
          <p:nvPr/>
        </p:nvSpPr>
        <p:spPr>
          <a:xfrm>
            <a:off x="1960232" y="2924944"/>
            <a:ext cx="2539760" cy="216024"/>
          </a:xfrm>
          <a:prstGeom prst="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567717" y="2810525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otvor ústní a </a:t>
            </a:r>
            <a:r>
              <a:rPr lang="cs-CZ" dirty="0" err="1" smtClean="0"/>
              <a:t>vyvrhovací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4606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 animBg="1"/>
      <p:bldP spid="13" grpId="0"/>
      <p:bldP spid="26" grpId="0" animBg="1"/>
      <p:bldP spid="27" grpId="0"/>
      <p:bldP spid="29" grpId="0"/>
      <p:bldP spid="30" grpId="0" animBg="1"/>
      <p:bldP spid="32" grpId="0" animBg="1"/>
      <p:bldP spid="33" grpId="0" animBg="1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ydra viridis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764" y="1771650"/>
            <a:ext cx="3096344" cy="3086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Hydra oligactis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85083"/>
            <a:ext cx="3068895" cy="212006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 descr="Obrazek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09120"/>
            <a:ext cx="3068895" cy="234888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530059" y="400308"/>
            <a:ext cx="6167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66FF"/>
                </a:solidFill>
                <a:latin typeface="Sylfaen" pitchFamily="18" charset="0"/>
              </a:rPr>
              <a:t>Příklady v ČR žijících nezmarů.</a:t>
            </a:r>
            <a:endParaRPr lang="cs-CZ" sz="3200" b="1" i="1" dirty="0">
              <a:solidFill>
                <a:srgbClr val="FF66FF"/>
              </a:solidFill>
              <a:latin typeface="Sylfae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241738"/>
            <a:ext cx="3004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nezmar zelený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59971" y="5452727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nezmar štíhlý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3326920"/>
            <a:ext cx="2924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nezmar hnědý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795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955" y="450250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237955" y="1000992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tyřcípá hvězda 14"/>
          <p:cNvSpPr/>
          <p:nvPr/>
        </p:nvSpPr>
        <p:spPr>
          <a:xfrm>
            <a:off x="237955" y="1754877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85294" y="2212077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800" dirty="0">
              <a:latin typeface="Arial Narrow" pitchFamily="34" charset="0"/>
            </a:endParaRPr>
          </a:p>
        </p:txBody>
      </p:sp>
      <p:sp>
        <p:nvSpPr>
          <p:cNvPr id="12" name="Čtyřcípá hvězda 11"/>
          <p:cNvSpPr/>
          <p:nvPr/>
        </p:nvSpPr>
        <p:spPr>
          <a:xfrm>
            <a:off x="237955" y="2599221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65665" y="973470"/>
            <a:ext cx="72673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http://cs.wikipedia.org/wiki/Hydra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5665" y="175520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>
                <a:latin typeface="Arial Narrow" pitchFamily="34" charset="0"/>
              </a:rPr>
              <a:t>Robert Vlk, Soňa Kubešová, PŘÍRODOPIS, Bezobratlí živočichové, učebnice, 2. díl, nakladatelství Nová škola 2007 </a:t>
            </a:r>
            <a:endParaRPr lang="cs-CZ" sz="1800" dirty="0">
              <a:latin typeface="Arial Narrow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8493" y="2640843"/>
            <a:ext cx="72673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http://www.google.cz/search?q=paprs%C4%8Dit%C3%A1+soum%C4%9Brnost+nezmara&amp;hl=cs&amp;rlz=1T4ADRA_csCZ436CZ454&amp;prmd=imvns&amp;source=lnms&amp;tbm=isch&amp;sa=X&amp;ei=YMRRUJXhNIjltQb60oEw&amp;ved=0CAoQ_AUoAQ&amp;biw=1024&amp;bih=554</a:t>
            </a:r>
          </a:p>
        </p:txBody>
      </p:sp>
      <p:sp>
        <p:nvSpPr>
          <p:cNvPr id="3" name="Obdélník 2"/>
          <p:cNvSpPr/>
          <p:nvPr/>
        </p:nvSpPr>
        <p:spPr>
          <a:xfrm>
            <a:off x="667747" y="3652041"/>
            <a:ext cx="72673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http://www.oskole.sk/?id_cat=1&amp;clanok=9863</a:t>
            </a:r>
          </a:p>
        </p:txBody>
      </p:sp>
      <p:sp>
        <p:nvSpPr>
          <p:cNvPr id="13" name="Čtyřcípá hvězda 12"/>
          <p:cNvSpPr/>
          <p:nvPr/>
        </p:nvSpPr>
        <p:spPr>
          <a:xfrm>
            <a:off x="237955" y="356417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67747" y="4429667"/>
            <a:ext cx="71774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http://cs.wikipedia.org/wiki/Nezmar_hn%C4%9Bd%C3%BD</a:t>
            </a:r>
          </a:p>
        </p:txBody>
      </p:sp>
      <p:sp>
        <p:nvSpPr>
          <p:cNvPr id="6" name="Obdélník 5"/>
          <p:cNvSpPr/>
          <p:nvPr/>
        </p:nvSpPr>
        <p:spPr>
          <a:xfrm>
            <a:off x="657040" y="5235868"/>
            <a:ext cx="74347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http://cs.wikipedia.org/wiki/Nezmar_zelen%C3%BD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65665" y="5993214"/>
            <a:ext cx="74261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http://www.lednacekryb.estranky.cz/clanky/zlata-udice-vyuka/bezobratli.html</a:t>
            </a:r>
          </a:p>
        </p:txBody>
      </p:sp>
      <p:sp>
        <p:nvSpPr>
          <p:cNvPr id="16" name="Čtyřcípá hvězda 15"/>
          <p:cNvSpPr/>
          <p:nvPr/>
        </p:nvSpPr>
        <p:spPr>
          <a:xfrm>
            <a:off x="250847" y="5949280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250847" y="5148000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Čtyřcípá hvězda 17"/>
          <p:cNvSpPr/>
          <p:nvPr/>
        </p:nvSpPr>
        <p:spPr>
          <a:xfrm>
            <a:off x="235266" y="438573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5326</TotalTime>
  <Words>269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350</cp:revision>
  <dcterms:created xsi:type="dcterms:W3CDTF">2011-10-24T11:56:12Z</dcterms:created>
  <dcterms:modified xsi:type="dcterms:W3CDTF">2012-09-19T13:07:56Z</dcterms:modified>
</cp:coreProperties>
</file>