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sldIdLst>
    <p:sldId id="267" r:id="rId2"/>
    <p:sldId id="269" r:id="rId3"/>
    <p:sldId id="279" r:id="rId4"/>
    <p:sldId id="280" r:id="rId5"/>
    <p:sldId id="282" r:id="rId6"/>
    <p:sldId id="281" r:id="rId7"/>
    <p:sldId id="27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FFFF"/>
    <a:srgbClr val="FFFF00"/>
    <a:srgbClr val="FFFFFF"/>
    <a:srgbClr val="00CC00"/>
    <a:srgbClr val="FFFF99"/>
    <a:srgbClr val="660033"/>
    <a:srgbClr val="0099FF"/>
    <a:srgbClr val="0066FF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VY_52_INOVACE_30_ROSTLINY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</a:t>
          </a:r>
          <a:r>
            <a:rPr lang="cs-CZ" sz="1600" smtClean="0"/>
            <a:t>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RYBNÍK   A   JEHO   OKOLÍ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</a:t>
          </a:r>
          <a:r>
            <a:rPr lang="cs-CZ" sz="1600" kern="1200" smtClean="0"/>
            <a:t>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VY_52_INOVACE_30_ROSTLINY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RYBNÍK   A   JEHO   OKOLÍ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zoologie-puchnerova.estranky.cz/fotoalbum/triblastika/prvousti-se-schizocoelni-telni-dutinou/plostenka-mlecna.-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Taenia_saginata_adult_5260_lores.jpg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www.guh.cz/edu/bi/biologie_bezobratli/html04/foto_003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uh.cz/edu/bi/biologie_bezobratli/html04/foto_004.html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www.guh.cz/edu/bi/biologie_bezobratli/html04/foto_002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13985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51920" y="39330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Ploštěnci.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2694314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2012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Seznámení se základními znaky ploštěnců, </a:t>
                      </a:r>
                      <a:r>
                        <a:rPr lang="cs-CZ" sz="1800" dirty="0" smtClean="0"/>
                        <a:t>stavbou těla ploštěnky mléčné a ukázky </a:t>
                      </a:r>
                      <a:r>
                        <a:rPr lang="cs-CZ" sz="1800" dirty="0" smtClean="0"/>
                        <a:t>u nás žijících </a:t>
                      </a:r>
                      <a:r>
                        <a:rPr lang="cs-CZ" sz="1800" dirty="0" smtClean="0"/>
                        <a:t>zástupců ploštěnek.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60648"/>
            <a:ext cx="892899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solidFill>
                  <a:srgbClr val="D60093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Kdo jsou ploštěnci?</a:t>
            </a:r>
            <a:endParaRPr lang="cs-CZ" sz="3200" b="1" cap="none" spc="0" dirty="0">
              <a:ln w="11430"/>
              <a:solidFill>
                <a:srgbClr val="D60093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489249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jméno dostali podle charakteristického plochého tvaru těla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154808" y="1595339"/>
            <a:ext cx="403884" cy="355575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54808" y="2471014"/>
            <a:ext cx="388026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415555"/>
            <a:ext cx="8244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jsou to první živočichové, u kterých se vyvinula vylučovací soustava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154809" y="3512038"/>
            <a:ext cx="403884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99592" y="351203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dělíme je na tři skupiny: 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79194" y="4370188"/>
            <a:ext cx="1566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ploštěnky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46957" y="437019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motolice</a:t>
            </a:r>
            <a:endParaRPr lang="cs-CZ" b="1" i="1" dirty="0">
              <a:solidFill>
                <a:srgbClr val="0099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22796" y="4370190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66FF"/>
                </a:solidFill>
              </a:rPr>
              <a:t>tasemnice</a:t>
            </a:r>
            <a:endParaRPr lang="cs-CZ" b="1" i="1" dirty="0">
              <a:solidFill>
                <a:srgbClr val="FF66FF"/>
              </a:solidFill>
            </a:endParaRPr>
          </a:p>
        </p:txBody>
      </p:sp>
      <p:pic>
        <p:nvPicPr>
          <p:cNvPr id="23" name="photo_curr_img" descr="http://www.zoologie-puchnerova.estranky.cz/img/mid/50/plostenka-mlecna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09" y="4965321"/>
            <a:ext cx="2487656" cy="124785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" name="obrázek 3" descr="http://mobiologie.wz.cz/MO13/motolice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751325" y="5179675"/>
            <a:ext cx="2959416" cy="819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obrázek 2" descr="Tasemnice bezbranná">
            <a:hlinkClick r:id="rId5" tooltip="&quot;Tasemnice bezbranná&quot;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310" y="5179674"/>
            <a:ext cx="2939169" cy="1033505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TextovéPole 25"/>
          <p:cNvSpPr txBox="1"/>
          <p:nvPr/>
        </p:nvSpPr>
        <p:spPr>
          <a:xfrm>
            <a:off x="164797" y="6364464"/>
            <a:ext cx="2697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ploštěnka mléčná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90370" y="6261034"/>
            <a:ext cx="2614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9900"/>
                </a:solidFill>
              </a:rPr>
              <a:t>motolice jaterní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53311" y="6261034"/>
            <a:ext cx="31906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66FF"/>
                </a:solidFill>
              </a:rPr>
              <a:t>tasemnice bezbranná</a:t>
            </a:r>
            <a:endParaRPr lang="cs-CZ" b="1" dirty="0">
              <a:solidFill>
                <a:srgbClr val="FF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13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 animBg="1"/>
      <p:bldP spid="17" grpId="0"/>
      <p:bldP spid="18" grpId="0" animBg="1"/>
      <p:bldP spid="19" grpId="0"/>
      <p:bldP spid="20" grpId="0"/>
      <p:bldP spid="21" grpId="0"/>
      <p:bldP spid="22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562729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D60093"/>
                </a:solidFill>
              </a:rPr>
              <a:t>Kde a jak žijí ploštěnci?</a:t>
            </a:r>
            <a:endParaRPr lang="cs-CZ" sz="3200" b="1" dirty="0">
              <a:solidFill>
                <a:srgbClr val="D60093"/>
              </a:solidFill>
            </a:endParaRPr>
          </a:p>
        </p:txBody>
      </p:sp>
      <p:sp>
        <p:nvSpPr>
          <p:cNvPr id="3" name="Prstenec 2"/>
          <p:cNvSpPr/>
          <p:nvPr/>
        </p:nvSpPr>
        <p:spPr>
          <a:xfrm>
            <a:off x="94366" y="1672959"/>
            <a:ext cx="457200" cy="4572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672959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ploštěnky žijí nejčastěji ve vodě, některé druhy i ve vlhké zemi, u nás žije přes dvacet druhů ploštěnek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108573" y="4826279"/>
            <a:ext cx="457200" cy="4572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9718" y="4764997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motolice zahrnují velkou skupinu parazitů obratlovců, je známo asi 8 000 druhů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94366" y="5661248"/>
            <a:ext cx="444905" cy="4572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4875" y="5640151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tasemnice parazitují  u všech skupin obratlovců, zejména pak ryb a paryb, je známo zhruba 5 000 druhů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94366" y="2781462"/>
            <a:ext cx="438758" cy="432048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9506" y="2781462"/>
            <a:ext cx="8346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v ČR v současnosti známe asi 16 druhů vodních a 3 druhy půdních ploštěnek</a:t>
            </a:r>
            <a:endParaRPr lang="cs-CZ" dirty="0">
              <a:solidFill>
                <a:srgbClr val="FF9900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61717" y="3789040"/>
            <a:ext cx="504056" cy="45720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5444" y="378904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jejich délka se pohybuje od 1 mm do 2 mm</a:t>
            </a:r>
            <a:endParaRPr lang="cs-CZ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33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7" grpId="0"/>
      <p:bldP spid="8" grpId="0" animBg="1"/>
      <p:bldP spid="9" grpId="0"/>
      <p:bldP spid="6" grpId="0" animBg="1"/>
      <p:bldP spid="10" grpId="0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14583"/>
            <a:ext cx="8748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  <a:latin typeface="Rockwell Condensed" pitchFamily="18" charset="0"/>
              </a:rPr>
              <a:t>Naší nejznámější ploštěnkou je ploštěnka mléčná. Podle učebnice </a:t>
            </a:r>
          </a:p>
          <a:p>
            <a:r>
              <a:rPr lang="cs-CZ" b="1" i="1" dirty="0">
                <a:solidFill>
                  <a:schemeClr val="accent5">
                    <a:lumMod val="75000"/>
                  </a:schemeClr>
                </a:solidFill>
                <a:latin typeface="Rockwell Condensed" pitchFamily="18" charset="0"/>
              </a:rPr>
              <a:t>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  <a:latin typeface="Rockwell Condensed" pitchFamily="18" charset="0"/>
              </a:rPr>
              <a:t>                         </a:t>
            </a:r>
          </a:p>
          <a:p>
            <a:r>
              <a:rPr lang="cs-CZ" b="1" i="1" dirty="0">
                <a:solidFill>
                  <a:schemeClr val="accent5">
                    <a:lumMod val="75000"/>
                  </a:schemeClr>
                </a:solidFill>
                <a:latin typeface="Rockwell Condensed" pitchFamily="18" charset="0"/>
              </a:rPr>
              <a:t>	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  <a:latin typeface="Rockwell Condensed" pitchFamily="18" charset="0"/>
              </a:rPr>
              <a:t>		 doplňte části jejího těla.</a:t>
            </a:r>
            <a:endParaRPr lang="cs-CZ" b="1" i="1" dirty="0">
              <a:solidFill>
                <a:schemeClr val="accent5">
                  <a:lumMod val="75000"/>
                </a:schemeClr>
              </a:solidFill>
              <a:latin typeface="Rockwell Condensed" pitchFamily="18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201898" y="755974"/>
            <a:ext cx="625686" cy="592844"/>
          </a:xfrm>
          <a:prstGeom prst="cloud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899592" y="755974"/>
            <a:ext cx="1512168" cy="592844"/>
          </a:xfrm>
          <a:prstGeom prst="cloud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2411760" y="755974"/>
            <a:ext cx="1440160" cy="592844"/>
          </a:xfrm>
          <a:prstGeom prst="cloud">
            <a:avLst/>
          </a:prstGeom>
          <a:solidFill>
            <a:srgbClr val="3333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829505" y="755974"/>
            <a:ext cx="362119" cy="592844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212370" y="755974"/>
            <a:ext cx="1223726" cy="592844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5465436" y="755974"/>
            <a:ext cx="1050780" cy="592844"/>
          </a:xfrm>
          <a:prstGeom prst="cloud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516216" y="755974"/>
            <a:ext cx="720080" cy="592844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236296" y="755974"/>
            <a:ext cx="1296144" cy="592844"/>
          </a:xfrm>
          <a:prstGeom prst="cloud">
            <a:avLst/>
          </a:prstGeom>
          <a:solidFill>
            <a:srgbClr val="00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3096164" y="1556792"/>
            <a:ext cx="1000380" cy="458119"/>
          </a:xfrm>
          <a:prstGeom prst="cloud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4096544" y="1556792"/>
            <a:ext cx="727689" cy="458120"/>
          </a:xfrm>
          <a:prstGeom prst="cloud">
            <a:avLst/>
          </a:prstGeom>
          <a:solidFill>
            <a:srgbClr val="66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4716016" y="1556792"/>
            <a:ext cx="864095" cy="458120"/>
          </a:xfrm>
          <a:prstGeom prst="cloud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5601816" y="1556792"/>
            <a:ext cx="914400" cy="458120"/>
          </a:xfrm>
          <a:prstGeom prst="cloud">
            <a:avLst/>
          </a:prstGeom>
          <a:solidFill>
            <a:srgbClr val="00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" descr="ploštěnka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76" y="2011394"/>
            <a:ext cx="2514600" cy="459105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Obdélník 15"/>
          <p:cNvSpPr/>
          <p:nvPr/>
        </p:nvSpPr>
        <p:spPr>
          <a:xfrm>
            <a:off x="538564" y="2011394"/>
            <a:ext cx="1873195" cy="29628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821736" y="2469344"/>
            <a:ext cx="734039" cy="31158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045018" y="3134297"/>
            <a:ext cx="2167352" cy="33709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954560" y="3757930"/>
            <a:ext cx="2141984" cy="2831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965322" y="4199209"/>
            <a:ext cx="1528874" cy="26159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8376" y="6190551"/>
            <a:ext cx="2331383" cy="28802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opisek se šipkou nahoru 21"/>
          <p:cNvSpPr/>
          <p:nvPr/>
        </p:nvSpPr>
        <p:spPr>
          <a:xfrm rot="16200000">
            <a:off x="4397611" y="2120373"/>
            <a:ext cx="3528392" cy="4453240"/>
          </a:xfrm>
          <a:prstGeom prst="upArrowCallou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990826" y="2910721"/>
            <a:ext cx="2067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hmatové laloky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31820" y="3471391"/>
            <a:ext cx="2126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vylučovací buňky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24287" y="3906809"/>
            <a:ext cx="22091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nervová soustava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02067" y="4391779"/>
            <a:ext cx="12454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ploché oči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402067" y="4948843"/>
            <a:ext cx="13189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ústní otvor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44181" y="5391816"/>
            <a:ext cx="25938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trávicí soustava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63128" y="1972038"/>
            <a:ext cx="2245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hmatové laloky</a:t>
            </a:r>
            <a:endParaRPr lang="cs-CZ" sz="2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971506" y="2425080"/>
            <a:ext cx="6094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oči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212606" y="3134297"/>
            <a:ext cx="2341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trávicí soustava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038794" y="3679517"/>
            <a:ext cx="2392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nervová soustava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00325" y="4146937"/>
            <a:ext cx="1729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ústní otvor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10035" y="6111189"/>
            <a:ext cx="255264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vylučovací buňky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420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9" grpId="0"/>
      <p:bldP spid="30" grpId="0"/>
      <p:bldP spid="32" grpId="0"/>
      <p:bldP spid="33" grpId="0"/>
      <p:bldP spid="34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loštěnka horská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65" y="908720"/>
            <a:ext cx="1643540" cy="4411034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 descr="Ploštěnka potoční 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12" y="2114187"/>
            <a:ext cx="1440160" cy="420508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067944" y="5985399"/>
            <a:ext cx="13335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horská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07200" y="1518264"/>
            <a:ext cx="112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potoční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61375" y="1591558"/>
            <a:ext cx="1760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mléčná</a:t>
            </a:r>
            <a:endParaRPr lang="cs-CZ" b="1" i="1" dirty="0">
              <a:solidFill>
                <a:srgbClr val="7030A0"/>
              </a:solidFill>
            </a:endParaRPr>
          </a:p>
        </p:txBody>
      </p:sp>
      <p:pic>
        <p:nvPicPr>
          <p:cNvPr id="8" name="obrázek 1" descr="Ploštěnka mléčná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26" y="2083355"/>
            <a:ext cx="1561609" cy="448641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1269127" y="350291"/>
            <a:ext cx="6301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Rockwell Extra Bold" pitchFamily="18" charset="0"/>
              </a:rPr>
              <a:t>Příklady u nás žijících ploštěnek.</a:t>
            </a:r>
            <a:endParaRPr lang="cs-CZ" dirty="0">
              <a:solidFill>
                <a:srgbClr val="FF0000"/>
              </a:solidFill>
              <a:latin typeface="Rockwell Extra Bold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7751" y="1216990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ploštěnka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96751" y="558924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ploštěnka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41793" y="1055552"/>
            <a:ext cx="1885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7030A0"/>
                </a:solidFill>
              </a:rPr>
              <a:t>ploštěnka</a:t>
            </a:r>
            <a:endParaRPr lang="cs-CZ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01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4073" y="973470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15" name="Čtyřcípá hvězda 14"/>
          <p:cNvSpPr/>
          <p:nvPr/>
        </p:nvSpPr>
        <p:spPr>
          <a:xfrm>
            <a:off x="237955" y="1754877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85294" y="2212077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800" dirty="0">
              <a:latin typeface="Arial Narrow" pitchFamily="34" charset="0"/>
            </a:endParaRPr>
          </a:p>
        </p:txBody>
      </p:sp>
      <p:sp>
        <p:nvSpPr>
          <p:cNvPr id="12" name="Čtyřcípá hvězda 11"/>
          <p:cNvSpPr/>
          <p:nvPr/>
        </p:nvSpPr>
        <p:spPr>
          <a:xfrm>
            <a:off x="237955" y="2599221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Čtyřcípá hvězda 12"/>
          <p:cNvSpPr/>
          <p:nvPr/>
        </p:nvSpPr>
        <p:spPr>
          <a:xfrm>
            <a:off x="237955" y="356417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Čtyřcípá hvězda 15"/>
          <p:cNvSpPr/>
          <p:nvPr/>
        </p:nvSpPr>
        <p:spPr>
          <a:xfrm>
            <a:off x="250847" y="594928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Čtyřcípá hvězda 16"/>
          <p:cNvSpPr/>
          <p:nvPr/>
        </p:nvSpPr>
        <p:spPr>
          <a:xfrm>
            <a:off x="250847" y="5148000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Čtyřcípá hvězda 17"/>
          <p:cNvSpPr/>
          <p:nvPr/>
        </p:nvSpPr>
        <p:spPr>
          <a:xfrm>
            <a:off x="235266" y="4385733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39345" y="2414887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cs.wikipedia.org/wiki/Tasemnice_bezbrann%C3%A1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mobiologie.wz.cz/MO13.html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www.zoologie-puchnerova.estranky.cz/fotoalbum/triblastika/prvousti-se-schizocoelni-telni-dutinou/plostenka-mlecna.html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cs.wikipedia.org/wiki/Plo%C5%A1t%C4%9Bnka_ml%C3%A9%C4%8Dn%C3%A1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www.guh.cz/edu/bi/biologie_bezobratli/html04/foto_002.html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www.guh.cz/edu/bi/biologie_bezobratli/html04/foto_001.html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www.guh.cz/edu/bi/biologie_bezobratli/html04/foto_003.html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trpitele.blog.cz/en/0811/triblastika-schizocoelia</a:t>
            </a:r>
          </a:p>
          <a:p>
            <a:endParaRPr lang="cs-CZ" sz="1800" dirty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L. J. </a:t>
            </a:r>
            <a:r>
              <a:rPr lang="cs-CZ" sz="1800" dirty="0" err="1" smtClean="0">
                <a:latin typeface="Arial Narrow" pitchFamily="34" charset="0"/>
              </a:rPr>
              <a:t>Dobroruka</a:t>
            </a:r>
            <a:r>
              <a:rPr lang="cs-CZ" sz="1800" dirty="0" smtClean="0">
                <a:latin typeface="Arial Narrow" pitchFamily="34" charset="0"/>
              </a:rPr>
              <a:t>, V. </a:t>
            </a:r>
            <a:r>
              <a:rPr lang="cs-CZ" sz="1800" dirty="0" err="1" smtClean="0">
                <a:latin typeface="Arial Narrow" pitchFamily="34" charset="0"/>
              </a:rPr>
              <a:t>Cílek</a:t>
            </a:r>
            <a:r>
              <a:rPr lang="cs-CZ" sz="1800" dirty="0" smtClean="0">
                <a:latin typeface="Arial Narrow" pitchFamily="34" charset="0"/>
              </a:rPr>
              <a:t>, F. </a:t>
            </a:r>
            <a:r>
              <a:rPr lang="cs-CZ" sz="1800" dirty="0" err="1" smtClean="0">
                <a:latin typeface="Arial Narrow" pitchFamily="34" charset="0"/>
              </a:rPr>
              <a:t>Hasch</a:t>
            </a:r>
            <a:r>
              <a:rPr lang="cs-CZ" sz="1800" dirty="0" smtClean="0">
                <a:latin typeface="Arial Narrow" pitchFamily="34" charset="0"/>
              </a:rPr>
              <a:t>, Z. Storchová, Přírodopis I pro 6. ročník základní školy, SCIENTIA, s. r. o. PEDAGOGICKÉ NAKLADATELSTVÍ, PRAHA 1999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5859</TotalTime>
  <Words>293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392</cp:revision>
  <dcterms:created xsi:type="dcterms:W3CDTF">2011-10-24T11:56:12Z</dcterms:created>
  <dcterms:modified xsi:type="dcterms:W3CDTF">2012-09-24T13:10:26Z</dcterms:modified>
</cp:coreProperties>
</file>