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sldIdLst>
    <p:sldId id="267" r:id="rId2"/>
    <p:sldId id="269" r:id="rId3"/>
    <p:sldId id="279" r:id="rId4"/>
    <p:sldId id="281" r:id="rId5"/>
    <p:sldId id="280" r:id="rId6"/>
    <p:sldId id="278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00CC00"/>
    <a:srgbClr val="CC3300"/>
    <a:srgbClr val="3333CC"/>
    <a:srgbClr val="FF0066"/>
    <a:srgbClr val="FF9900"/>
    <a:srgbClr val="00FFFF"/>
    <a:srgbClr val="FFFFFF"/>
    <a:srgbClr val="FFFF99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8" d="100"/>
          <a:sy n="68" d="100"/>
        </p:scale>
        <p:origin x="-1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400" baseline="0" dirty="0" smtClean="0"/>
            <a:t>VY_52_INOVACE_31_ROSTLINY  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a MŠ Osoblaha, </a:t>
          </a:r>
          <a:r>
            <a:rPr lang="cs-CZ" sz="1600" smtClean="0"/>
            <a:t>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RYBNÍK   A   JEHO   OKOLÍ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Osoblaha, </a:t>
          </a:r>
          <a:r>
            <a:rPr lang="cs-CZ" sz="1600" kern="1200" smtClean="0"/>
            <a:t>příspěvková organizace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400" kern="1200" baseline="0" dirty="0" smtClean="0"/>
            <a:t>VY_52_INOVACE_31_ROSTLINY  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RYBNÍK   A   JEHO   OKOLÍ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4687172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89473" y="3933056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Nezmar a ploštěnka – pracovní list.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0705535"/>
              </p:ext>
            </p:extLst>
          </p:nvPr>
        </p:nvGraphicFramePr>
        <p:xfrm>
          <a:off x="1547813" y="1412875"/>
          <a:ext cx="6096000" cy="2754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2012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 dřívějších poznatků a s pomocí učebnice a další literatury vyplní žáci pracovní list na téma nezmar a ploštěnka. 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73508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3333CC"/>
                </a:solidFill>
              </a:rPr>
              <a:t>Nezmar hnědý. Odpověz na otázky.</a:t>
            </a:r>
            <a:endParaRPr lang="cs-CZ" b="1" i="1" dirty="0">
              <a:solidFill>
                <a:srgbClr val="3333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72816"/>
            <a:ext cx="75608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CC00"/>
                </a:solidFill>
              </a:rPr>
              <a:t>Kolik vrstev buněk tvoří tělo </a:t>
            </a:r>
            <a:r>
              <a:rPr lang="cs-CZ" b="1" i="1" dirty="0" err="1" smtClean="0">
                <a:solidFill>
                  <a:srgbClr val="00CC00"/>
                </a:solidFill>
              </a:rPr>
              <a:t>nezmara</a:t>
            </a:r>
            <a:r>
              <a:rPr lang="cs-CZ" b="1" i="1" dirty="0" smtClean="0">
                <a:solidFill>
                  <a:srgbClr val="00CC00"/>
                </a:solidFill>
              </a:rPr>
              <a:t>?...............................</a:t>
            </a:r>
          </a:p>
          <a:p>
            <a:r>
              <a:rPr lang="cs-CZ" b="1" i="1" dirty="0" smtClean="0">
                <a:solidFill>
                  <a:srgbClr val="00CC00"/>
                </a:solidFill>
              </a:rPr>
              <a:t>Jaký význam má vnější vrstva buněk?.................................</a:t>
            </a:r>
          </a:p>
          <a:p>
            <a:r>
              <a:rPr lang="cs-CZ" b="1" i="1" dirty="0" smtClean="0">
                <a:solidFill>
                  <a:srgbClr val="00CC00"/>
                </a:solidFill>
              </a:rPr>
              <a:t>………………………………………………………………Jaký význam má vnitřní vrstva buněk?................................</a:t>
            </a:r>
          </a:p>
          <a:p>
            <a:r>
              <a:rPr lang="cs-CZ" b="1" i="1" dirty="0" smtClean="0">
                <a:solidFill>
                  <a:srgbClr val="00CC00"/>
                </a:solidFill>
              </a:rPr>
              <a:t>Kde se potrava </a:t>
            </a:r>
            <a:r>
              <a:rPr lang="cs-CZ" b="1" i="1" dirty="0" err="1" smtClean="0">
                <a:solidFill>
                  <a:srgbClr val="00CC00"/>
                </a:solidFill>
              </a:rPr>
              <a:t>nezmara</a:t>
            </a:r>
            <a:r>
              <a:rPr lang="cs-CZ" b="1" i="1" dirty="0" smtClean="0">
                <a:solidFill>
                  <a:srgbClr val="00CC00"/>
                </a:solidFill>
              </a:rPr>
              <a:t> tráví?.............................................</a:t>
            </a:r>
          </a:p>
          <a:p>
            <a:r>
              <a:rPr lang="cs-CZ" b="1" i="1" dirty="0" smtClean="0">
                <a:solidFill>
                  <a:srgbClr val="00CC00"/>
                </a:solidFill>
              </a:rPr>
              <a:t>Kolik tělních otvorů má nezmar a k čemu slouží?...............</a:t>
            </a:r>
          </a:p>
          <a:p>
            <a:r>
              <a:rPr lang="cs-CZ" b="1" i="1" dirty="0" smtClean="0">
                <a:solidFill>
                  <a:srgbClr val="00CC00"/>
                </a:solidFill>
              </a:rPr>
              <a:t>……………………………………………………………..</a:t>
            </a:r>
          </a:p>
          <a:p>
            <a:r>
              <a:rPr lang="cs-CZ" b="1" i="1" dirty="0" smtClean="0">
                <a:solidFill>
                  <a:srgbClr val="00CC00"/>
                </a:solidFill>
              </a:rPr>
              <a:t>Jak nezmar přijímá kyslík?...................................................</a:t>
            </a:r>
          </a:p>
          <a:p>
            <a:r>
              <a:rPr lang="cs-CZ" b="1" i="1" dirty="0" smtClean="0">
                <a:solidFill>
                  <a:srgbClr val="00CC00"/>
                </a:solidFill>
              </a:rPr>
              <a:t>Jak se říká nervové soustavě </a:t>
            </a:r>
            <a:r>
              <a:rPr lang="cs-CZ" b="1" i="1" dirty="0" err="1" smtClean="0">
                <a:solidFill>
                  <a:srgbClr val="00CC00"/>
                </a:solidFill>
              </a:rPr>
              <a:t>nezmara</a:t>
            </a:r>
            <a:r>
              <a:rPr lang="cs-CZ" b="1" i="1" dirty="0" smtClean="0">
                <a:solidFill>
                  <a:srgbClr val="00CC00"/>
                </a:solidFill>
              </a:rPr>
              <a:t>?...............................</a:t>
            </a:r>
          </a:p>
          <a:p>
            <a:r>
              <a:rPr lang="cs-CZ" b="1" i="1" dirty="0" smtClean="0">
                <a:solidFill>
                  <a:srgbClr val="00CC00"/>
                </a:solidFill>
              </a:rPr>
              <a:t>Jak se nezmar rozmnožuje nepohlavně?...............................</a:t>
            </a:r>
          </a:p>
          <a:p>
            <a:r>
              <a:rPr lang="cs-CZ" b="1" i="1" dirty="0" smtClean="0">
                <a:solidFill>
                  <a:srgbClr val="00CC00"/>
                </a:solidFill>
              </a:rPr>
              <a:t>Do které systematické skupiny </a:t>
            </a:r>
            <a:r>
              <a:rPr lang="cs-CZ" b="1" i="1" dirty="0" err="1" smtClean="0">
                <a:solidFill>
                  <a:srgbClr val="00CC00"/>
                </a:solidFill>
              </a:rPr>
              <a:t>nezmara</a:t>
            </a:r>
            <a:r>
              <a:rPr lang="cs-CZ" b="1" i="1" dirty="0" smtClean="0">
                <a:solidFill>
                  <a:srgbClr val="00CC00"/>
                </a:solidFill>
              </a:rPr>
              <a:t> řadíme?.................</a:t>
            </a:r>
          </a:p>
          <a:p>
            <a:r>
              <a:rPr lang="cs-CZ" b="1" i="1" dirty="0" smtClean="0">
                <a:solidFill>
                  <a:srgbClr val="00CC00"/>
                </a:solidFill>
              </a:rPr>
              <a:t>Čím se nezmar přichytává k podkladu?...............................</a:t>
            </a:r>
            <a:endParaRPr lang="cs-CZ" b="1" i="1" dirty="0">
              <a:solidFill>
                <a:srgbClr val="00CC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4208" y="162880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dvě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2120" y="206868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jsou v ní uloženy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00822" y="2420888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žahavé buňky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40152" y="2747902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tráví potravu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3126159"/>
            <a:ext cx="2268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 láčce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61067" y="3448513"/>
            <a:ext cx="972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jeden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386730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 přijímání potravy a odstraňování nepotřebných zbytků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80012" y="4237287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celým povrchem těla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4620248"/>
            <a:ext cx="2268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rozptýlená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67993" y="4980318"/>
            <a:ext cx="20342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pučením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69503" y="5301208"/>
            <a:ext cx="18208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žahavci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14929" y="5703025"/>
            <a:ext cx="2715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nožním terčem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8" name="obrázek 2" descr="nezmar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5432" y="261007"/>
            <a:ext cx="740045" cy="208666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1074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3069" y="908720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CC3300"/>
                </a:solidFill>
                <a:latin typeface="Rockwell Condensed" pitchFamily="18" charset="0"/>
              </a:rPr>
              <a:t>Oprav text tak, aby byl správný.</a:t>
            </a:r>
            <a:endParaRPr lang="cs-CZ" sz="2800" i="1" dirty="0">
              <a:solidFill>
                <a:srgbClr val="CC3300"/>
              </a:solidFill>
              <a:latin typeface="Rockwell Condensed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844824"/>
            <a:ext cx="763284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CC00"/>
                </a:solidFill>
              </a:rPr>
              <a:t>Nezmar je    mořský    živočich. Schopnost obnovovat </a:t>
            </a:r>
          </a:p>
          <a:p>
            <a:endParaRPr lang="cs-CZ" b="1" i="1" dirty="0">
              <a:solidFill>
                <a:srgbClr val="00CC00"/>
              </a:solidFill>
            </a:endParaRPr>
          </a:p>
          <a:p>
            <a:r>
              <a:rPr lang="cs-CZ" b="1" i="1" dirty="0" smtClean="0">
                <a:solidFill>
                  <a:srgbClr val="00CC00"/>
                </a:solidFill>
              </a:rPr>
              <a:t>ztracené části těla se nazývá degenerace. </a:t>
            </a:r>
          </a:p>
          <a:p>
            <a:endParaRPr lang="cs-CZ" b="1" i="1" dirty="0" smtClean="0">
              <a:solidFill>
                <a:srgbClr val="00CC00"/>
              </a:solidFill>
            </a:endParaRPr>
          </a:p>
          <a:p>
            <a:r>
              <a:rPr lang="cs-CZ" b="1" i="1" dirty="0" smtClean="0">
                <a:solidFill>
                  <a:srgbClr val="00CC00"/>
                </a:solidFill>
              </a:rPr>
              <a:t>Tělo </a:t>
            </a:r>
            <a:r>
              <a:rPr lang="cs-CZ" b="1" i="1" dirty="0" err="1" smtClean="0">
                <a:solidFill>
                  <a:srgbClr val="00CC00"/>
                </a:solidFill>
              </a:rPr>
              <a:t>nezmara</a:t>
            </a:r>
            <a:r>
              <a:rPr lang="cs-CZ" b="1" i="1" dirty="0" smtClean="0">
                <a:solidFill>
                  <a:srgbClr val="00CC00"/>
                </a:solidFill>
              </a:rPr>
              <a:t> je složeno </a:t>
            </a:r>
          </a:p>
          <a:p>
            <a:endParaRPr lang="cs-CZ" b="1" i="1" dirty="0" smtClean="0">
              <a:solidFill>
                <a:srgbClr val="00CC00"/>
              </a:solidFill>
            </a:endParaRPr>
          </a:p>
          <a:p>
            <a:r>
              <a:rPr lang="cs-CZ" b="1" i="1" dirty="0" smtClean="0">
                <a:solidFill>
                  <a:srgbClr val="00CC00"/>
                </a:solidFill>
              </a:rPr>
              <a:t>ze    tří     vrstev buněk.</a:t>
            </a:r>
          </a:p>
          <a:p>
            <a:r>
              <a:rPr lang="cs-CZ" b="1" i="1" dirty="0" smtClean="0">
                <a:solidFill>
                  <a:srgbClr val="00CC00"/>
                </a:solidFill>
              </a:rPr>
              <a:t> </a:t>
            </a:r>
          </a:p>
          <a:p>
            <a:r>
              <a:rPr lang="cs-CZ" b="1" i="1" dirty="0" smtClean="0">
                <a:solidFill>
                  <a:srgbClr val="00CC00"/>
                </a:solidFill>
              </a:rPr>
              <a:t>Nervová soustava </a:t>
            </a:r>
            <a:r>
              <a:rPr lang="cs-CZ" b="1" i="1" dirty="0" err="1" smtClean="0">
                <a:solidFill>
                  <a:srgbClr val="00CC00"/>
                </a:solidFill>
              </a:rPr>
              <a:t>nezmara</a:t>
            </a:r>
            <a:r>
              <a:rPr lang="cs-CZ" b="1" i="1" dirty="0" smtClean="0">
                <a:solidFill>
                  <a:srgbClr val="00CC00"/>
                </a:solidFill>
              </a:rPr>
              <a:t> </a:t>
            </a:r>
          </a:p>
          <a:p>
            <a:endParaRPr lang="cs-CZ" b="1" i="1" dirty="0" smtClean="0">
              <a:solidFill>
                <a:srgbClr val="00CC00"/>
              </a:solidFill>
            </a:endParaRPr>
          </a:p>
          <a:p>
            <a:r>
              <a:rPr lang="cs-CZ" b="1" i="1" dirty="0" smtClean="0">
                <a:solidFill>
                  <a:srgbClr val="00CC00"/>
                </a:solidFill>
              </a:rPr>
              <a:t>se nazývá   žebříčkovitá.</a:t>
            </a:r>
            <a:endParaRPr lang="cs-CZ" b="1" i="1" dirty="0">
              <a:solidFill>
                <a:srgbClr val="00CC00"/>
              </a:solidFill>
            </a:endParaRPr>
          </a:p>
        </p:txBody>
      </p:sp>
      <p:sp>
        <p:nvSpPr>
          <p:cNvPr id="4" name="Vývojový diagram: příprava 3"/>
          <p:cNvSpPr/>
          <p:nvPr/>
        </p:nvSpPr>
        <p:spPr>
          <a:xfrm>
            <a:off x="2232190" y="1814819"/>
            <a:ext cx="1475714" cy="487661"/>
          </a:xfrm>
          <a:prstGeom prst="flowChartPrepara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32190" y="1858595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sladkovodní </a:t>
            </a:r>
            <a:endParaRPr lang="cs-CZ" sz="2000" dirty="0"/>
          </a:p>
        </p:txBody>
      </p:sp>
      <p:sp>
        <p:nvSpPr>
          <p:cNvPr id="6" name="Vývojový diagram: příprava 5"/>
          <p:cNvSpPr/>
          <p:nvPr/>
        </p:nvSpPr>
        <p:spPr>
          <a:xfrm>
            <a:off x="4415586" y="2587184"/>
            <a:ext cx="1812598" cy="440168"/>
          </a:xfrm>
          <a:prstGeom prst="flowChartPrepara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2618809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regenerace.</a:t>
            </a:r>
            <a:endParaRPr lang="cs-CZ" sz="2000" dirty="0"/>
          </a:p>
        </p:txBody>
      </p:sp>
      <p:sp>
        <p:nvSpPr>
          <p:cNvPr id="8" name="Vývojový diagram: příprava 7"/>
          <p:cNvSpPr/>
          <p:nvPr/>
        </p:nvSpPr>
        <p:spPr>
          <a:xfrm>
            <a:off x="1198200" y="4082294"/>
            <a:ext cx="936104" cy="396349"/>
          </a:xfrm>
          <a:prstGeom prst="flowChartPrepara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310738" y="4077072"/>
            <a:ext cx="8312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dvou</a:t>
            </a:r>
            <a:endParaRPr lang="cs-CZ" sz="2000" dirty="0"/>
          </a:p>
        </p:txBody>
      </p:sp>
      <p:sp>
        <p:nvSpPr>
          <p:cNvPr id="10" name="Vývojový diagram: příprava 9"/>
          <p:cNvSpPr/>
          <p:nvPr/>
        </p:nvSpPr>
        <p:spPr>
          <a:xfrm>
            <a:off x="2062514" y="5555991"/>
            <a:ext cx="2070005" cy="390811"/>
          </a:xfrm>
          <a:prstGeom prst="flowChartPrepara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479253" y="5538906"/>
            <a:ext cx="18362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rozptýlená.</a:t>
            </a:r>
            <a:endParaRPr lang="cs-CZ" sz="2000" dirty="0"/>
          </a:p>
        </p:txBody>
      </p:sp>
      <p:pic>
        <p:nvPicPr>
          <p:cNvPr id="12" name="obrázek 2" descr="nezmar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212002"/>
            <a:ext cx="3168352" cy="321453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36554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8" grpId="0" animBg="1"/>
      <p:bldP spid="9" grpId="0"/>
      <p:bldP spid="10" grpId="0" animBg="1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8135" y="962236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7030A0"/>
                </a:solidFill>
              </a:rPr>
              <a:t>Ploštěnka mléčná. Odpověz na otázky.</a:t>
            </a:r>
            <a:endParaRPr lang="cs-CZ" b="1" i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628800"/>
            <a:ext cx="763284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7030A0"/>
                </a:solidFill>
              </a:rPr>
              <a:t>Kde začíná trávicí soustava ploštěnky?..................................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……………………………………………………………….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Jak se nazývá typ nervové soustavy ploštěnky?.....................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Můžeme u ploštěnky rozlišit přední a zadní část těla?..........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Jak dýchá ploštěnka?..............................................................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Má ploštěnka vylučovací soustavu?.......................................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Jak se nazývá schopnost ploštěnky obnovovat chybějící části těla?................................................................................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Má ploštěnka smyslové buňky?.............................................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Kde ploštěnka tráví přijatou potravu?...................................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Jak se nazývá živočich, který má samčí i samičí pohlavní buňky?.....................................................................................</a:t>
            </a:r>
          </a:p>
          <a:p>
            <a:r>
              <a:rPr lang="cs-CZ" b="1" i="1" dirty="0" smtClean="0">
                <a:solidFill>
                  <a:srgbClr val="7030A0"/>
                </a:solidFill>
              </a:rPr>
              <a:t>Může se ploštěnka volně pohybovat?.....................................</a:t>
            </a:r>
            <a:endParaRPr lang="cs-CZ" b="1" i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12160" y="1481141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66"/>
                </a:solidFill>
              </a:rPr>
              <a:t>uprostřed těla </a:t>
            </a:r>
            <a:endParaRPr lang="cs-CZ" b="1" i="1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0283" y="1902023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66"/>
                </a:solidFill>
              </a:rPr>
              <a:t>na spodní straně</a:t>
            </a:r>
            <a:endParaRPr lang="cs-CZ" b="1" i="1" dirty="0">
              <a:solidFill>
                <a:srgbClr val="FF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7788" y="2276871"/>
            <a:ext cx="18376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66"/>
                </a:solidFill>
              </a:rPr>
              <a:t>provazcovitá</a:t>
            </a:r>
            <a:endParaRPr lang="cs-CZ" b="1" i="1" dirty="0">
              <a:solidFill>
                <a:srgbClr val="FF00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5441" y="2622103"/>
            <a:ext cx="7530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66"/>
                </a:solidFill>
              </a:rPr>
              <a:t>ano</a:t>
            </a:r>
            <a:endParaRPr lang="cs-CZ" b="1" i="1" dirty="0">
              <a:solidFill>
                <a:srgbClr val="FF006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1920" y="2982143"/>
            <a:ext cx="32778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66"/>
                </a:solidFill>
              </a:rPr>
              <a:t>celým povrchem těla</a:t>
            </a:r>
            <a:endParaRPr lang="cs-CZ" b="1" i="1" dirty="0">
              <a:solidFill>
                <a:srgbClr val="FF006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88123" y="3379227"/>
            <a:ext cx="14415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66"/>
                </a:solidFill>
              </a:rPr>
              <a:t>ano</a:t>
            </a:r>
            <a:endParaRPr lang="cs-CZ" b="1" i="1" dirty="0">
              <a:solidFill>
                <a:srgbClr val="FF006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43808" y="4062263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66"/>
                </a:solidFill>
              </a:rPr>
              <a:t>regenerace</a:t>
            </a:r>
            <a:endParaRPr lang="cs-CZ" b="1" i="1" dirty="0">
              <a:solidFill>
                <a:srgbClr val="FF0066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34819" y="4437112"/>
            <a:ext cx="14768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66"/>
                </a:solidFill>
              </a:rPr>
              <a:t>ano</a:t>
            </a:r>
            <a:endParaRPr lang="cs-CZ" b="1" i="1" dirty="0">
              <a:solidFill>
                <a:srgbClr val="FF0066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10026" y="479715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66"/>
                </a:solidFill>
              </a:rPr>
              <a:t>ve střevě</a:t>
            </a:r>
            <a:endParaRPr lang="cs-CZ" b="1" i="1" dirty="0">
              <a:solidFill>
                <a:srgbClr val="FF0066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61581" y="5538264"/>
            <a:ext cx="3217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66"/>
                </a:solidFill>
              </a:rPr>
              <a:t>obojetník</a:t>
            </a:r>
            <a:endParaRPr lang="cs-CZ" b="1" i="1" dirty="0">
              <a:solidFill>
                <a:srgbClr val="FF0066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39650" y="5881575"/>
            <a:ext cx="1356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66"/>
                </a:solidFill>
              </a:rPr>
              <a:t>ano</a:t>
            </a:r>
            <a:endParaRPr lang="cs-CZ" b="1" i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9441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4073" y="1231657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Castellar" pitchFamily="18" charset="0"/>
              </a:rPr>
              <a:t>Použité zdroje:</a:t>
            </a:r>
            <a:endParaRPr lang="cs-CZ" sz="2800" dirty="0">
              <a:solidFill>
                <a:srgbClr val="7030A0"/>
              </a:solidFill>
              <a:latin typeface="Castellar" pitchFamily="18" charset="0"/>
            </a:endParaRPr>
          </a:p>
        </p:txBody>
      </p:sp>
      <p:sp>
        <p:nvSpPr>
          <p:cNvPr id="15" name="Čtyřcípá hvězda 14"/>
          <p:cNvSpPr/>
          <p:nvPr/>
        </p:nvSpPr>
        <p:spPr>
          <a:xfrm>
            <a:off x="237955" y="1754877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85294" y="2212077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800" dirty="0">
              <a:latin typeface="Arial Narrow" pitchFamily="34" charset="0"/>
            </a:endParaRPr>
          </a:p>
        </p:txBody>
      </p:sp>
      <p:sp>
        <p:nvSpPr>
          <p:cNvPr id="12" name="Čtyřcípá hvězda 11"/>
          <p:cNvSpPr/>
          <p:nvPr/>
        </p:nvSpPr>
        <p:spPr>
          <a:xfrm>
            <a:off x="237955" y="2599221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Čtyřcípá hvězda 12"/>
          <p:cNvSpPr/>
          <p:nvPr/>
        </p:nvSpPr>
        <p:spPr>
          <a:xfrm>
            <a:off x="237955" y="3564173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Čtyřcípá hvězda 15"/>
          <p:cNvSpPr/>
          <p:nvPr/>
        </p:nvSpPr>
        <p:spPr>
          <a:xfrm>
            <a:off x="250847" y="5949280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Čtyřcípá hvězda 16"/>
          <p:cNvSpPr/>
          <p:nvPr/>
        </p:nvSpPr>
        <p:spPr>
          <a:xfrm>
            <a:off x="250847" y="5148000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Čtyřcípá hvězda 17"/>
          <p:cNvSpPr/>
          <p:nvPr/>
        </p:nvSpPr>
        <p:spPr>
          <a:xfrm>
            <a:off x="235266" y="4385733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39098" y="2581409"/>
            <a:ext cx="7865103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www.infovek.sk/predmety/biologia/testy/prhlivce.php</a:t>
            </a:r>
          </a:p>
          <a:p>
            <a:endParaRPr lang="cs-CZ" sz="1800" dirty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</a:rPr>
              <a:t>Robert Vlk, Soňa Kubešová, PŘÍRODOPIS, Bezobratlí živočichové, učebnice, 2. díl, nakladatelství Nová škola 2007</a:t>
            </a:r>
          </a:p>
          <a:p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</a:rPr>
              <a:t>RNDr. Danuše Kvasničková, CSc., Ekologický přírodopis, pracovní sešit pro 7. ročník základní školy, nakladatelství Fortuna,1999</a:t>
            </a:r>
            <a:endParaRPr lang="cs-CZ" sz="1800" dirty="0">
              <a:latin typeface="Arial Narrow" pitchFamily="34" charset="0"/>
            </a:endParaRPr>
          </a:p>
          <a:p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</a:rPr>
              <a:t>Ekologický přírodopis 7, 2. část pro 7. ročník základní školy a nižší ročníky víceletých gymnázií, Danuše Kvasničková, Jan Jeník, Pavel Pecina, Jiří Froněk, Jiří Cais, nakladatelství Fortuna, Praha 1997</a:t>
            </a:r>
            <a:endParaRPr lang="cs-CZ" sz="1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154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6001</TotalTime>
  <Words>404</Words>
  <Application>Microsoft Office PowerPoint</Application>
  <PresentationFormat>Předvádění na obrazovce (4:3)</PresentationFormat>
  <Paragraphs>83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Eliška Jurčicová</cp:lastModifiedBy>
  <cp:revision>409</cp:revision>
  <dcterms:created xsi:type="dcterms:W3CDTF">2011-10-24T11:56:12Z</dcterms:created>
  <dcterms:modified xsi:type="dcterms:W3CDTF">2012-09-26T10:21:39Z</dcterms:modified>
</cp:coreProperties>
</file>