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67" r:id="rId2"/>
    <p:sldId id="269" r:id="rId3"/>
    <p:sldId id="279" r:id="rId4"/>
    <p:sldId id="280" r:id="rId5"/>
    <p:sldId id="281" r:id="rId6"/>
    <p:sldId id="282" r:id="rId7"/>
    <p:sldId id="278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  <a:srgbClr val="0099FF"/>
    <a:srgbClr val="3333CC"/>
    <a:srgbClr val="33CC33"/>
    <a:srgbClr val="00FF00"/>
    <a:srgbClr val="009900"/>
    <a:srgbClr val="FF9900"/>
    <a:srgbClr val="FF0000"/>
    <a:srgbClr val="66FF33"/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68" d="100"/>
          <a:sy n="68" d="100"/>
        </p:scale>
        <p:origin x="-19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1400" baseline="0" smtClean="0"/>
            <a:t>VY_52_INOVACE_32_ROSTLINY  </a:t>
          </a:r>
          <a:r>
            <a:rPr lang="cs-CZ" sz="1400" baseline="0" dirty="0" smtClean="0"/>
            <a:t>A  ŽIVOČICHOVÉ  KOLEM  NÁS.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a MŠ Osoblaha, </a:t>
          </a:r>
          <a:r>
            <a:rPr lang="cs-CZ" sz="1600" smtClean="0"/>
            <a:t>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Eliška </a:t>
          </a:r>
          <a:r>
            <a:rPr lang="cs-CZ" sz="2000" dirty="0" err="1" smtClean="0"/>
            <a:t>Jurčicová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RYBNÍK   A   JEHO   OKOLÍ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7171F47-9B08-4A51-A664-1A7A1FB2D6B6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03A2A4F-B535-47D9-95FE-60EC512F3E6F}" type="presOf" srcId="{B651F6E3-6281-48DB-9319-2AEAFDAE7572}" destId="{619D679B-A015-4ECF-8348-D1034C574F40}" srcOrd="0" destOrd="0" presId="urn:microsoft.com/office/officeart/2005/8/layout/target3"/>
    <dgm:cxn modelId="{91439A8B-C6DF-4342-B5CE-E1D808A74538}" type="presOf" srcId="{B651F6E3-6281-48DB-9319-2AEAFDAE7572}" destId="{6BB5E863-4638-4E1D-BFDE-399D028AC4ED}" srcOrd="1" destOrd="0" presId="urn:microsoft.com/office/officeart/2005/8/layout/target3"/>
    <dgm:cxn modelId="{45A088F5-8E42-40D1-8A5A-67C91A99A820}" type="presOf" srcId="{D8197B8C-B260-4A16-BDF4-0947B075E274}" destId="{5A5FFA88-C948-4069-8E93-59FA12366E83}" srcOrd="1" destOrd="0" presId="urn:microsoft.com/office/officeart/2005/8/layout/target3"/>
    <dgm:cxn modelId="{1E98213E-1C28-4246-AE78-26B963A58B73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884BF6E-65EF-4CA8-AF18-5E9E0BCF5A70}" type="presOf" srcId="{D1B46980-6531-4606-95E6-44980827E919}" destId="{6140AFEC-043D-4C43-A2F9-D0F5331DF3A3}" srcOrd="0" destOrd="0" presId="urn:microsoft.com/office/officeart/2005/8/layout/target3"/>
    <dgm:cxn modelId="{D9D7386C-5A99-41F7-8D1E-6543D0FD358A}" type="presOf" srcId="{4C35D32F-0EAB-4CD7-82EE-45574DC2A586}" destId="{890E4F0B-2866-4A3F-A3C7-2A14B1797930}" srcOrd="1" destOrd="0" presId="urn:microsoft.com/office/officeart/2005/8/layout/target3"/>
    <dgm:cxn modelId="{9C6DC340-2715-4191-A053-D9FDCCDA1B30}" type="presOf" srcId="{D1D4F407-5343-4D3F-B5B9-D407B03CAEB4}" destId="{AED2198E-93D5-4001-81B4-73124B309672}" srcOrd="1" destOrd="0" presId="urn:microsoft.com/office/officeart/2005/8/layout/target3"/>
    <dgm:cxn modelId="{F8D9F681-C0D7-4D49-87FA-FE1B66A7F849}" type="presOf" srcId="{D1D4F407-5343-4D3F-B5B9-D407B03CAEB4}" destId="{D005CE8C-CC26-4C3E-AC11-E15060ECD759}" srcOrd="0" destOrd="0" presId="urn:microsoft.com/office/officeart/2005/8/layout/target3"/>
    <dgm:cxn modelId="{9D18332D-6488-4F78-9762-F1F740C3F75C}" type="presOf" srcId="{D1B46980-6531-4606-95E6-44980827E919}" destId="{2BE915AB-18AA-4053-B92C-3BFC9ED204BB}" srcOrd="1" destOrd="0" presId="urn:microsoft.com/office/officeart/2005/8/layout/target3"/>
    <dgm:cxn modelId="{D4DA8537-229F-488B-8A69-A8E4D41BDA5E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003F77C-AEC8-4857-BE0C-5B7E6A7F5B17}" type="presParOf" srcId="{333A1088-737F-45CB-B68E-254E46348037}" destId="{F5ABB229-8D3B-4694-996A-96F23CF14429}" srcOrd="0" destOrd="0" presId="urn:microsoft.com/office/officeart/2005/8/layout/target3"/>
    <dgm:cxn modelId="{DAB75B32-02D9-4A3F-8D75-1E506079DB2F}" type="presParOf" srcId="{333A1088-737F-45CB-B68E-254E46348037}" destId="{F41139FD-01EE-4571-8B17-4FB00FC51163}" srcOrd="1" destOrd="0" presId="urn:microsoft.com/office/officeart/2005/8/layout/target3"/>
    <dgm:cxn modelId="{4184817E-413D-424F-AF24-70E34D260FE3}" type="presParOf" srcId="{333A1088-737F-45CB-B68E-254E46348037}" destId="{D005CE8C-CC26-4C3E-AC11-E15060ECD759}" srcOrd="2" destOrd="0" presId="urn:microsoft.com/office/officeart/2005/8/layout/target3"/>
    <dgm:cxn modelId="{2DD0F195-4D5A-4DDE-BEFE-AB1813639E0B}" type="presParOf" srcId="{333A1088-737F-45CB-B68E-254E46348037}" destId="{2C702D82-9B77-49B7-9568-BB8EB47C3372}" srcOrd="3" destOrd="0" presId="urn:microsoft.com/office/officeart/2005/8/layout/target3"/>
    <dgm:cxn modelId="{54DD4268-5D5A-4AA0-845B-A8CA461B8DFC}" type="presParOf" srcId="{333A1088-737F-45CB-B68E-254E46348037}" destId="{A52A0455-90FF-4808-ABD0-F02540D31D5A}" srcOrd="4" destOrd="0" presId="urn:microsoft.com/office/officeart/2005/8/layout/target3"/>
    <dgm:cxn modelId="{2C4BE0A6-0982-4702-B741-E860DF52826C}" type="presParOf" srcId="{333A1088-737F-45CB-B68E-254E46348037}" destId="{6140AFEC-043D-4C43-A2F9-D0F5331DF3A3}" srcOrd="5" destOrd="0" presId="urn:microsoft.com/office/officeart/2005/8/layout/target3"/>
    <dgm:cxn modelId="{E2F87A0D-61C5-4500-9137-48B1F0EE3392}" type="presParOf" srcId="{333A1088-737F-45CB-B68E-254E46348037}" destId="{9358AC05-5D7D-4327-9F80-1AD486AEA664}" srcOrd="6" destOrd="0" presId="urn:microsoft.com/office/officeart/2005/8/layout/target3"/>
    <dgm:cxn modelId="{B74E5EBD-407F-4A71-A0ED-1E7E9E11C3DE}" type="presParOf" srcId="{333A1088-737F-45CB-B68E-254E46348037}" destId="{313FC574-E1CD-4FB4-B054-0B805CE0447D}" srcOrd="7" destOrd="0" presId="urn:microsoft.com/office/officeart/2005/8/layout/target3"/>
    <dgm:cxn modelId="{A51129FB-04A5-49F8-82F1-611B9A0D5DA2}" type="presParOf" srcId="{333A1088-737F-45CB-B68E-254E46348037}" destId="{619D679B-A015-4ECF-8348-D1034C574F40}" srcOrd="8" destOrd="0" presId="urn:microsoft.com/office/officeart/2005/8/layout/target3"/>
    <dgm:cxn modelId="{E871A076-DC3B-4388-BB86-08C1CAC1EB4E}" type="presParOf" srcId="{333A1088-737F-45CB-B68E-254E46348037}" destId="{322283A8-4A27-4CDA-BAE3-F381106A9174}" srcOrd="9" destOrd="0" presId="urn:microsoft.com/office/officeart/2005/8/layout/target3"/>
    <dgm:cxn modelId="{5BFB0D0E-C99E-441F-8B6E-9CB30ED66BBE}" type="presParOf" srcId="{333A1088-737F-45CB-B68E-254E46348037}" destId="{FFC9F71D-1B4F-4AD9-A4A6-86ADEFC8AF5C}" srcOrd="10" destOrd="0" presId="urn:microsoft.com/office/officeart/2005/8/layout/target3"/>
    <dgm:cxn modelId="{9613CCEF-7226-4044-AD1F-C3B1CAB1E923}" type="presParOf" srcId="{333A1088-737F-45CB-B68E-254E46348037}" destId="{25B08C86-7E15-44DC-BE7F-FFB55DD49D12}" srcOrd="11" destOrd="0" presId="urn:microsoft.com/office/officeart/2005/8/layout/target3"/>
    <dgm:cxn modelId="{1D73EFCE-5CBA-486C-9466-8B76BD3C7CDE}" type="presParOf" srcId="{333A1088-737F-45CB-B68E-254E46348037}" destId="{76644BE8-9D7C-4C09-B250-3D10AF48CBB7}" srcOrd="12" destOrd="0" presId="urn:microsoft.com/office/officeart/2005/8/layout/target3"/>
    <dgm:cxn modelId="{3B25D366-B6AC-44BA-8727-C73DE2711A93}" type="presParOf" srcId="{333A1088-737F-45CB-B68E-254E46348037}" destId="{EE85B701-7295-41C0-BA7A-34D3756A2AE6}" srcOrd="13" destOrd="0" presId="urn:microsoft.com/office/officeart/2005/8/layout/target3"/>
    <dgm:cxn modelId="{7DE94B8E-9C9E-4157-8C83-A2E31FF904EE}" type="presParOf" srcId="{333A1088-737F-45CB-B68E-254E46348037}" destId="{8BEBB6EC-1DAA-4CAC-8A25-BC0FCBD5DBD5}" srcOrd="14" destOrd="0" presId="urn:microsoft.com/office/officeart/2005/8/layout/target3"/>
    <dgm:cxn modelId="{FBC388B2-5FBD-4E44-BE54-988C3ECE040D}" type="presParOf" srcId="{333A1088-737F-45CB-B68E-254E46348037}" destId="{AED2198E-93D5-4001-81B4-73124B309672}" srcOrd="15" destOrd="0" presId="urn:microsoft.com/office/officeart/2005/8/layout/target3"/>
    <dgm:cxn modelId="{48FD75AE-1A12-4D5D-B8DF-8938299928FD}" type="presParOf" srcId="{333A1088-737F-45CB-B68E-254E46348037}" destId="{2BE915AB-18AA-4053-B92C-3BFC9ED204BB}" srcOrd="16" destOrd="0" presId="urn:microsoft.com/office/officeart/2005/8/layout/target3"/>
    <dgm:cxn modelId="{1B5E6D6D-705E-4B6D-A898-172FD40E051E}" type="presParOf" srcId="{333A1088-737F-45CB-B68E-254E46348037}" destId="{6BB5E863-4638-4E1D-BFDE-399D028AC4ED}" srcOrd="17" destOrd="0" presId="urn:microsoft.com/office/officeart/2005/8/layout/target3"/>
    <dgm:cxn modelId="{EBAA9B00-D181-444A-BB81-01CE4C6E7F6E}" type="presParOf" srcId="{333A1088-737F-45CB-B68E-254E46348037}" destId="{5A5FFA88-C948-4069-8E93-59FA12366E83}" srcOrd="18" destOrd="0" presId="urn:microsoft.com/office/officeart/2005/8/layout/target3"/>
    <dgm:cxn modelId="{7F9926EF-41CD-47C1-AF3B-0E806990917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a MŠ Osoblaha, </a:t>
          </a:r>
          <a:r>
            <a:rPr lang="cs-CZ" sz="1600" kern="1200" smtClean="0"/>
            <a:t>příspěvková organizace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88039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Eliška </a:t>
          </a:r>
          <a:r>
            <a:rPr lang="cs-CZ" sz="2000" kern="1200" dirty="0" err="1" smtClean="0"/>
            <a:t>Jurčicová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1400" kern="1200" baseline="0" smtClean="0"/>
            <a:t>VY_52_INOVACE_32_ROSTLINY  </a:t>
          </a:r>
          <a:r>
            <a:rPr lang="cs-CZ" sz="1400" kern="1200" baseline="0" dirty="0" smtClean="0"/>
            <a:t>A  ŽIVOČICHOVÉ  KOLEM  NÁS.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RYBNÍK   A   JEHO   OKOLÍ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1169A856-4231-4156-B3CA-689B9891CFA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840C9F7F-B60F-4DA5-9CC4-E0967ACF4CC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0ED46E8-AAE6-4007-B71D-4BA72983C3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FD65D0-A275-41A5-8538-093C58BBEFF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pPr>
              <a:defRPr/>
            </a:pPr>
            <a:fld id="{FDA61477-4BDC-45E5-8A8C-616F7C69F7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15A475C-CB9B-46DB-A745-046C975D7BA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D90F23-7EC7-44B1-B9C3-364C2D8BF65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C9FBB1-95E6-4A90-B61E-A5BC58F395B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07F3F29-B522-4629-BA4A-19E5FE32A6B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9529F86-8D1B-4149-A8BB-21A7518DA5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07D2B4B-049A-4A68-848C-DC6709B9EB1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D11FFEB6-649D-4994-BB33-97761189693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8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hyperlink" Target="http://www.google.cz/imgres?q=pulci+%C5%BEab&amp;hl=cs&amp;sa=X&amp;rlz=1T4ADRA_csCZ436CZ454&amp;biw=1024&amp;bih=554&amp;tbm=isch&amp;prmd=imvns&amp;tbnid=p0XfYKHEOZ3hfM:&amp;imgrefurl=http://web2.mendelu.cz/af_222_multitext/vkdz/11/11_1_2/11_1_2-1.html&amp;docid=sJ9UCicygy9BiM&amp;imgurl=http://web2.mendelu.cz/af_222_multitext/vkdz/11/11_1_2/img/P213.JPG&amp;w=1944&amp;h=1296&amp;ei=CB5TUKSqBc3ZsgaQhoBY&amp;zoom=1&amp;iact=hc&amp;vpx=115&amp;vpy=236&amp;dur=13219&amp;hovh=183&amp;hovw=275&amp;tx=138&amp;ty=134&amp;sig=116260950449874025008&amp;page=5&amp;tbnh=169&amp;tbnw=228&amp;start=54&amp;ndsp=12&amp;ved=1t:429,r:8,s:54,i:278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google.cz/imgres?q=pulci+%C5%BEab&amp;hl=cs&amp;sa=X&amp;rlz=1T4ADRA_csCZ436CZ454&amp;biw=1024&amp;bih=554&amp;tbm=isch&amp;prmd=imvns&amp;tbnid=25zUecq5BOTAuM:&amp;imgrefurl=http://www.skolaplumlov.tym.cz/dumy/VY_32_INOVACE_1156/56.%20obojzivelnici.htm&amp;docid=jVsRy8QaPVRk3M&amp;imgurl=http://www.skolaplumlov.tym.cz/dumy/VY_32_INOVACE_1156/cyklus.jpg&amp;w=379&amp;h=302&amp;ei=CB5TUKSqBc3ZsgaQhoBY&amp;zoom=1&amp;iact=hc&amp;vpx=726&amp;vpy=174&amp;dur=6687&amp;hovh=200&amp;hovw=252&amp;tx=134&amp;ty=125&amp;sig=116260950449874025008&amp;page=5&amp;tbnh=152&amp;tbnw=191&amp;start=54&amp;ndsp=12&amp;ved=1t:429,r:3,s:54,i:261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ombinaVariegataJuv.jpg" TargetMode="External"/><Relationship Id="rId13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2.jpeg"/><Relationship Id="rId12" Type="http://schemas.openxmlformats.org/officeDocument/2006/relationships/hyperlink" Target="http://cs.wikipedia.org/wiki/Soubor:Hyla_arborea_(Marek_Szczepanek).jpg" TargetMode="External"/><Relationship Id="rId2" Type="http://schemas.openxmlformats.org/officeDocument/2006/relationships/hyperlink" Target="http://cs.wikipedia.org/wiki/Soubor:Teichfrosch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Bufo_bufo_-_Erdkr%C3%B6te.jpg" TargetMode="External"/><Relationship Id="rId11" Type="http://schemas.openxmlformats.org/officeDocument/2006/relationships/image" Target="../media/image14.jpeg"/><Relationship Id="rId5" Type="http://schemas.openxmlformats.org/officeDocument/2006/relationships/image" Target="../media/image11.jpeg"/><Relationship Id="rId10" Type="http://schemas.openxmlformats.org/officeDocument/2006/relationships/hyperlink" Target="http://cs.wikipedia.org/wiki/Soubor:PelobatesFuscus.jpg" TargetMode="External"/><Relationship Id="rId4" Type="http://schemas.openxmlformats.org/officeDocument/2006/relationships/hyperlink" Target="http://cs.wikipedia.org/wiki/Soubor:Mlok.JPG" TargetMode="External"/><Relationship Id="rId9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09507265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4213" y="4989513"/>
            <a:ext cx="5407025" cy="104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123728" y="3933056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Obojživelníci a žahavci – pracovní list.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7886100"/>
              </p:ext>
            </p:extLst>
          </p:nvPr>
        </p:nvGraphicFramePr>
        <p:xfrm>
          <a:off x="1547813" y="1412875"/>
          <a:ext cx="6096000" cy="27543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  2012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6.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201222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Na základě dřívějších poznatků o obojživelnících a žahavcích žáci vyplní pracovní list.</a:t>
                      </a:r>
                      <a:endParaRPr lang="cs-CZ" sz="1800" dirty="0"/>
                    </a:p>
                  </a:txBody>
                  <a:tcPr marT="45745" marB="45745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260648"/>
            <a:ext cx="8928992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Výrazy ve spodní části seřaď tak, aby vyjadřovaly postup vývinu žáby.</a:t>
            </a:r>
            <a:endParaRPr lang="cs-CZ" sz="32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49896" y="5917327"/>
            <a:ext cx="90364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Rockwell Condensed" pitchFamily="18" charset="0"/>
              </a:rPr>
              <a:t>vyvinutý jedinec, vajíčka, pulec se zadními končetinami, pulec,   </a:t>
            </a:r>
          </a:p>
          <a:p>
            <a:r>
              <a:rPr lang="cs-CZ" dirty="0">
                <a:latin typeface="Rockwell Condensed" pitchFamily="18" charset="0"/>
              </a:rPr>
              <a:t> </a:t>
            </a:r>
            <a:r>
              <a:rPr lang="cs-CZ" dirty="0" smtClean="0">
                <a:latin typeface="Rockwell Condensed" pitchFamily="18" charset="0"/>
              </a:rPr>
              <a:t>         žába s končetinami a zbytkem ocásku </a:t>
            </a:r>
            <a:endParaRPr lang="cs-CZ" dirty="0">
              <a:latin typeface="Rockwell Condensed" pitchFamily="18" charset="0"/>
            </a:endParaRPr>
          </a:p>
        </p:txBody>
      </p:sp>
      <p:pic>
        <p:nvPicPr>
          <p:cNvPr id="6" name="obrázek 1" descr="http://galeria.sengym-moodle.sk/albums/userpics/10001/vajicka_skokan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324491"/>
            <a:ext cx="2016224" cy="1600724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1" descr="http://galeria.sengym-moodle.sk/albums/userpics/10001/zubrienka_zaba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040971"/>
            <a:ext cx="1751459" cy="1278632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ovéPole 8"/>
          <p:cNvSpPr txBox="1"/>
          <p:nvPr/>
        </p:nvSpPr>
        <p:spPr>
          <a:xfrm>
            <a:off x="1348341" y="3842317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vajíčka</a:t>
            </a:r>
            <a:endParaRPr lang="cs-CZ" dirty="0"/>
          </a:p>
        </p:txBody>
      </p:sp>
      <p:pic>
        <p:nvPicPr>
          <p:cNvPr id="10" name="rg_hi" descr="http://t3.gstatic.com/images?q=tbn:ANd9GcRujwq0ToN2Zj3GhOWZK4GeZdadPU1XfXrvfKBRYzQjb0Q59uFVrQ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334625"/>
            <a:ext cx="1956172" cy="163195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TextovéPole 10"/>
          <p:cNvSpPr txBox="1"/>
          <p:nvPr/>
        </p:nvSpPr>
        <p:spPr>
          <a:xfrm>
            <a:off x="3168039" y="1730928"/>
            <a:ext cx="27001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vyvinutý jedinec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04248" y="2319603"/>
            <a:ext cx="287344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pulec se zadními končetinami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100104" y="3438606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pulec</a:t>
            </a:r>
            <a:endParaRPr lang="cs-CZ" dirty="0"/>
          </a:p>
        </p:txBody>
      </p:sp>
      <p:pic>
        <p:nvPicPr>
          <p:cNvPr id="14" name="obrázek 1" descr="D_tictorius_pulec.jpg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686" y="1040970"/>
            <a:ext cx="1815058" cy="1379917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TextovéPole 14"/>
          <p:cNvSpPr txBox="1"/>
          <p:nvPr/>
        </p:nvSpPr>
        <p:spPr>
          <a:xfrm>
            <a:off x="150055" y="2564903"/>
            <a:ext cx="25407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žába s končetinami a zbytkem ocásku</a:t>
            </a:r>
            <a:endParaRPr lang="cs-CZ" dirty="0"/>
          </a:p>
        </p:txBody>
      </p:sp>
      <p:pic>
        <p:nvPicPr>
          <p:cNvPr id="16" name="obrázek 1" descr="http://priroda.sdas.cz/deniky/pictures/2008/0805pulciduch.jpg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893194"/>
            <a:ext cx="2086868" cy="157546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03131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2" grpId="0"/>
      <p:bldP spid="13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g_hi" descr="http://t0.gstatic.com/images?q=tbn:ANd9GcQwNqQnpPKynfFl3bbKVh0GcJqldEIhO_sXRuCMFjRUNXVbUPWtb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7992888" cy="6336704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4572000" y="5147970"/>
            <a:ext cx="11161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/>
              <a:t>vajíčka</a:t>
            </a:r>
            <a:endParaRPr lang="cs-CZ" sz="2000" b="1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79712" y="6237312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/>
              <a:t>pulci s vnitřními žábrami</a:t>
            </a:r>
            <a:endParaRPr lang="cs-CZ" sz="2000" b="1" i="1" dirty="0"/>
          </a:p>
        </p:txBody>
      </p:sp>
      <p:sp>
        <p:nvSpPr>
          <p:cNvPr id="5" name="TextovéPole 4"/>
          <p:cNvSpPr txBox="1"/>
          <p:nvPr/>
        </p:nvSpPr>
        <p:spPr>
          <a:xfrm rot="20060040">
            <a:off x="382870" y="3762146"/>
            <a:ext cx="46805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/>
              <a:t>pulci se zadními končetinami</a:t>
            </a:r>
            <a:endParaRPr lang="cs-CZ" sz="2000" b="1" i="1" dirty="0"/>
          </a:p>
        </p:txBody>
      </p:sp>
      <p:sp>
        <p:nvSpPr>
          <p:cNvPr id="6" name="TextovéPole 5"/>
          <p:cNvSpPr txBox="1"/>
          <p:nvPr/>
        </p:nvSpPr>
        <p:spPr>
          <a:xfrm rot="19797450">
            <a:off x="3614034" y="3529409"/>
            <a:ext cx="39604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/>
              <a:t>žába se zbytkem ocasu</a:t>
            </a:r>
            <a:endParaRPr lang="cs-CZ" sz="2000" b="1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404328" y="2032072"/>
            <a:ext cx="16124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/>
              <a:t>žába</a:t>
            </a:r>
            <a:endParaRPr lang="cs-CZ" sz="2000" b="1" i="1" dirty="0"/>
          </a:p>
        </p:txBody>
      </p:sp>
    </p:spTree>
    <p:extLst>
      <p:ext uri="{BB962C8B-B14F-4D97-AF65-F5344CB8AC3E}">
        <p14:creationId xmlns:p14="http://schemas.microsoft.com/office/powerpoint/2010/main" val="2218921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23120" y="533871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Napiš rodové a druhové jméno vyobrazených živočichů.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3" name="obrázek 1" descr="Skokan zelený">
            <a:hlinkClick r:id="rId2" tooltip="&quot;Skokan zelený&quot;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381657"/>
            <a:ext cx="2457450" cy="2047875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1" descr="Mlok skvrnitý">
            <a:hlinkClick r:id="rId4" tooltip="&quot;Mlok skvrnitý&quot;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381657"/>
            <a:ext cx="2318370" cy="2034943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1" descr="Ropucha obecná">
            <a:hlinkClick r:id="rId6" tooltip="&quot;Ropucha obecná&quot;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381657"/>
            <a:ext cx="2457450" cy="2034943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1" descr="Kuňka žlutobřichá">
            <a:hlinkClick r:id="rId8" tooltip="&quot;Kuňka žlutobřichá&quot;"/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293096"/>
            <a:ext cx="2463881" cy="19716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2" descr="PelobatesFuscus.jpg">
            <a:hlinkClick r:id="rId10"/>
          </p:cNvPr>
          <p:cNvPicPr/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293096"/>
            <a:ext cx="2318370" cy="1971675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1" descr="Rosnička zelená">
            <a:hlinkClick r:id="rId12" tooltip="&quot;Rosnička zelená&quot;"/>
          </p:cNvPr>
          <p:cNvPicPr/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293096"/>
            <a:ext cx="2457450" cy="1872208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ovéPole 8"/>
          <p:cNvSpPr txBox="1"/>
          <p:nvPr/>
        </p:nvSpPr>
        <p:spPr>
          <a:xfrm>
            <a:off x="396140" y="3589171"/>
            <a:ext cx="11860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skokan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52253" y="3589176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zelený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384972" y="3589173"/>
            <a:ext cx="9388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mlok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50984" y="3589174"/>
            <a:ext cx="18651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skvrnitý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50278" y="3589172"/>
            <a:ext cx="12287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ropucha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600925" y="3558540"/>
            <a:ext cx="10755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obecná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8158" y="6378533"/>
            <a:ext cx="9549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kuňka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223120" y="6396335"/>
            <a:ext cx="24507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žlutobřichá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 flipH="1">
            <a:off x="3341745" y="6378534"/>
            <a:ext cx="1165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blatnice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467474" y="6366544"/>
            <a:ext cx="17062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skvrnitá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389142" y="634593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rosnička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653507" y="6341469"/>
            <a:ext cx="1259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zelená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6006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60010" y="605879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Do vět doplň správná slova.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59" y="1525315"/>
            <a:ext cx="903649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Tělo </a:t>
            </a:r>
            <a:r>
              <a:rPr lang="cs-CZ" dirty="0" err="1" smtClean="0"/>
              <a:t>nezmara</a:t>
            </a:r>
            <a:r>
              <a:rPr lang="cs-CZ" dirty="0" smtClean="0"/>
              <a:t> je……………souměrné. K přichytávání k podkladu mu slouží ………… …….   . Na ramenou má …………….. buňky., které mu slouží k …………… a …………….   ……....  . Jeho trávicí dutina se jmenuje …………a tělo tvoří ……….vrstvy buněk. </a:t>
            </a:r>
            <a:r>
              <a:rPr lang="cs-CZ" dirty="0" err="1" smtClean="0"/>
              <a:t>Nezmaři</a:t>
            </a:r>
            <a:r>
              <a:rPr lang="cs-CZ" dirty="0" smtClean="0"/>
              <a:t> se rozmnožují také nepohlavním způsobem, kterému se říká……………  .</a:t>
            </a:r>
          </a:p>
          <a:p>
            <a:r>
              <a:rPr lang="cs-CZ" dirty="0" smtClean="0"/>
              <a:t>Patří do živočišného kmene………….a schopnost obnovy těla se nazývá……………..  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85862" y="1427584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paprsčitě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1847333"/>
            <a:ext cx="11702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nožní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15652" y="1847333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terč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24128" y="1851580"/>
            <a:ext cx="11042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žahavé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32762" y="2203125"/>
            <a:ext cx="12422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obraně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07904" y="2197622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chytání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92080" y="2203125"/>
            <a:ext cx="11042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kořisti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00739" y="2560026"/>
            <a:ext cx="8789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láčka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91980" y="2587025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dvě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342682" y="2989029"/>
            <a:ext cx="12000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pučení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682629" y="3275489"/>
            <a:ext cx="12121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žahavci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055512" y="3709088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regenerace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16" name="obrázek 2" descr="http://rybicky.net/k/forum/38636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4190" y="3944286"/>
            <a:ext cx="2952750" cy="2745514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obrázek 1" descr="15.jpg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0816" y="4170753"/>
            <a:ext cx="2913112" cy="251904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22537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7955" y="450250"/>
            <a:ext cx="604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  <a:latin typeface="Castellar" pitchFamily="18" charset="0"/>
              </a:rPr>
              <a:t>Použité zdroje:</a:t>
            </a:r>
            <a:endParaRPr lang="cs-CZ" sz="2800" dirty="0">
              <a:solidFill>
                <a:srgbClr val="7030A0"/>
              </a:solidFill>
              <a:latin typeface="Castellar" pitchFamily="18" charset="0"/>
            </a:endParaRPr>
          </a:p>
        </p:txBody>
      </p:sp>
      <p:sp>
        <p:nvSpPr>
          <p:cNvPr id="5" name="Čtyřcípá hvězda 4"/>
          <p:cNvSpPr/>
          <p:nvPr/>
        </p:nvSpPr>
        <p:spPr>
          <a:xfrm>
            <a:off x="237955" y="1000992"/>
            <a:ext cx="346716" cy="383847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Čtyřcípá hvězda 14"/>
          <p:cNvSpPr/>
          <p:nvPr/>
        </p:nvSpPr>
        <p:spPr>
          <a:xfrm>
            <a:off x="237955" y="1754877"/>
            <a:ext cx="351534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085294" y="2212077"/>
            <a:ext cx="72728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800" dirty="0">
              <a:latin typeface="Arial Narrow" pitchFamily="34" charset="0"/>
            </a:endParaRPr>
          </a:p>
        </p:txBody>
      </p:sp>
      <p:sp>
        <p:nvSpPr>
          <p:cNvPr id="12" name="Čtyřcípá hvězda 11"/>
          <p:cNvSpPr/>
          <p:nvPr/>
        </p:nvSpPr>
        <p:spPr>
          <a:xfrm>
            <a:off x="237955" y="2599221"/>
            <a:ext cx="351534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Čtyřcípá hvězda 12"/>
          <p:cNvSpPr/>
          <p:nvPr/>
        </p:nvSpPr>
        <p:spPr>
          <a:xfrm>
            <a:off x="237955" y="3564173"/>
            <a:ext cx="351534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Čtyřcípá hvězda 15"/>
          <p:cNvSpPr/>
          <p:nvPr/>
        </p:nvSpPr>
        <p:spPr>
          <a:xfrm>
            <a:off x="250847" y="5949280"/>
            <a:ext cx="351534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Čtyřcípá hvězda 16"/>
          <p:cNvSpPr/>
          <p:nvPr/>
        </p:nvSpPr>
        <p:spPr>
          <a:xfrm>
            <a:off x="250847" y="5148000"/>
            <a:ext cx="351534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Čtyřcípá hvězda 17"/>
          <p:cNvSpPr/>
          <p:nvPr/>
        </p:nvSpPr>
        <p:spPr>
          <a:xfrm>
            <a:off x="235266" y="4385733"/>
            <a:ext cx="351534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755576" y="1384839"/>
            <a:ext cx="813690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800" dirty="0">
                <a:latin typeface="Arial Narrow" pitchFamily="34" charset="0"/>
              </a:rPr>
              <a:t>http://</a:t>
            </a:r>
            <a:r>
              <a:rPr lang="cs-CZ" sz="1800" dirty="0" smtClean="0">
                <a:latin typeface="Arial Narrow" pitchFamily="34" charset="0"/>
              </a:rPr>
              <a:t>galeria.sengym-moodle.sk/displayimage.php?album=43&amp;pid=457#top_display_media</a:t>
            </a:r>
          </a:p>
          <a:p>
            <a:r>
              <a:rPr lang="cs-CZ" sz="1800" dirty="0">
                <a:latin typeface="Arial Narrow" pitchFamily="34" charset="0"/>
              </a:rPr>
              <a:t>http://</a:t>
            </a:r>
            <a:r>
              <a:rPr lang="cs-CZ" sz="1800" dirty="0" smtClean="0">
                <a:latin typeface="Arial Narrow" pitchFamily="34" charset="0"/>
              </a:rPr>
              <a:t>web2.mendelu.cz/af_222_multitext/vkdz/11/11_1_2/11_1_2-1.html</a:t>
            </a:r>
          </a:p>
          <a:p>
            <a:r>
              <a:rPr lang="cs-CZ" sz="1800" dirty="0">
                <a:latin typeface="Arial Narrow" pitchFamily="34" charset="0"/>
              </a:rPr>
              <a:t>http://</a:t>
            </a:r>
            <a:r>
              <a:rPr lang="cs-CZ" sz="1800" dirty="0" smtClean="0">
                <a:latin typeface="Arial Narrow" pitchFamily="34" charset="0"/>
              </a:rPr>
              <a:t>www.reptarium.cz/articles/amphibians/9065</a:t>
            </a:r>
          </a:p>
          <a:p>
            <a:r>
              <a:rPr lang="cs-CZ" sz="1800" dirty="0">
                <a:latin typeface="Arial Narrow" pitchFamily="34" charset="0"/>
              </a:rPr>
              <a:t>http://</a:t>
            </a:r>
            <a:r>
              <a:rPr lang="cs-CZ" sz="1800" dirty="0" smtClean="0">
                <a:latin typeface="Arial Narrow" pitchFamily="34" charset="0"/>
              </a:rPr>
              <a:t>priroda.sdas.cz/deniky/denik080502.htm</a:t>
            </a:r>
          </a:p>
          <a:p>
            <a:r>
              <a:rPr lang="cs-CZ" sz="1800" dirty="0">
                <a:latin typeface="Arial Narrow" pitchFamily="34" charset="0"/>
              </a:rPr>
              <a:t>http://</a:t>
            </a:r>
            <a:r>
              <a:rPr lang="cs-CZ" sz="1800" dirty="0" smtClean="0">
                <a:latin typeface="Arial Narrow" pitchFamily="34" charset="0"/>
              </a:rPr>
              <a:t>cs.wikipedia.org/wiki/Skokan_zelen%C3%BD</a:t>
            </a:r>
          </a:p>
          <a:p>
            <a:r>
              <a:rPr lang="cs-CZ" sz="1800" dirty="0">
                <a:latin typeface="Arial Narrow" pitchFamily="34" charset="0"/>
              </a:rPr>
              <a:t>http://</a:t>
            </a:r>
            <a:r>
              <a:rPr lang="cs-CZ" sz="1800" dirty="0" smtClean="0">
                <a:latin typeface="Arial Narrow" pitchFamily="34" charset="0"/>
              </a:rPr>
              <a:t>cs.wikipedia.org/wiki/Ropucha_obecn%C3%A1</a:t>
            </a:r>
          </a:p>
          <a:p>
            <a:r>
              <a:rPr lang="cs-CZ" sz="1800" dirty="0">
                <a:latin typeface="Arial Narrow" pitchFamily="34" charset="0"/>
              </a:rPr>
              <a:t>http://</a:t>
            </a:r>
            <a:r>
              <a:rPr lang="cs-CZ" sz="1800" dirty="0" smtClean="0">
                <a:latin typeface="Arial Narrow" pitchFamily="34" charset="0"/>
              </a:rPr>
              <a:t>cs.wikipedia.org/wiki/Mlok_skvrnit%C3%BD</a:t>
            </a:r>
          </a:p>
          <a:p>
            <a:r>
              <a:rPr lang="cs-CZ" sz="1800" dirty="0">
                <a:latin typeface="Arial Narrow" pitchFamily="34" charset="0"/>
              </a:rPr>
              <a:t>http://cs.wikipedia.org/wiki/Ku%C5%88ka_%</a:t>
            </a:r>
            <a:r>
              <a:rPr lang="cs-CZ" sz="1800" dirty="0" smtClean="0">
                <a:latin typeface="Arial Narrow" pitchFamily="34" charset="0"/>
              </a:rPr>
              <a:t>C5%BElutob%C5%99ich%C3%A1</a:t>
            </a:r>
          </a:p>
          <a:p>
            <a:r>
              <a:rPr lang="cs-CZ" sz="1800" dirty="0">
                <a:latin typeface="Arial Narrow" pitchFamily="34" charset="0"/>
              </a:rPr>
              <a:t>http://</a:t>
            </a:r>
            <a:r>
              <a:rPr lang="cs-CZ" sz="1800" dirty="0" smtClean="0">
                <a:latin typeface="Arial Narrow" pitchFamily="34" charset="0"/>
              </a:rPr>
              <a:t>cs.wikipedia.org/wiki/Blatnice_skvrnit%C3%A1</a:t>
            </a:r>
          </a:p>
          <a:p>
            <a:r>
              <a:rPr lang="cs-CZ" sz="1800" dirty="0">
                <a:latin typeface="Arial Narrow" pitchFamily="34" charset="0"/>
              </a:rPr>
              <a:t>http://</a:t>
            </a:r>
            <a:r>
              <a:rPr lang="cs-CZ" sz="1800" dirty="0" smtClean="0">
                <a:latin typeface="Arial Narrow" pitchFamily="34" charset="0"/>
              </a:rPr>
              <a:t>biologie-online.blog.cz/0811/1-nezmar-hnedy</a:t>
            </a:r>
          </a:p>
          <a:p>
            <a:r>
              <a:rPr lang="cs-CZ" sz="1800" dirty="0">
                <a:latin typeface="Arial Narrow" pitchFamily="34" charset="0"/>
              </a:rPr>
              <a:t>http://</a:t>
            </a:r>
            <a:r>
              <a:rPr lang="cs-CZ" sz="1800" dirty="0" smtClean="0">
                <a:latin typeface="Arial Narrow" pitchFamily="34" charset="0"/>
              </a:rPr>
              <a:t>hotpot.wbl.sk/drobne_vodne_zivocichy.htm</a:t>
            </a:r>
          </a:p>
          <a:p>
            <a:r>
              <a:rPr lang="cs-CZ" sz="1800" dirty="0" smtClean="0">
                <a:latin typeface="Arial Narrow" pitchFamily="34" charset="0"/>
              </a:rPr>
              <a:t>Miroslav </a:t>
            </a:r>
            <a:r>
              <a:rPr lang="cs-CZ" sz="1800" dirty="0" err="1" smtClean="0">
                <a:latin typeface="Arial Narrow" pitchFamily="34" charset="0"/>
              </a:rPr>
              <a:t>Maleninský</a:t>
            </a:r>
            <a:r>
              <a:rPr lang="cs-CZ" sz="1800" dirty="0" smtClean="0">
                <a:latin typeface="Arial Narrow" pitchFamily="34" charset="0"/>
              </a:rPr>
              <a:t>, Jaroslav Smrž, ZOOLOGIE, učebnice pro základná školy a nižší stupeň víceletých gymnázií, BEZOBRATLÍ 1, NATURA, Nakladatelství České geografické společnosti, Praha 1997</a:t>
            </a:r>
          </a:p>
          <a:p>
            <a:r>
              <a:rPr lang="cs-CZ" sz="1800" dirty="0" err="1" smtClean="0">
                <a:latin typeface="Arial Narrow" pitchFamily="34" charset="0"/>
              </a:rPr>
              <a:t>L.J.Dobroruka</a:t>
            </a:r>
            <a:r>
              <a:rPr lang="cs-CZ" sz="1800" dirty="0" smtClean="0">
                <a:latin typeface="Arial Narrow" pitchFamily="34" charset="0"/>
              </a:rPr>
              <a:t>, V. </a:t>
            </a:r>
            <a:r>
              <a:rPr lang="cs-CZ" sz="1800" dirty="0" err="1" smtClean="0">
                <a:latin typeface="Arial Narrow" pitchFamily="34" charset="0"/>
              </a:rPr>
              <a:t>Cílek</a:t>
            </a:r>
            <a:r>
              <a:rPr lang="cs-CZ" sz="1800" dirty="0" smtClean="0">
                <a:latin typeface="Arial Narrow" pitchFamily="34" charset="0"/>
              </a:rPr>
              <a:t>, F, </a:t>
            </a:r>
            <a:r>
              <a:rPr lang="cs-CZ" sz="1800" dirty="0" err="1" smtClean="0">
                <a:latin typeface="Arial Narrow" pitchFamily="34" charset="0"/>
              </a:rPr>
              <a:t>Hasch</a:t>
            </a:r>
            <a:r>
              <a:rPr lang="cs-CZ" sz="1800" dirty="0" smtClean="0">
                <a:latin typeface="Arial Narrow" pitchFamily="34" charset="0"/>
              </a:rPr>
              <a:t>, Z. Storchová, Přírodopis I pro 6. ročník základní školy, SCIENTIA, s. r. o. Pedagogické nakladatelství </a:t>
            </a:r>
            <a:endParaRPr lang="cs-CZ" sz="1800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1546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5561</TotalTime>
  <Words>329</Words>
  <Application>Microsoft Office PowerPoint</Application>
  <PresentationFormat>Předvádění na obrazovce (4:3)</PresentationFormat>
  <Paragraphs>67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Osoblaha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STONEK</dc:title>
  <dc:creator>Základní škola</dc:creator>
  <cp:lastModifiedBy>Eliška Jurčicová</cp:lastModifiedBy>
  <cp:revision>371</cp:revision>
  <dcterms:created xsi:type="dcterms:W3CDTF">2011-10-24T11:56:12Z</dcterms:created>
  <dcterms:modified xsi:type="dcterms:W3CDTF">2012-09-20T13:22:47Z</dcterms:modified>
</cp:coreProperties>
</file>