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6"/>
  </p:notesMasterIdLst>
  <p:sldIdLst>
    <p:sldId id="272" r:id="rId2"/>
    <p:sldId id="274" r:id="rId3"/>
    <p:sldId id="271" r:id="rId4"/>
    <p:sldId id="257" r:id="rId5"/>
    <p:sldId id="258" r:id="rId6"/>
    <p:sldId id="260" r:id="rId7"/>
    <p:sldId id="261" r:id="rId8"/>
    <p:sldId id="262" r:id="rId9"/>
    <p:sldId id="267" r:id="rId10"/>
    <p:sldId id="264" r:id="rId11"/>
    <p:sldId id="265" r:id="rId12"/>
    <p:sldId id="266" r:id="rId13"/>
    <p:sldId id="268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FFFF00"/>
    <a:srgbClr val="003399"/>
    <a:srgbClr val="FFFFCC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2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1400" baseline="0" dirty="0" smtClean="0"/>
            <a:t>VY_52_INOVACE_36_ROSTLINY  A  ŽIVOČICHOVÉ  KOLEM  NÁS.</a:t>
          </a:r>
          <a:endParaRPr lang="cs-CZ" sz="14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600" dirty="0" smtClean="0"/>
            <a:t>NÁZEV ŠKOLY: ZŠ a MŠ Osoblaha, příspěvková </a:t>
          </a:r>
          <a:r>
            <a:rPr lang="cs-CZ" sz="1600" dirty="0" err="1" smtClean="0"/>
            <a:t>org</a:t>
          </a:r>
          <a:r>
            <a:rPr lang="cs-CZ" sz="1600" dirty="0" smtClean="0"/>
            <a:t>.</a:t>
          </a:r>
          <a:endParaRPr lang="cs-CZ" sz="16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dirty="0" smtClean="0"/>
            <a:t>Eliška </a:t>
          </a:r>
          <a:r>
            <a:rPr lang="cs-CZ" sz="2000" dirty="0" err="1" smtClean="0"/>
            <a:t>Jurčicová</a:t>
          </a:r>
          <a:r>
            <a:rPr lang="cs-CZ" sz="2000" dirty="0" smtClean="0"/>
            <a:t>, Kristián </a:t>
          </a:r>
          <a:r>
            <a:rPr lang="cs-CZ" sz="2000" dirty="0" err="1" smtClean="0"/>
            <a:t>Poslt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Lesní a luční organismy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CZ.1.07/1.4.00/21.0816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 custLinFactNeighborX="1020" custLinFactNeighborY="1213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82A60AE8-75FB-4553-A92E-09F4E673B30E}" type="presOf" srcId="{4C35D32F-0EAB-4CD7-82EE-45574DC2A586}" destId="{890E4F0B-2866-4A3F-A3C7-2A14B1797930}" srcOrd="1" destOrd="0" presId="urn:microsoft.com/office/officeart/2005/8/layout/target3"/>
    <dgm:cxn modelId="{85B1BB6C-6251-43EC-9827-DBFD957487C8}" type="presOf" srcId="{D1D4F407-5343-4D3F-B5B9-D407B03CAEB4}" destId="{D005CE8C-CC26-4C3E-AC11-E15060ECD759}" srcOrd="0" destOrd="0" presId="urn:microsoft.com/office/officeart/2005/8/layout/target3"/>
    <dgm:cxn modelId="{454936A4-B7E9-4F10-A30B-F90966AC5D02}" type="presOf" srcId="{D1B46980-6531-4606-95E6-44980827E919}" destId="{2BE915AB-18AA-4053-B92C-3BFC9ED204BB}" srcOrd="1" destOrd="0" presId="urn:microsoft.com/office/officeart/2005/8/layout/target3"/>
    <dgm:cxn modelId="{0A58C924-FA5C-4562-980F-C08D5B0BA6EB}" type="presOf" srcId="{757F3AB3-0718-4624-B441-E567A8F0AB56}" destId="{333A1088-737F-45CB-B68E-254E46348037}" srcOrd="0" destOrd="0" presId="urn:microsoft.com/office/officeart/2005/8/layout/target3"/>
    <dgm:cxn modelId="{3DB2F255-5DA3-4074-BDE5-2554770D37AF}" type="presOf" srcId="{D1D4F407-5343-4D3F-B5B9-D407B03CAEB4}" destId="{AED2198E-93D5-4001-81B4-73124B309672}" srcOrd="1" destOrd="0" presId="urn:microsoft.com/office/officeart/2005/8/layout/target3"/>
    <dgm:cxn modelId="{DD092565-79D1-405E-8996-D584AD9E4F37}" type="presOf" srcId="{D8197B8C-B260-4A16-BDF4-0947B075E274}" destId="{25B08C86-7E15-44DC-BE7F-FFB55DD49D12}" srcOrd="0" destOrd="0" presId="urn:microsoft.com/office/officeart/2005/8/layout/target3"/>
    <dgm:cxn modelId="{F1DCC106-73A8-4DEB-AE93-72BDE523D643}" type="presOf" srcId="{B651F6E3-6281-48DB-9319-2AEAFDAE7572}" destId="{6BB5E863-4638-4E1D-BFDE-399D028AC4ED}" srcOrd="1" destOrd="0" presId="urn:microsoft.com/office/officeart/2005/8/layout/target3"/>
    <dgm:cxn modelId="{2BA4F0AE-E14C-4141-B6EE-D2FA30DDEAFF}" type="presOf" srcId="{B651F6E3-6281-48DB-9319-2AEAFDAE7572}" destId="{619D679B-A015-4ECF-8348-D1034C574F40}" srcOrd="0" destOrd="0" presId="urn:microsoft.com/office/officeart/2005/8/layout/target3"/>
    <dgm:cxn modelId="{B41F2309-AE84-4750-822B-CC2D541376B7}" type="presOf" srcId="{D1B46980-6531-4606-95E6-44980827E919}" destId="{6140AFEC-043D-4C43-A2F9-D0F5331DF3A3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BA46C37C-77A3-484D-B9ED-40F503C6EEB0}" type="presOf" srcId="{4C35D32F-0EAB-4CD7-82EE-45574DC2A586}" destId="{8BEBB6EC-1DAA-4CAC-8A25-BC0FCBD5DBD5}" srcOrd="0" destOrd="0" presId="urn:microsoft.com/office/officeart/2005/8/layout/target3"/>
    <dgm:cxn modelId="{CEE91B94-43F0-47AF-BD5E-F0ACC42672A8}" type="presOf" srcId="{D8197B8C-B260-4A16-BDF4-0947B075E274}" destId="{5A5FFA88-C948-4069-8E93-59FA12366E83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DAF3E7BD-ABF2-41DB-952A-BC3BB6A5727D}" type="presParOf" srcId="{333A1088-737F-45CB-B68E-254E46348037}" destId="{F5ABB229-8D3B-4694-996A-96F23CF14429}" srcOrd="0" destOrd="0" presId="urn:microsoft.com/office/officeart/2005/8/layout/target3"/>
    <dgm:cxn modelId="{52966E5A-65A7-428C-BCC8-0DBCE1403349}" type="presParOf" srcId="{333A1088-737F-45CB-B68E-254E46348037}" destId="{F41139FD-01EE-4571-8B17-4FB00FC51163}" srcOrd="1" destOrd="0" presId="urn:microsoft.com/office/officeart/2005/8/layout/target3"/>
    <dgm:cxn modelId="{96470FBF-6696-489E-9124-294EA05B1726}" type="presParOf" srcId="{333A1088-737F-45CB-B68E-254E46348037}" destId="{D005CE8C-CC26-4C3E-AC11-E15060ECD759}" srcOrd="2" destOrd="0" presId="urn:microsoft.com/office/officeart/2005/8/layout/target3"/>
    <dgm:cxn modelId="{83A7115C-9C33-4D40-AD43-F39F33973C8E}" type="presParOf" srcId="{333A1088-737F-45CB-B68E-254E46348037}" destId="{2C702D82-9B77-49B7-9568-BB8EB47C3372}" srcOrd="3" destOrd="0" presId="urn:microsoft.com/office/officeart/2005/8/layout/target3"/>
    <dgm:cxn modelId="{5E4D942A-6576-417F-BB28-340A90BC25FC}" type="presParOf" srcId="{333A1088-737F-45CB-B68E-254E46348037}" destId="{A52A0455-90FF-4808-ABD0-F02540D31D5A}" srcOrd="4" destOrd="0" presId="urn:microsoft.com/office/officeart/2005/8/layout/target3"/>
    <dgm:cxn modelId="{A376BFFD-3C29-409A-B154-537C91E8A971}" type="presParOf" srcId="{333A1088-737F-45CB-B68E-254E46348037}" destId="{6140AFEC-043D-4C43-A2F9-D0F5331DF3A3}" srcOrd="5" destOrd="0" presId="urn:microsoft.com/office/officeart/2005/8/layout/target3"/>
    <dgm:cxn modelId="{A361461D-5793-4A76-8A5B-B984C5AF7B19}" type="presParOf" srcId="{333A1088-737F-45CB-B68E-254E46348037}" destId="{9358AC05-5D7D-4327-9F80-1AD486AEA664}" srcOrd="6" destOrd="0" presId="urn:microsoft.com/office/officeart/2005/8/layout/target3"/>
    <dgm:cxn modelId="{93B57C63-C51B-4722-8808-3C0E263A3BC4}" type="presParOf" srcId="{333A1088-737F-45CB-B68E-254E46348037}" destId="{313FC574-E1CD-4FB4-B054-0B805CE0447D}" srcOrd="7" destOrd="0" presId="urn:microsoft.com/office/officeart/2005/8/layout/target3"/>
    <dgm:cxn modelId="{D5EFA74C-7E7C-44A6-A1C0-F0E090F19E79}" type="presParOf" srcId="{333A1088-737F-45CB-B68E-254E46348037}" destId="{619D679B-A015-4ECF-8348-D1034C574F40}" srcOrd="8" destOrd="0" presId="urn:microsoft.com/office/officeart/2005/8/layout/target3"/>
    <dgm:cxn modelId="{4FC3D3DB-F207-4BCC-B613-A83B2EA3DC8F}" type="presParOf" srcId="{333A1088-737F-45CB-B68E-254E46348037}" destId="{322283A8-4A27-4CDA-BAE3-F381106A9174}" srcOrd="9" destOrd="0" presId="urn:microsoft.com/office/officeart/2005/8/layout/target3"/>
    <dgm:cxn modelId="{CAF28083-6E9B-4B49-B448-7503699DE611}" type="presParOf" srcId="{333A1088-737F-45CB-B68E-254E46348037}" destId="{FFC9F71D-1B4F-4AD9-A4A6-86ADEFC8AF5C}" srcOrd="10" destOrd="0" presId="urn:microsoft.com/office/officeart/2005/8/layout/target3"/>
    <dgm:cxn modelId="{7AD732C7-B60D-4F0A-8342-1A3CB60BD60A}" type="presParOf" srcId="{333A1088-737F-45CB-B68E-254E46348037}" destId="{25B08C86-7E15-44DC-BE7F-FFB55DD49D12}" srcOrd="11" destOrd="0" presId="urn:microsoft.com/office/officeart/2005/8/layout/target3"/>
    <dgm:cxn modelId="{F1E41D5F-1A8C-447F-AD19-7E32F62548B5}" type="presParOf" srcId="{333A1088-737F-45CB-B68E-254E46348037}" destId="{76644BE8-9D7C-4C09-B250-3D10AF48CBB7}" srcOrd="12" destOrd="0" presId="urn:microsoft.com/office/officeart/2005/8/layout/target3"/>
    <dgm:cxn modelId="{E5136BE0-08BC-4EC1-8E5F-87EF57EB47AF}" type="presParOf" srcId="{333A1088-737F-45CB-B68E-254E46348037}" destId="{EE85B701-7295-41C0-BA7A-34D3756A2AE6}" srcOrd="13" destOrd="0" presId="urn:microsoft.com/office/officeart/2005/8/layout/target3"/>
    <dgm:cxn modelId="{F0621912-1818-42FC-804F-D572D6B8302F}" type="presParOf" srcId="{333A1088-737F-45CB-B68E-254E46348037}" destId="{8BEBB6EC-1DAA-4CAC-8A25-BC0FCBD5DBD5}" srcOrd="14" destOrd="0" presId="urn:microsoft.com/office/officeart/2005/8/layout/target3"/>
    <dgm:cxn modelId="{7C994791-51C1-4A72-97E1-97A2EE5262AA}" type="presParOf" srcId="{333A1088-737F-45CB-B68E-254E46348037}" destId="{AED2198E-93D5-4001-81B4-73124B309672}" srcOrd="15" destOrd="0" presId="urn:microsoft.com/office/officeart/2005/8/layout/target3"/>
    <dgm:cxn modelId="{A3A89433-9421-441E-B99D-FD8B7D3583F4}" type="presParOf" srcId="{333A1088-737F-45CB-B68E-254E46348037}" destId="{2BE915AB-18AA-4053-B92C-3BFC9ED204BB}" srcOrd="16" destOrd="0" presId="urn:microsoft.com/office/officeart/2005/8/layout/target3"/>
    <dgm:cxn modelId="{D9F31655-85C1-4226-A589-86A9A67126A8}" type="presParOf" srcId="{333A1088-737F-45CB-B68E-254E46348037}" destId="{6BB5E863-4638-4E1D-BFDE-399D028AC4ED}" srcOrd="17" destOrd="0" presId="urn:microsoft.com/office/officeart/2005/8/layout/target3"/>
    <dgm:cxn modelId="{CB61DB42-5287-4774-A408-37CA7940C99B}" type="presParOf" srcId="{333A1088-737F-45CB-B68E-254E46348037}" destId="{5A5FFA88-C948-4069-8E93-59FA12366E83}" srcOrd="18" destOrd="0" presId="urn:microsoft.com/office/officeart/2005/8/layout/target3"/>
    <dgm:cxn modelId="{9466D1AB-91A8-43A9-920F-B47CFC64E6AD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025DB6F-E753-41FB-BCC4-863779B4AB0B}" type="doc">
      <dgm:prSet loTypeId="urn:microsoft.com/office/officeart/2005/8/layout/cycle1" loCatId="cycle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cs-CZ"/>
        </a:p>
      </dgm:t>
    </dgm:pt>
    <dgm:pt modelId="{702F7289-AE82-43CC-B16C-84832FE66F64}">
      <dgm:prSet phldrT="[Text]" phldr="1"/>
      <dgm:spPr/>
      <dgm:t>
        <a:bodyPr/>
        <a:lstStyle/>
        <a:p>
          <a:endParaRPr lang="cs-CZ" dirty="0"/>
        </a:p>
      </dgm:t>
    </dgm:pt>
    <dgm:pt modelId="{CDAEF52B-E6D3-40DB-8239-DA5F47F9D1F2}" type="parTrans" cxnId="{F6ED23BA-D968-4840-83A0-2C026025CFC8}">
      <dgm:prSet/>
      <dgm:spPr/>
      <dgm:t>
        <a:bodyPr/>
        <a:lstStyle/>
        <a:p>
          <a:endParaRPr lang="cs-CZ"/>
        </a:p>
      </dgm:t>
    </dgm:pt>
    <dgm:pt modelId="{D448C643-6544-4920-8D91-0E149EA45D36}" type="sibTrans" cxnId="{F6ED23BA-D968-4840-83A0-2C026025CFC8}">
      <dgm:prSet/>
      <dgm:spPr/>
      <dgm:t>
        <a:bodyPr/>
        <a:lstStyle/>
        <a:p>
          <a:endParaRPr lang="cs-CZ"/>
        </a:p>
      </dgm:t>
    </dgm:pt>
    <dgm:pt modelId="{F3E3BF9B-D402-4C65-8172-E1C6FBCAB2D1}">
      <dgm:prSet phldrT="[Text]" custT="1"/>
      <dgm:spPr/>
      <dgm:t>
        <a:bodyPr/>
        <a:lstStyle/>
        <a:p>
          <a:r>
            <a:rPr lang="cs-CZ" sz="1800" dirty="0" smtClean="0"/>
            <a:t>Konec</a:t>
          </a:r>
          <a:endParaRPr lang="cs-CZ" sz="1800" dirty="0"/>
        </a:p>
      </dgm:t>
    </dgm:pt>
    <dgm:pt modelId="{9118D933-3863-4B5E-B4AC-65826C094668}" type="parTrans" cxnId="{1D9C73EC-E563-486B-91E0-8B47436ACE01}">
      <dgm:prSet/>
      <dgm:spPr/>
      <dgm:t>
        <a:bodyPr/>
        <a:lstStyle/>
        <a:p>
          <a:endParaRPr lang="cs-CZ"/>
        </a:p>
      </dgm:t>
    </dgm:pt>
    <dgm:pt modelId="{A09AC471-57D1-4545-BE9E-4AB647B0A35F}" type="sibTrans" cxnId="{1D9C73EC-E563-486B-91E0-8B47436ACE01}">
      <dgm:prSet/>
      <dgm:spPr/>
      <dgm:t>
        <a:bodyPr/>
        <a:lstStyle/>
        <a:p>
          <a:endParaRPr lang="cs-CZ"/>
        </a:p>
      </dgm:t>
    </dgm:pt>
    <dgm:pt modelId="{86236238-03BB-4DD3-B6FB-00D0782D4A8C}">
      <dgm:prSet phldrT="[Text]" custT="1"/>
      <dgm:spPr/>
      <dgm:t>
        <a:bodyPr/>
        <a:lstStyle/>
        <a:p>
          <a:r>
            <a:rPr lang="cs-CZ" sz="1800" dirty="0" smtClean="0"/>
            <a:t>Začátek</a:t>
          </a:r>
          <a:endParaRPr lang="cs-CZ" sz="1800" dirty="0"/>
        </a:p>
      </dgm:t>
    </dgm:pt>
    <dgm:pt modelId="{14448447-FB2B-45D4-A4EB-1DA4DD6E1A3E}" type="parTrans" cxnId="{1730A986-224B-4248-8525-6BC50B2CCC4F}">
      <dgm:prSet/>
      <dgm:spPr/>
      <dgm:t>
        <a:bodyPr/>
        <a:lstStyle/>
        <a:p>
          <a:endParaRPr lang="cs-CZ"/>
        </a:p>
      </dgm:t>
    </dgm:pt>
    <dgm:pt modelId="{79B80198-49EE-46AB-B6BE-22CA1E9AA4F7}" type="sibTrans" cxnId="{1730A986-224B-4248-8525-6BC50B2CCC4F}">
      <dgm:prSet/>
      <dgm:spPr/>
      <dgm:t>
        <a:bodyPr/>
        <a:lstStyle/>
        <a:p>
          <a:endParaRPr lang="cs-CZ"/>
        </a:p>
      </dgm:t>
    </dgm:pt>
    <dgm:pt modelId="{31798C2F-85F6-413F-BC1F-6EF177BB3E41}">
      <dgm:prSet phldrT="[Text]" phldr="1"/>
      <dgm:spPr/>
      <dgm:t>
        <a:bodyPr/>
        <a:lstStyle/>
        <a:p>
          <a:endParaRPr lang="cs-CZ" dirty="0"/>
        </a:p>
      </dgm:t>
    </dgm:pt>
    <dgm:pt modelId="{67275C12-0D14-43C4-913C-2D47BE899EA6}" type="parTrans" cxnId="{1A4C971A-27B4-4A70-AE02-A325F22D54DB}">
      <dgm:prSet/>
      <dgm:spPr/>
      <dgm:t>
        <a:bodyPr/>
        <a:lstStyle/>
        <a:p>
          <a:endParaRPr lang="cs-CZ"/>
        </a:p>
      </dgm:t>
    </dgm:pt>
    <dgm:pt modelId="{AC0D3120-6272-4267-B8C7-19545C662425}" type="sibTrans" cxnId="{1A4C971A-27B4-4A70-AE02-A325F22D54DB}">
      <dgm:prSet/>
      <dgm:spPr/>
      <dgm:t>
        <a:bodyPr/>
        <a:lstStyle/>
        <a:p>
          <a:endParaRPr lang="cs-CZ"/>
        </a:p>
      </dgm:t>
    </dgm:pt>
    <dgm:pt modelId="{85E12878-5960-46CE-9967-2C6660EAD6AF}">
      <dgm:prSet phldrT="[Text]" phldr="1"/>
      <dgm:spPr/>
      <dgm:t>
        <a:bodyPr/>
        <a:lstStyle/>
        <a:p>
          <a:endParaRPr lang="cs-CZ" dirty="0"/>
        </a:p>
      </dgm:t>
    </dgm:pt>
    <dgm:pt modelId="{2F474AE2-6E73-40D6-948A-41B6CD469D84}" type="parTrans" cxnId="{52AD776D-25DB-4A1F-946D-741CFB0579C0}">
      <dgm:prSet/>
      <dgm:spPr/>
      <dgm:t>
        <a:bodyPr/>
        <a:lstStyle/>
        <a:p>
          <a:endParaRPr lang="cs-CZ"/>
        </a:p>
      </dgm:t>
    </dgm:pt>
    <dgm:pt modelId="{29BB52B2-194A-4DC2-A349-0E5D6B0DA327}" type="sibTrans" cxnId="{52AD776D-25DB-4A1F-946D-741CFB0579C0}">
      <dgm:prSet/>
      <dgm:spPr/>
      <dgm:t>
        <a:bodyPr/>
        <a:lstStyle/>
        <a:p>
          <a:endParaRPr lang="cs-CZ"/>
        </a:p>
      </dgm:t>
    </dgm:pt>
    <dgm:pt modelId="{062FAB21-65EB-42B3-A177-BE0D19B595E7}" type="pres">
      <dgm:prSet presAssocID="{0025DB6F-E753-41FB-BCC4-863779B4AB0B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50D386F6-190E-42E2-AC3E-2ED34071B3E7}" type="pres">
      <dgm:prSet presAssocID="{702F7289-AE82-43CC-B16C-84832FE66F64}" presName="dummy" presStyleCnt="0"/>
      <dgm:spPr/>
    </dgm:pt>
    <dgm:pt modelId="{7EFE97E0-3330-468C-85F2-1EE1481EF30E}" type="pres">
      <dgm:prSet presAssocID="{702F7289-AE82-43CC-B16C-84832FE66F64}" presName="node" presStyleLbl="revTx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EB7E742-21CF-447A-8C12-D109EB2F8EA7}" type="pres">
      <dgm:prSet presAssocID="{D448C643-6544-4920-8D91-0E149EA45D36}" presName="sibTrans" presStyleLbl="node1" presStyleIdx="0" presStyleCnt="5"/>
      <dgm:spPr/>
      <dgm:t>
        <a:bodyPr/>
        <a:lstStyle/>
        <a:p>
          <a:endParaRPr lang="cs-CZ"/>
        </a:p>
      </dgm:t>
    </dgm:pt>
    <dgm:pt modelId="{DC8354F4-AFB3-4AC3-8DF5-C73ACF188DBE}" type="pres">
      <dgm:prSet presAssocID="{F3E3BF9B-D402-4C65-8172-E1C6FBCAB2D1}" presName="dummy" presStyleCnt="0"/>
      <dgm:spPr/>
    </dgm:pt>
    <dgm:pt modelId="{8F5925AD-73AA-42CB-AB2D-47C198C5A1BA}" type="pres">
      <dgm:prSet presAssocID="{F3E3BF9B-D402-4C65-8172-E1C6FBCAB2D1}" presName="node" presStyleLbl="revTx" presStyleIdx="1" presStyleCnt="5" custScaleX="26997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A779E51-2D0F-4521-A03F-6647A51A616E}" type="pres">
      <dgm:prSet presAssocID="{A09AC471-57D1-4545-BE9E-4AB647B0A35F}" presName="sibTrans" presStyleLbl="node1" presStyleIdx="1" presStyleCnt="5"/>
      <dgm:spPr/>
      <dgm:t>
        <a:bodyPr/>
        <a:lstStyle/>
        <a:p>
          <a:endParaRPr lang="cs-CZ"/>
        </a:p>
      </dgm:t>
    </dgm:pt>
    <dgm:pt modelId="{45CDE260-70B0-4924-9D55-4A67C7FF4994}" type="pres">
      <dgm:prSet presAssocID="{86236238-03BB-4DD3-B6FB-00D0782D4A8C}" presName="dummy" presStyleCnt="0"/>
      <dgm:spPr/>
    </dgm:pt>
    <dgm:pt modelId="{4E6ECCDD-96C9-4A91-AB4C-D84FAF234ADD}" type="pres">
      <dgm:prSet presAssocID="{86236238-03BB-4DD3-B6FB-00D0782D4A8C}" presName="node" presStyleLbl="revTx" presStyleIdx="2" presStyleCnt="5" custScaleX="250648" custRadScaleRad="101754" custRadScaleInc="-4232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21EE2A5-B40C-4FE6-BBC2-60BE0944F96B}" type="pres">
      <dgm:prSet presAssocID="{79B80198-49EE-46AB-B6BE-22CA1E9AA4F7}" presName="sibTrans" presStyleLbl="node1" presStyleIdx="2" presStyleCnt="5"/>
      <dgm:spPr/>
      <dgm:t>
        <a:bodyPr/>
        <a:lstStyle/>
        <a:p>
          <a:endParaRPr lang="cs-CZ"/>
        </a:p>
      </dgm:t>
    </dgm:pt>
    <dgm:pt modelId="{62222C12-5BD1-489E-B702-504E012E7A59}" type="pres">
      <dgm:prSet presAssocID="{31798C2F-85F6-413F-BC1F-6EF177BB3E41}" presName="dummy" presStyleCnt="0"/>
      <dgm:spPr/>
    </dgm:pt>
    <dgm:pt modelId="{33852346-C27B-493D-B79A-4210EA8A7ADD}" type="pres">
      <dgm:prSet presAssocID="{31798C2F-85F6-413F-BC1F-6EF177BB3E41}" presName="node" presStyleLbl="revTx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A365FAA-DDD6-4336-B1A3-5C515A5002F8}" type="pres">
      <dgm:prSet presAssocID="{AC0D3120-6272-4267-B8C7-19545C662425}" presName="sibTrans" presStyleLbl="node1" presStyleIdx="3" presStyleCnt="5"/>
      <dgm:spPr/>
      <dgm:t>
        <a:bodyPr/>
        <a:lstStyle/>
        <a:p>
          <a:endParaRPr lang="cs-CZ"/>
        </a:p>
      </dgm:t>
    </dgm:pt>
    <dgm:pt modelId="{05EE6462-C8F0-40E6-9945-2A232284A4B8}" type="pres">
      <dgm:prSet presAssocID="{85E12878-5960-46CE-9967-2C6660EAD6AF}" presName="dummy" presStyleCnt="0"/>
      <dgm:spPr/>
    </dgm:pt>
    <dgm:pt modelId="{EDA0183E-459B-4CE1-9D2C-8D127A5364B7}" type="pres">
      <dgm:prSet presAssocID="{85E12878-5960-46CE-9967-2C6660EAD6AF}" presName="node" presStyleLbl="revTx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F1DD744-01EB-4DD6-8623-ACCFBAC23F0A}" type="pres">
      <dgm:prSet presAssocID="{29BB52B2-194A-4DC2-A349-0E5D6B0DA327}" presName="sibTrans" presStyleLbl="node1" presStyleIdx="4" presStyleCnt="5"/>
      <dgm:spPr/>
      <dgm:t>
        <a:bodyPr/>
        <a:lstStyle/>
        <a:p>
          <a:endParaRPr lang="cs-CZ"/>
        </a:p>
      </dgm:t>
    </dgm:pt>
  </dgm:ptLst>
  <dgm:cxnLst>
    <dgm:cxn modelId="{CA036FC5-DC78-4F5E-87E6-8A675BEB0B25}" type="presOf" srcId="{79B80198-49EE-46AB-B6BE-22CA1E9AA4F7}" destId="{621EE2A5-B40C-4FE6-BBC2-60BE0944F96B}" srcOrd="0" destOrd="0" presId="urn:microsoft.com/office/officeart/2005/8/layout/cycle1"/>
    <dgm:cxn modelId="{E81D8864-F2E9-44A4-BB83-6283F1DBFFBA}" type="presOf" srcId="{D448C643-6544-4920-8D91-0E149EA45D36}" destId="{1EB7E742-21CF-447A-8C12-D109EB2F8EA7}" srcOrd="0" destOrd="0" presId="urn:microsoft.com/office/officeart/2005/8/layout/cycle1"/>
    <dgm:cxn modelId="{F6ED23BA-D968-4840-83A0-2C026025CFC8}" srcId="{0025DB6F-E753-41FB-BCC4-863779B4AB0B}" destId="{702F7289-AE82-43CC-B16C-84832FE66F64}" srcOrd="0" destOrd="0" parTransId="{CDAEF52B-E6D3-40DB-8239-DA5F47F9D1F2}" sibTransId="{D448C643-6544-4920-8D91-0E149EA45D36}"/>
    <dgm:cxn modelId="{788020EE-B510-47D6-A771-7F2A1954F35B}" type="presOf" srcId="{31798C2F-85F6-413F-BC1F-6EF177BB3E41}" destId="{33852346-C27B-493D-B79A-4210EA8A7ADD}" srcOrd="0" destOrd="0" presId="urn:microsoft.com/office/officeart/2005/8/layout/cycle1"/>
    <dgm:cxn modelId="{9A036111-EA71-4088-95CF-08AD54292F85}" type="presOf" srcId="{86236238-03BB-4DD3-B6FB-00D0782D4A8C}" destId="{4E6ECCDD-96C9-4A91-AB4C-D84FAF234ADD}" srcOrd="0" destOrd="0" presId="urn:microsoft.com/office/officeart/2005/8/layout/cycle1"/>
    <dgm:cxn modelId="{3037AC8D-3FCD-42B4-9D32-66B693829EA4}" type="presOf" srcId="{0025DB6F-E753-41FB-BCC4-863779B4AB0B}" destId="{062FAB21-65EB-42B3-A177-BE0D19B595E7}" srcOrd="0" destOrd="0" presId="urn:microsoft.com/office/officeart/2005/8/layout/cycle1"/>
    <dgm:cxn modelId="{52AD776D-25DB-4A1F-946D-741CFB0579C0}" srcId="{0025DB6F-E753-41FB-BCC4-863779B4AB0B}" destId="{85E12878-5960-46CE-9967-2C6660EAD6AF}" srcOrd="4" destOrd="0" parTransId="{2F474AE2-6E73-40D6-948A-41B6CD469D84}" sibTransId="{29BB52B2-194A-4DC2-A349-0E5D6B0DA327}"/>
    <dgm:cxn modelId="{1A4C971A-27B4-4A70-AE02-A325F22D54DB}" srcId="{0025DB6F-E753-41FB-BCC4-863779B4AB0B}" destId="{31798C2F-85F6-413F-BC1F-6EF177BB3E41}" srcOrd="3" destOrd="0" parTransId="{67275C12-0D14-43C4-913C-2D47BE899EA6}" sibTransId="{AC0D3120-6272-4267-B8C7-19545C662425}"/>
    <dgm:cxn modelId="{1D9C73EC-E563-486B-91E0-8B47436ACE01}" srcId="{0025DB6F-E753-41FB-BCC4-863779B4AB0B}" destId="{F3E3BF9B-D402-4C65-8172-E1C6FBCAB2D1}" srcOrd="1" destOrd="0" parTransId="{9118D933-3863-4B5E-B4AC-65826C094668}" sibTransId="{A09AC471-57D1-4545-BE9E-4AB647B0A35F}"/>
    <dgm:cxn modelId="{119B782F-1785-4719-AA50-D12E9E03711E}" type="presOf" srcId="{29BB52B2-194A-4DC2-A349-0E5D6B0DA327}" destId="{8F1DD744-01EB-4DD6-8623-ACCFBAC23F0A}" srcOrd="0" destOrd="0" presId="urn:microsoft.com/office/officeart/2005/8/layout/cycle1"/>
    <dgm:cxn modelId="{0CB63BF6-94C0-497F-9186-67A4B872132D}" type="presOf" srcId="{702F7289-AE82-43CC-B16C-84832FE66F64}" destId="{7EFE97E0-3330-468C-85F2-1EE1481EF30E}" srcOrd="0" destOrd="0" presId="urn:microsoft.com/office/officeart/2005/8/layout/cycle1"/>
    <dgm:cxn modelId="{0E303EEF-5079-4555-9FC4-F83BBF57A569}" type="presOf" srcId="{A09AC471-57D1-4545-BE9E-4AB647B0A35F}" destId="{4A779E51-2D0F-4521-A03F-6647A51A616E}" srcOrd="0" destOrd="0" presId="urn:microsoft.com/office/officeart/2005/8/layout/cycle1"/>
    <dgm:cxn modelId="{D6F6E3CD-8AE5-41BF-98A7-D0CDA06E934F}" type="presOf" srcId="{85E12878-5960-46CE-9967-2C6660EAD6AF}" destId="{EDA0183E-459B-4CE1-9D2C-8D127A5364B7}" srcOrd="0" destOrd="0" presId="urn:microsoft.com/office/officeart/2005/8/layout/cycle1"/>
    <dgm:cxn modelId="{1730A986-224B-4248-8525-6BC50B2CCC4F}" srcId="{0025DB6F-E753-41FB-BCC4-863779B4AB0B}" destId="{86236238-03BB-4DD3-B6FB-00D0782D4A8C}" srcOrd="2" destOrd="0" parTransId="{14448447-FB2B-45D4-A4EB-1DA4DD6E1A3E}" sibTransId="{79B80198-49EE-46AB-B6BE-22CA1E9AA4F7}"/>
    <dgm:cxn modelId="{8DE14DB9-53CE-43FF-B3AB-3DED35416DA4}" type="presOf" srcId="{AC0D3120-6272-4267-B8C7-19545C662425}" destId="{6A365FAA-DDD6-4336-B1A3-5C515A5002F8}" srcOrd="0" destOrd="0" presId="urn:microsoft.com/office/officeart/2005/8/layout/cycle1"/>
    <dgm:cxn modelId="{ED1DA1C9-3956-4B26-9E2B-543F09FCED81}" type="presOf" srcId="{F3E3BF9B-D402-4C65-8172-E1C6FBCAB2D1}" destId="{8F5925AD-73AA-42CB-AB2D-47C198C5A1BA}" srcOrd="0" destOrd="0" presId="urn:microsoft.com/office/officeart/2005/8/layout/cycle1"/>
    <dgm:cxn modelId="{6A08ABDB-97BE-42C1-B3BC-21F6B0153D0C}" type="presParOf" srcId="{062FAB21-65EB-42B3-A177-BE0D19B595E7}" destId="{50D386F6-190E-42E2-AC3E-2ED34071B3E7}" srcOrd="0" destOrd="0" presId="urn:microsoft.com/office/officeart/2005/8/layout/cycle1"/>
    <dgm:cxn modelId="{450D9A9C-6FF1-446F-A345-393B89AF4E7C}" type="presParOf" srcId="{062FAB21-65EB-42B3-A177-BE0D19B595E7}" destId="{7EFE97E0-3330-468C-85F2-1EE1481EF30E}" srcOrd="1" destOrd="0" presId="urn:microsoft.com/office/officeart/2005/8/layout/cycle1"/>
    <dgm:cxn modelId="{F67DEB62-FD4B-40D5-A19D-47D28AD8F8AC}" type="presParOf" srcId="{062FAB21-65EB-42B3-A177-BE0D19B595E7}" destId="{1EB7E742-21CF-447A-8C12-D109EB2F8EA7}" srcOrd="2" destOrd="0" presId="urn:microsoft.com/office/officeart/2005/8/layout/cycle1"/>
    <dgm:cxn modelId="{E99AB063-D7E1-47A1-8892-27032F308EEC}" type="presParOf" srcId="{062FAB21-65EB-42B3-A177-BE0D19B595E7}" destId="{DC8354F4-AFB3-4AC3-8DF5-C73ACF188DBE}" srcOrd="3" destOrd="0" presId="urn:microsoft.com/office/officeart/2005/8/layout/cycle1"/>
    <dgm:cxn modelId="{CB52067F-82E6-4626-BBDD-953F5C73F336}" type="presParOf" srcId="{062FAB21-65EB-42B3-A177-BE0D19B595E7}" destId="{8F5925AD-73AA-42CB-AB2D-47C198C5A1BA}" srcOrd="4" destOrd="0" presId="urn:microsoft.com/office/officeart/2005/8/layout/cycle1"/>
    <dgm:cxn modelId="{20E23F08-DA5A-4131-8A89-BB6353522C19}" type="presParOf" srcId="{062FAB21-65EB-42B3-A177-BE0D19B595E7}" destId="{4A779E51-2D0F-4521-A03F-6647A51A616E}" srcOrd="5" destOrd="0" presId="urn:microsoft.com/office/officeart/2005/8/layout/cycle1"/>
    <dgm:cxn modelId="{0B065B99-CABC-4AE5-9E06-6D4E7D6A2752}" type="presParOf" srcId="{062FAB21-65EB-42B3-A177-BE0D19B595E7}" destId="{45CDE260-70B0-4924-9D55-4A67C7FF4994}" srcOrd="6" destOrd="0" presId="urn:microsoft.com/office/officeart/2005/8/layout/cycle1"/>
    <dgm:cxn modelId="{786B5E06-7FC1-4EE1-8540-792730730BF1}" type="presParOf" srcId="{062FAB21-65EB-42B3-A177-BE0D19B595E7}" destId="{4E6ECCDD-96C9-4A91-AB4C-D84FAF234ADD}" srcOrd="7" destOrd="0" presId="urn:microsoft.com/office/officeart/2005/8/layout/cycle1"/>
    <dgm:cxn modelId="{5AC01863-52FA-4B9F-A0E2-B603FF72F73A}" type="presParOf" srcId="{062FAB21-65EB-42B3-A177-BE0D19B595E7}" destId="{621EE2A5-B40C-4FE6-BBC2-60BE0944F96B}" srcOrd="8" destOrd="0" presId="urn:microsoft.com/office/officeart/2005/8/layout/cycle1"/>
    <dgm:cxn modelId="{F9A4E12F-4C72-4BA9-8424-DAB7930C3F35}" type="presParOf" srcId="{062FAB21-65EB-42B3-A177-BE0D19B595E7}" destId="{62222C12-5BD1-489E-B702-504E012E7A59}" srcOrd="9" destOrd="0" presId="urn:microsoft.com/office/officeart/2005/8/layout/cycle1"/>
    <dgm:cxn modelId="{E7F5CCEB-DB58-4109-9FFD-F4229794F9C0}" type="presParOf" srcId="{062FAB21-65EB-42B3-A177-BE0D19B595E7}" destId="{33852346-C27B-493D-B79A-4210EA8A7ADD}" srcOrd="10" destOrd="0" presId="urn:microsoft.com/office/officeart/2005/8/layout/cycle1"/>
    <dgm:cxn modelId="{0CABA854-3A17-4367-966A-AA692E579853}" type="presParOf" srcId="{062FAB21-65EB-42B3-A177-BE0D19B595E7}" destId="{6A365FAA-DDD6-4336-B1A3-5C515A5002F8}" srcOrd="11" destOrd="0" presId="urn:microsoft.com/office/officeart/2005/8/layout/cycle1"/>
    <dgm:cxn modelId="{5CBA65E5-0E7A-47A4-82B5-B498DAB4EE27}" type="presParOf" srcId="{062FAB21-65EB-42B3-A177-BE0D19B595E7}" destId="{05EE6462-C8F0-40E6-9945-2A232284A4B8}" srcOrd="12" destOrd="0" presId="urn:microsoft.com/office/officeart/2005/8/layout/cycle1"/>
    <dgm:cxn modelId="{083A5F90-0EE9-46B9-A8F5-C2A69FF3ACF4}" type="presParOf" srcId="{062FAB21-65EB-42B3-A177-BE0D19B595E7}" destId="{EDA0183E-459B-4CE1-9D2C-8D127A5364B7}" srcOrd="13" destOrd="0" presId="urn:microsoft.com/office/officeart/2005/8/layout/cycle1"/>
    <dgm:cxn modelId="{69A6F37A-AB6C-4C92-87FC-C152CA2C0024}" type="presParOf" srcId="{062FAB21-65EB-42B3-A177-BE0D19B595E7}" destId="{8F1DD744-01EB-4DD6-8623-ACCFBAC23F0A}" srcOrd="14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NÁZEV ŠKOLY: ZŠ a MŠ Osoblaha, příspěvková </a:t>
          </a:r>
          <a:r>
            <a:rPr lang="cs-CZ" sz="1600" kern="1200" dirty="0" err="1" smtClean="0"/>
            <a:t>org</a:t>
          </a:r>
          <a:r>
            <a:rPr lang="cs-CZ" sz="1600" kern="1200" dirty="0" smtClean="0"/>
            <a:t>.</a:t>
          </a:r>
          <a:endParaRPr lang="cs-CZ" sz="16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88039" y="432048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2000" kern="1200" dirty="0" smtClean="0"/>
            <a:t>Eliška </a:t>
          </a:r>
          <a:r>
            <a:rPr lang="cs-CZ" sz="2000" kern="1200" dirty="0" err="1" smtClean="0"/>
            <a:t>Jurčicová</a:t>
          </a:r>
          <a:r>
            <a:rPr lang="cs-CZ" sz="2000" kern="1200" dirty="0" smtClean="0"/>
            <a:t>, Kristián </a:t>
          </a:r>
          <a:r>
            <a:rPr lang="cs-CZ" sz="2000" kern="1200" dirty="0" err="1" smtClean="0"/>
            <a:t>Poslt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1400" kern="1200" baseline="0" dirty="0" smtClean="0"/>
            <a:t>VY_52_INOVACE_36_ROSTLINY  A  ŽIVOČICHOVÉ  KOLEM  NÁS.</a:t>
          </a:r>
          <a:endParaRPr lang="cs-CZ" sz="14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Lesní a luční organismy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CZ.1.07/1.4.00/21.0816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FE97E0-3330-468C-85F2-1EE1481EF30E}">
      <dsp:nvSpPr>
        <dsp:cNvPr id="0" name=""/>
        <dsp:cNvSpPr/>
      </dsp:nvSpPr>
      <dsp:spPr>
        <a:xfrm>
          <a:off x="1632455" y="14576"/>
          <a:ext cx="482620" cy="4826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300" kern="1200" dirty="0"/>
        </a:p>
      </dsp:txBody>
      <dsp:txXfrm>
        <a:off x="1632455" y="14576"/>
        <a:ext cx="482620" cy="482620"/>
      </dsp:txXfrm>
    </dsp:sp>
    <dsp:sp modelId="{1EB7E742-21CF-447A-8C12-D109EB2F8EA7}">
      <dsp:nvSpPr>
        <dsp:cNvPr id="0" name=""/>
        <dsp:cNvSpPr/>
      </dsp:nvSpPr>
      <dsp:spPr>
        <a:xfrm>
          <a:off x="497648" y="672"/>
          <a:ext cx="1808865" cy="1808865"/>
        </a:xfrm>
        <a:prstGeom prst="circularArrow">
          <a:avLst>
            <a:gd name="adj1" fmla="val 5203"/>
            <a:gd name="adj2" fmla="val 336103"/>
            <a:gd name="adj3" fmla="val 21292469"/>
            <a:gd name="adj4" fmla="val 19766916"/>
            <a:gd name="adj5" fmla="val 6070"/>
          </a:avLst>
        </a:prstGeom>
        <a:blipFill rotWithShape="0">
          <a:blip xmlns:r="http://schemas.openxmlformats.org/officeDocument/2006/relationships" r:embed="rId1">
            <a:duotone>
              <a:schemeClr val="accent2">
                <a:hueOff val="0"/>
                <a:satOff val="0"/>
                <a:lumOff val="0"/>
                <a:alphaOff val="0"/>
                <a:shade val="40000"/>
              </a:schemeClr>
              <a:schemeClr val="accent2">
                <a:hueOff val="0"/>
                <a:satOff val="0"/>
                <a:lumOff val="0"/>
                <a:alphaOff val="0"/>
                <a:tint val="42000"/>
              </a:schemeClr>
            </a:duotone>
          </a:blip>
          <a:tile tx="0" ty="0" sx="40000" sy="40000" flip="none" algn="tl"/>
        </a:blipFill>
        <a:ln>
          <a:noFill/>
        </a:ln>
        <a:effectLst>
          <a:outerShdw blurRad="95000" rotWithShape="0">
            <a:srgbClr val="000000">
              <a:alpha val="50000"/>
            </a:srgbClr>
          </a:outerShdw>
          <a:softEdge rad="12700"/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F5925AD-73AA-42CB-AB2D-47C198C5A1BA}">
      <dsp:nvSpPr>
        <dsp:cNvPr id="0" name=""/>
        <dsp:cNvSpPr/>
      </dsp:nvSpPr>
      <dsp:spPr>
        <a:xfrm>
          <a:off x="1513803" y="911774"/>
          <a:ext cx="1302959" cy="4826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Konec</a:t>
          </a:r>
          <a:endParaRPr lang="cs-CZ" sz="1800" kern="1200" dirty="0"/>
        </a:p>
      </dsp:txBody>
      <dsp:txXfrm>
        <a:off x="1513803" y="911774"/>
        <a:ext cx="1302959" cy="482620"/>
      </dsp:txXfrm>
    </dsp:sp>
    <dsp:sp modelId="{4A779E51-2D0F-4521-A03F-6647A51A616E}">
      <dsp:nvSpPr>
        <dsp:cNvPr id="0" name=""/>
        <dsp:cNvSpPr/>
      </dsp:nvSpPr>
      <dsp:spPr>
        <a:xfrm>
          <a:off x="425353" y="112854"/>
          <a:ext cx="1808865" cy="1808865"/>
        </a:xfrm>
        <a:prstGeom prst="circularArrow">
          <a:avLst>
            <a:gd name="adj1" fmla="val 5203"/>
            <a:gd name="adj2" fmla="val 336103"/>
            <a:gd name="adj3" fmla="val 1711767"/>
            <a:gd name="adj4" fmla="val 1681783"/>
            <a:gd name="adj5" fmla="val 6070"/>
          </a:avLst>
        </a:prstGeom>
        <a:blipFill rotWithShape="0">
          <a:blip xmlns:r="http://schemas.openxmlformats.org/officeDocument/2006/relationships" r:embed="rId1">
            <a:duotone>
              <a:schemeClr val="accent3">
                <a:hueOff val="0"/>
                <a:satOff val="0"/>
                <a:lumOff val="0"/>
                <a:alphaOff val="0"/>
                <a:shade val="40000"/>
              </a:schemeClr>
              <a:schemeClr val="accent3">
                <a:hueOff val="0"/>
                <a:satOff val="0"/>
                <a:lumOff val="0"/>
                <a:alphaOff val="0"/>
                <a:tint val="42000"/>
              </a:schemeClr>
            </a:duotone>
          </a:blip>
          <a:tile tx="0" ty="0" sx="40000" sy="40000" flip="none" algn="tl"/>
        </a:blipFill>
        <a:ln>
          <a:noFill/>
        </a:ln>
        <a:effectLst>
          <a:outerShdw blurRad="95000" rotWithShape="0">
            <a:srgbClr val="000000">
              <a:alpha val="50000"/>
            </a:srgbClr>
          </a:outerShdw>
          <a:softEdge rad="12700"/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E6ECCDD-96C9-4A91-AB4C-D84FAF234ADD}">
      <dsp:nvSpPr>
        <dsp:cNvPr id="0" name=""/>
        <dsp:cNvSpPr/>
      </dsp:nvSpPr>
      <dsp:spPr>
        <a:xfrm>
          <a:off x="941258" y="1467549"/>
          <a:ext cx="1209678" cy="4826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Začátek</a:t>
          </a:r>
          <a:endParaRPr lang="cs-CZ" sz="1800" kern="1200" dirty="0"/>
        </a:p>
      </dsp:txBody>
      <dsp:txXfrm>
        <a:off x="941258" y="1467549"/>
        <a:ext cx="1209678" cy="482620"/>
      </dsp:txXfrm>
    </dsp:sp>
    <dsp:sp modelId="{621EE2A5-B40C-4FE6-BBC2-60BE0944F96B}">
      <dsp:nvSpPr>
        <dsp:cNvPr id="0" name=""/>
        <dsp:cNvSpPr/>
      </dsp:nvSpPr>
      <dsp:spPr>
        <a:xfrm>
          <a:off x="524147" y="37201"/>
          <a:ext cx="1808865" cy="1808865"/>
        </a:xfrm>
        <a:prstGeom prst="circularArrow">
          <a:avLst>
            <a:gd name="adj1" fmla="val 5203"/>
            <a:gd name="adj2" fmla="val 336103"/>
            <a:gd name="adj3" fmla="val 8403081"/>
            <a:gd name="adj4" fmla="val 7643543"/>
            <a:gd name="adj5" fmla="val 6070"/>
          </a:avLst>
        </a:prstGeom>
        <a:blipFill rotWithShape="0">
          <a:blip xmlns:r="http://schemas.openxmlformats.org/officeDocument/2006/relationships" r:embed="rId1">
            <a:duotone>
              <a:schemeClr val="accent4">
                <a:hueOff val="0"/>
                <a:satOff val="0"/>
                <a:lumOff val="0"/>
                <a:alphaOff val="0"/>
                <a:shade val="40000"/>
              </a:schemeClr>
              <a:schemeClr val="accent4">
                <a:hueOff val="0"/>
                <a:satOff val="0"/>
                <a:lumOff val="0"/>
                <a:alphaOff val="0"/>
                <a:tint val="42000"/>
              </a:schemeClr>
            </a:duotone>
          </a:blip>
          <a:tile tx="0" ty="0" sx="40000" sy="40000" flip="none" algn="tl"/>
        </a:blipFill>
        <a:ln>
          <a:noFill/>
        </a:ln>
        <a:effectLst>
          <a:outerShdw blurRad="95000" rotWithShape="0">
            <a:srgbClr val="000000">
              <a:alpha val="50000"/>
            </a:srgbClr>
          </a:outerShdw>
          <a:softEdge rad="12700"/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3852346-C27B-493D-B79A-4210EA8A7ADD}">
      <dsp:nvSpPr>
        <dsp:cNvPr id="0" name=""/>
        <dsp:cNvSpPr/>
      </dsp:nvSpPr>
      <dsp:spPr>
        <a:xfrm>
          <a:off x="397567" y="911774"/>
          <a:ext cx="482620" cy="4826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300" kern="1200" dirty="0"/>
        </a:p>
      </dsp:txBody>
      <dsp:txXfrm>
        <a:off x="397567" y="911774"/>
        <a:ext cx="482620" cy="482620"/>
      </dsp:txXfrm>
    </dsp:sp>
    <dsp:sp modelId="{6A365FAA-DDD6-4336-B1A3-5C515A5002F8}">
      <dsp:nvSpPr>
        <dsp:cNvPr id="0" name=""/>
        <dsp:cNvSpPr/>
      </dsp:nvSpPr>
      <dsp:spPr>
        <a:xfrm>
          <a:off x="497648" y="672"/>
          <a:ext cx="1808865" cy="1808865"/>
        </a:xfrm>
        <a:prstGeom prst="circularArrow">
          <a:avLst>
            <a:gd name="adj1" fmla="val 5203"/>
            <a:gd name="adj2" fmla="val 336103"/>
            <a:gd name="adj3" fmla="val 12296981"/>
            <a:gd name="adj4" fmla="val 10771428"/>
            <a:gd name="adj5" fmla="val 6070"/>
          </a:avLst>
        </a:prstGeom>
        <a:blipFill rotWithShape="0">
          <a:blip xmlns:r="http://schemas.openxmlformats.org/officeDocument/2006/relationships" r:embed="rId1">
            <a:duotone>
              <a:schemeClr val="accent5">
                <a:hueOff val="0"/>
                <a:satOff val="0"/>
                <a:lumOff val="0"/>
                <a:alphaOff val="0"/>
                <a:shade val="40000"/>
              </a:schemeClr>
              <a:schemeClr val="accent5">
                <a:hueOff val="0"/>
                <a:satOff val="0"/>
                <a:lumOff val="0"/>
                <a:alphaOff val="0"/>
                <a:tint val="42000"/>
              </a:schemeClr>
            </a:duotone>
          </a:blip>
          <a:tile tx="0" ty="0" sx="40000" sy="40000" flip="none" algn="tl"/>
        </a:blipFill>
        <a:ln>
          <a:noFill/>
        </a:ln>
        <a:effectLst>
          <a:outerShdw blurRad="95000" rotWithShape="0">
            <a:srgbClr val="000000">
              <a:alpha val="50000"/>
            </a:srgbClr>
          </a:outerShdw>
          <a:softEdge rad="12700"/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DA0183E-459B-4CE1-9D2C-8D127A5364B7}">
      <dsp:nvSpPr>
        <dsp:cNvPr id="0" name=""/>
        <dsp:cNvSpPr/>
      </dsp:nvSpPr>
      <dsp:spPr>
        <a:xfrm>
          <a:off x="689085" y="14576"/>
          <a:ext cx="482620" cy="4826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300" kern="1200" dirty="0"/>
        </a:p>
      </dsp:txBody>
      <dsp:txXfrm>
        <a:off x="689085" y="14576"/>
        <a:ext cx="482620" cy="482620"/>
      </dsp:txXfrm>
    </dsp:sp>
    <dsp:sp modelId="{8F1DD744-01EB-4DD6-8623-ACCFBAC23F0A}">
      <dsp:nvSpPr>
        <dsp:cNvPr id="0" name=""/>
        <dsp:cNvSpPr/>
      </dsp:nvSpPr>
      <dsp:spPr>
        <a:xfrm>
          <a:off x="497648" y="672"/>
          <a:ext cx="1808865" cy="1808865"/>
        </a:xfrm>
        <a:prstGeom prst="circularArrow">
          <a:avLst>
            <a:gd name="adj1" fmla="val 5203"/>
            <a:gd name="adj2" fmla="val 336103"/>
            <a:gd name="adj3" fmla="val 16864888"/>
            <a:gd name="adj4" fmla="val 15199009"/>
            <a:gd name="adj5" fmla="val 6070"/>
          </a:avLst>
        </a:prstGeom>
        <a:blipFill rotWithShape="0">
          <a:blip xmlns:r="http://schemas.openxmlformats.org/officeDocument/2006/relationships" r:embed="rId1">
            <a:duotone>
              <a:schemeClr val="accent6">
                <a:hueOff val="0"/>
                <a:satOff val="0"/>
                <a:lumOff val="0"/>
                <a:alphaOff val="0"/>
                <a:shade val="40000"/>
              </a:schemeClr>
              <a:schemeClr val="accent6">
                <a:hueOff val="0"/>
                <a:satOff val="0"/>
                <a:lumOff val="0"/>
                <a:alphaOff val="0"/>
                <a:tint val="42000"/>
              </a:schemeClr>
            </a:duotone>
          </a:blip>
          <a:tile tx="0" ty="0" sx="40000" sy="40000" flip="none" algn="tl"/>
        </a:blipFill>
        <a:ln>
          <a:noFill/>
        </a:ln>
        <a:effectLst>
          <a:outerShdw blurRad="95000" rotWithShape="0">
            <a:srgbClr val="000000">
              <a:alpha val="50000"/>
            </a:srgbClr>
          </a:outerShdw>
          <a:softEdge rad="12700"/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8322A7-4F4B-436D-A2CA-A0420C17BC41}" type="datetimeFigureOut">
              <a:rPr lang="cs-CZ" smtClean="0"/>
              <a:t>19.9.2012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ED6113-033A-40E5-B18C-947D108D7C4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184362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cs-CZ" smtClean="0"/>
              <a:pPr/>
              <a:t>10</a:t>
            </a:fld>
            <a:endParaRPr lang="cs-CZ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cs-CZ" smtClean="0"/>
              <a:pPr/>
              <a:t>11</a:t>
            </a:fld>
            <a:endParaRPr lang="cs-CZ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cxnSp>
        <p:nvCxnSpPr>
          <p:cNvPr id="8" name="Přímá spojnice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á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3F1DB-4913-477C-8FBE-BEEE3D3B04D1}" type="datetimeFigureOut">
              <a:rPr lang="cs-CZ" smtClean="0"/>
              <a:t>19.9.2012</a:t>
            </a:fld>
            <a:endParaRPr lang="cs-CZ" dirty="0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4772A2A-F37D-4479-852F-906D7EAC339B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7723F1DB-4913-477C-8FBE-BEEE3D3B04D1}" type="datetimeFigureOut">
              <a:rPr lang="cs-CZ" smtClean="0"/>
              <a:t>19.9.2012</a:t>
            </a:fld>
            <a:endParaRPr lang="cs-CZ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D4772A2A-F37D-4479-852F-906D7EAC339B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3F1DB-4913-477C-8FBE-BEEE3D3B04D1}" type="datetimeFigureOut">
              <a:rPr lang="cs-CZ" smtClean="0"/>
              <a:t>19.9.2012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72A2A-F37D-4479-852F-906D7EAC339B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cxnSp>
        <p:nvCxnSpPr>
          <p:cNvPr id="7" name="Přímá spojnice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3F1DB-4913-477C-8FBE-BEEE3D3B04D1}" type="datetimeFigureOut">
              <a:rPr lang="cs-CZ" smtClean="0"/>
              <a:t>19.9.2012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72A2A-F37D-4479-852F-906D7EAC339B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72A2A-F37D-4479-852F-906D7EAC339B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3F1DB-4913-477C-8FBE-BEEE3D3B04D1}" type="datetimeFigureOut">
              <a:rPr lang="cs-CZ" smtClean="0"/>
              <a:t>19.9.2012</a:t>
            </a:fld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cxnSp>
        <p:nvCxnSpPr>
          <p:cNvPr id="10" name="Přímá spojnice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3F1DB-4913-477C-8FBE-BEEE3D3B04D1}" type="datetimeFigureOut">
              <a:rPr lang="cs-CZ" smtClean="0"/>
              <a:t>19.9.2012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72A2A-F37D-4479-852F-906D7EAC339B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3F1DB-4913-477C-8FBE-BEEE3D3B04D1}" type="datetimeFigureOut">
              <a:rPr lang="cs-CZ" smtClean="0"/>
              <a:t>19.9.2012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72A2A-F37D-4479-852F-906D7EAC339B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7723F1DB-4913-477C-8FBE-BEEE3D3B04D1}" type="datetimeFigureOut">
              <a:rPr lang="cs-CZ" smtClean="0"/>
              <a:t>19.9.2012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4772A2A-F37D-4479-852F-906D7EAC339B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dirty="0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3F1DB-4913-477C-8FBE-BEEE3D3B04D1}" type="datetimeFigureOut">
              <a:rPr lang="cs-CZ" smtClean="0"/>
              <a:t>19.9.2012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4772A2A-F37D-4479-852F-906D7EAC339B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3F1DB-4913-477C-8FBE-BEEE3D3B04D1}" type="datetimeFigureOut">
              <a:rPr lang="cs-CZ" smtClean="0"/>
              <a:t>19.9.2012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72A2A-F37D-4479-852F-906D7EAC339B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3F1DB-4913-477C-8FBE-BEEE3D3B04D1}" type="datetimeFigureOut">
              <a:rPr lang="cs-CZ" smtClean="0"/>
              <a:t>19.9.2012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72A2A-F37D-4479-852F-906D7EAC339B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Více vole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2"/>
          <p:cNvSpPr>
            <a:spLocks noGrp="1"/>
          </p:cNvSpPr>
          <p:nvPr>
            <p:ph type="title" hasCustomPrompt="1"/>
          </p:nvPr>
        </p:nvSpPr>
        <p:spPr>
          <a:xfrm>
            <a:off x="685800" y="228600"/>
            <a:ext cx="7696200" cy="1371600"/>
          </a:xfrm>
        </p:spPr>
        <p:txBody>
          <a:bodyPr vert="horz"/>
          <a:lstStyle>
            <a:lvl1pPr algn="l" eaLnBrk="1" latinLnBrk="0" hangingPunct="1">
              <a:defRPr kumimoji="0" lang="cs-CZ" i="1" baseline="0"/>
            </a:lvl1pPr>
            <a:extLst/>
          </a:lstStyle>
          <a:p>
            <a:r>
              <a:rPr kumimoji="0" lang="cs-CZ"/>
              <a:t>Kliknutím přidáte otázku.</a:t>
            </a:r>
          </a:p>
        </p:txBody>
      </p:sp>
      <p:sp>
        <p:nvSpPr>
          <p:cNvPr id="31" name="Rectangle 3"/>
          <p:cNvSpPr>
            <a:spLocks noGrp="1"/>
          </p:cNvSpPr>
          <p:nvPr>
            <p:ph type="dt" sz="half" idx="10"/>
          </p:nvPr>
        </p:nvSpPr>
        <p:spPr/>
        <p:txBody>
          <a:bodyPr vert="horz"/>
          <a:lstStyle>
            <a:lvl1pPr algn="r" eaLnBrk="1" latinLnBrk="0" hangingPunct="1">
              <a:defRPr kumimoji="0" lang="cs-CZ"/>
            </a:lvl1pPr>
            <a:extLst/>
          </a:lstStyle>
          <a:p>
            <a:fld id="{1BEBB2CB-903D-46EF-8227-E770ED8FF514}" type="datetimeFigureOut">
              <a:pPr/>
              <a:t>6/30/2006</a:t>
            </a:fld>
            <a:endParaRPr kumimoji="0" lang="cs-CZ" dirty="0"/>
          </a:p>
        </p:txBody>
      </p:sp>
      <p:sp>
        <p:nvSpPr>
          <p:cNvPr id="26" name="Rectangle 4"/>
          <p:cNvSpPr>
            <a:spLocks noGrp="1"/>
          </p:cNvSpPr>
          <p:nvPr>
            <p:ph type="ftr" sz="quarter" idx="11"/>
          </p:nvPr>
        </p:nvSpPr>
        <p:spPr/>
        <p:txBody>
          <a:bodyPr vert="horz"/>
          <a:lstStyle>
            <a:extLst/>
          </a:lstStyle>
          <a:p>
            <a:endParaRPr kumimoji="0" lang="cs-CZ" dirty="0"/>
          </a:p>
        </p:txBody>
      </p:sp>
      <p:sp>
        <p:nvSpPr>
          <p:cNvPr id="9" name="Rectangle 5"/>
          <p:cNvSpPr>
            <a:spLocks noGrp="1"/>
          </p:cNvSpPr>
          <p:nvPr>
            <p:ph type="sldNum" sz="quarter" idx="12"/>
          </p:nvPr>
        </p:nvSpPr>
        <p:spPr/>
        <p:txBody>
          <a:bodyPr vert="horz"/>
          <a:lstStyle>
            <a:extLst/>
          </a:lstStyle>
          <a:p>
            <a:fld id="{C75B88FA-3392-4D65-A457-DB2A9953195B}" type="slidenum">
              <a:pPr/>
              <a:t>‹#›</a:t>
            </a:fld>
            <a:endParaRPr kumimoji="0" lang="cs-CZ" dirty="0"/>
          </a:p>
        </p:txBody>
      </p:sp>
      <p:sp>
        <p:nvSpPr>
          <p:cNvPr id="10" name="Rectangle 10"/>
          <p:cNvSpPr txBox="1"/>
          <p:nvPr userDrawn="1"/>
        </p:nvSpPr>
        <p:spPr>
          <a:xfrm>
            <a:off x="457200" y="2057400"/>
            <a:ext cx="685800" cy="492443"/>
          </a:xfrm>
          <a:prstGeom prst="rect">
            <a:avLst/>
          </a:prstGeom>
          <a:noFill/>
        </p:spPr>
        <p:txBody>
          <a:bodyPr wrap="square" tIns="91440" bIns="91440" rtlCol="0">
            <a:spAutoFit/>
          </a:bodyPr>
          <a:lstStyle>
            <a:extLst/>
          </a:lstStyle>
          <a:p>
            <a:pPr algn="r">
              <a:lnSpc>
                <a:spcPct val="100000"/>
              </a:lnSpc>
            </a:pPr>
            <a:r>
              <a:rPr kumimoji="0" lang="cs-CZ" sz="2000" b="1" dirty="0">
                <a:ln>
                  <a:solidFill>
                    <a:schemeClr val="tx2"/>
                  </a:solidFill>
                </a:ln>
                <a:solidFill>
                  <a:schemeClr val="bg2"/>
                </a:solidFill>
                <a:effectLst>
                  <a:outerShdw blurRad="50800" dist="50800" dir="2700000" algn="tl" rotWithShape="0">
                    <a:srgbClr val="000000">
                      <a:alpha val="43137"/>
                    </a:srgbClr>
                  </a:outerShdw>
                </a:effectLst>
              </a:rPr>
              <a:t>A.</a:t>
            </a:r>
          </a:p>
        </p:txBody>
      </p:sp>
      <p:sp>
        <p:nvSpPr>
          <p:cNvPr id="15" name="Rectangle 13"/>
          <p:cNvSpPr>
            <a:spLocks noGrp="1"/>
          </p:cNvSpPr>
          <p:nvPr>
            <p:ph type="body" sz="quarter" idx="17" hasCustomPrompt="1"/>
          </p:nvPr>
        </p:nvSpPr>
        <p:spPr>
          <a:xfrm>
            <a:off x="1143000" y="4800600"/>
            <a:ext cx="7086600" cy="457200"/>
          </a:xfrm>
        </p:spPr>
        <p:txBody>
          <a:bodyPr rtlCol="0" anchor="ctr"/>
          <a:lstStyle>
            <a:lvl1pPr marL="0" indent="0" eaLnBrk="1" latinLnBrk="0" hangingPunct="1">
              <a:buFontTx/>
              <a:buNone/>
              <a:defRPr kumimoji="0" lang="cs-CZ" i="0" baseline="0"/>
            </a:lvl1pPr>
            <a:extLst/>
          </a:lstStyle>
          <a:p>
            <a:pPr lvl="0"/>
            <a:r>
              <a:rPr kumimoji="0" lang="cs-CZ"/>
              <a:t>Kliknutím přidáte nesprávnou odpověď.</a:t>
            </a:r>
          </a:p>
        </p:txBody>
      </p:sp>
      <p:sp>
        <p:nvSpPr>
          <p:cNvPr id="16" name="Rectangle 13"/>
          <p:cNvSpPr>
            <a:spLocks noGrp="1"/>
          </p:cNvSpPr>
          <p:nvPr>
            <p:ph type="body" sz="quarter" idx="18" hasCustomPrompt="1"/>
          </p:nvPr>
        </p:nvSpPr>
        <p:spPr>
          <a:xfrm>
            <a:off x="1143000" y="4114800"/>
            <a:ext cx="7086600" cy="457200"/>
          </a:xfrm>
        </p:spPr>
        <p:txBody>
          <a:bodyPr rtlCol="0" anchor="ctr"/>
          <a:lstStyle>
            <a:lvl1pPr marL="0" indent="0" eaLnBrk="1" latinLnBrk="0" hangingPunct="1">
              <a:buFontTx/>
              <a:buNone/>
              <a:defRPr kumimoji="0" lang="cs-CZ" i="0" baseline="0"/>
            </a:lvl1pPr>
            <a:extLst/>
          </a:lstStyle>
          <a:p>
            <a:pPr lvl="0"/>
            <a:r>
              <a:rPr kumimoji="0" lang="cs-CZ"/>
              <a:t>Kliknutím přidáte nesprávnou odpověď.</a:t>
            </a:r>
          </a:p>
        </p:txBody>
      </p:sp>
      <p:sp>
        <p:nvSpPr>
          <p:cNvPr id="17" name="Rectangle 13"/>
          <p:cNvSpPr>
            <a:spLocks noGrp="1"/>
          </p:cNvSpPr>
          <p:nvPr>
            <p:ph type="body" sz="quarter" idx="19" hasCustomPrompt="1"/>
          </p:nvPr>
        </p:nvSpPr>
        <p:spPr>
          <a:xfrm>
            <a:off x="1143000" y="3429000"/>
            <a:ext cx="7086600" cy="457200"/>
          </a:xfrm>
        </p:spPr>
        <p:txBody>
          <a:bodyPr rtlCol="0" anchor="ctr"/>
          <a:lstStyle>
            <a:lvl1pPr marL="0" indent="0" eaLnBrk="1" latinLnBrk="0" hangingPunct="1">
              <a:buFontTx/>
              <a:buNone/>
              <a:defRPr kumimoji="0" lang="cs-CZ" i="0" baseline="0"/>
            </a:lvl1pPr>
            <a:extLst/>
          </a:lstStyle>
          <a:p>
            <a:pPr lvl="0"/>
            <a:r>
              <a:rPr kumimoji="0" lang="cs-CZ"/>
              <a:t>Kliknutím přidáte nesprávnou odpověď.</a:t>
            </a:r>
          </a:p>
        </p:txBody>
      </p:sp>
      <p:sp>
        <p:nvSpPr>
          <p:cNvPr id="18" name="Rectangle 13"/>
          <p:cNvSpPr>
            <a:spLocks noGrp="1"/>
          </p:cNvSpPr>
          <p:nvPr>
            <p:ph type="body" sz="quarter" idx="20" hasCustomPrompt="1"/>
          </p:nvPr>
        </p:nvSpPr>
        <p:spPr>
          <a:xfrm>
            <a:off x="1143000" y="2743200"/>
            <a:ext cx="7086600" cy="457200"/>
          </a:xfrm>
        </p:spPr>
        <p:txBody>
          <a:bodyPr rtlCol="0" anchor="ctr"/>
          <a:lstStyle>
            <a:lvl1pPr marL="0" indent="0" eaLnBrk="1" latinLnBrk="0" hangingPunct="1">
              <a:buFontTx/>
              <a:buNone/>
              <a:defRPr kumimoji="0" lang="cs-CZ" i="0" baseline="0"/>
            </a:lvl1pPr>
            <a:extLst/>
          </a:lstStyle>
          <a:p>
            <a:pPr lvl="0"/>
            <a:r>
              <a:rPr kumimoji="0" lang="cs-CZ"/>
              <a:t>Kliknutím přidáte nesprávnou odpověď.</a:t>
            </a:r>
          </a:p>
        </p:txBody>
      </p:sp>
      <p:sp>
        <p:nvSpPr>
          <p:cNvPr id="19" name="Rectangle 13"/>
          <p:cNvSpPr>
            <a:spLocks noGrp="1"/>
          </p:cNvSpPr>
          <p:nvPr>
            <p:ph type="body" sz="quarter" idx="21" hasCustomPrompt="1"/>
          </p:nvPr>
        </p:nvSpPr>
        <p:spPr>
          <a:xfrm>
            <a:off x="1143000" y="2057400"/>
            <a:ext cx="7086600" cy="457200"/>
          </a:xfrm>
        </p:spPr>
        <p:txBody>
          <a:bodyPr rtlCol="0" anchor="ctr"/>
          <a:lstStyle>
            <a:lvl1pPr marL="0" indent="0" eaLnBrk="1" latinLnBrk="0" hangingPunct="1">
              <a:buFontTx/>
              <a:buNone/>
              <a:defRPr kumimoji="0" lang="cs-CZ" i="0" baseline="0"/>
            </a:lvl1pPr>
            <a:extLst/>
          </a:lstStyle>
          <a:p>
            <a:pPr lvl="0"/>
            <a:r>
              <a:rPr kumimoji="0" lang="cs-CZ"/>
              <a:t>Kliknutím přidáte správnou odpověď (pak změňte uspořádání voleb).</a:t>
            </a:r>
          </a:p>
        </p:txBody>
      </p:sp>
      <p:sp>
        <p:nvSpPr>
          <p:cNvPr id="13" name="TextBox 12"/>
          <p:cNvSpPr txBox="1"/>
          <p:nvPr userDrawn="1"/>
        </p:nvSpPr>
        <p:spPr>
          <a:xfrm>
            <a:off x="457200" y="2707957"/>
            <a:ext cx="685800" cy="492443"/>
          </a:xfrm>
          <a:prstGeom prst="rect">
            <a:avLst/>
          </a:prstGeom>
          <a:noFill/>
        </p:spPr>
        <p:txBody>
          <a:bodyPr wrap="square" tIns="91440" bIns="91440" rtlCol="0">
            <a:spAutoFit/>
          </a:bodyPr>
          <a:lstStyle>
            <a:extLst/>
          </a:lstStyle>
          <a:p>
            <a:pPr algn="r">
              <a:lnSpc>
                <a:spcPct val="100000"/>
              </a:lnSpc>
            </a:pPr>
            <a:r>
              <a:rPr kumimoji="0" lang="cs-CZ" sz="2000" b="1" dirty="0">
                <a:ln>
                  <a:solidFill>
                    <a:schemeClr val="tx2"/>
                  </a:solidFill>
                </a:ln>
                <a:solidFill>
                  <a:schemeClr val="bg2"/>
                </a:solidFill>
                <a:effectLst>
                  <a:outerShdw blurRad="50800" dist="50800" dir="2700000" algn="tl" rotWithShape="0">
                    <a:srgbClr val="000000">
                      <a:alpha val="43137"/>
                    </a:srgbClr>
                  </a:outerShdw>
                </a:effectLst>
              </a:rPr>
              <a:t>B.</a:t>
            </a:r>
          </a:p>
        </p:txBody>
      </p:sp>
      <p:sp>
        <p:nvSpPr>
          <p:cNvPr id="14" name="TextBox 13"/>
          <p:cNvSpPr txBox="1"/>
          <p:nvPr userDrawn="1"/>
        </p:nvSpPr>
        <p:spPr>
          <a:xfrm>
            <a:off x="457200" y="3429000"/>
            <a:ext cx="685800" cy="492443"/>
          </a:xfrm>
          <a:prstGeom prst="rect">
            <a:avLst/>
          </a:prstGeom>
          <a:noFill/>
        </p:spPr>
        <p:txBody>
          <a:bodyPr wrap="square" tIns="91440" bIns="91440" rtlCol="0">
            <a:spAutoFit/>
          </a:bodyPr>
          <a:lstStyle>
            <a:extLst/>
          </a:lstStyle>
          <a:p>
            <a:pPr algn="r">
              <a:lnSpc>
                <a:spcPct val="100000"/>
              </a:lnSpc>
            </a:pPr>
            <a:r>
              <a:rPr kumimoji="0" lang="cs-CZ" sz="2000" b="1" dirty="0">
                <a:ln>
                  <a:solidFill>
                    <a:schemeClr val="tx2"/>
                  </a:solidFill>
                </a:ln>
                <a:solidFill>
                  <a:schemeClr val="bg2"/>
                </a:solidFill>
                <a:effectLst>
                  <a:outerShdw blurRad="50800" dist="50800" dir="2700000" algn="tl" rotWithShape="0">
                    <a:srgbClr val="000000">
                      <a:alpha val="43137"/>
                    </a:srgbClr>
                  </a:outerShdw>
                </a:effectLst>
              </a:rPr>
              <a:t>C.</a:t>
            </a:r>
          </a:p>
        </p:txBody>
      </p:sp>
      <p:sp>
        <p:nvSpPr>
          <p:cNvPr id="20" name="TextBox 19"/>
          <p:cNvSpPr txBox="1"/>
          <p:nvPr userDrawn="1"/>
        </p:nvSpPr>
        <p:spPr>
          <a:xfrm>
            <a:off x="457200" y="4114800"/>
            <a:ext cx="685800" cy="492443"/>
          </a:xfrm>
          <a:prstGeom prst="rect">
            <a:avLst/>
          </a:prstGeom>
          <a:noFill/>
        </p:spPr>
        <p:txBody>
          <a:bodyPr wrap="square" tIns="91440" bIns="91440" rtlCol="0">
            <a:spAutoFit/>
          </a:bodyPr>
          <a:lstStyle>
            <a:extLst/>
          </a:lstStyle>
          <a:p>
            <a:pPr algn="r">
              <a:lnSpc>
                <a:spcPct val="100000"/>
              </a:lnSpc>
            </a:pPr>
            <a:r>
              <a:rPr kumimoji="0" lang="cs-CZ" sz="2000" b="1" dirty="0">
                <a:ln>
                  <a:solidFill>
                    <a:schemeClr val="tx2"/>
                  </a:solidFill>
                </a:ln>
                <a:solidFill>
                  <a:schemeClr val="bg2"/>
                </a:solidFill>
                <a:effectLst>
                  <a:outerShdw blurRad="50800" dist="50800" dir="2700000" algn="tl" rotWithShape="0">
                    <a:srgbClr val="000000">
                      <a:alpha val="43137"/>
                    </a:srgbClr>
                  </a:outerShdw>
                </a:effectLst>
              </a:rPr>
              <a:t>D.</a:t>
            </a:r>
          </a:p>
        </p:txBody>
      </p:sp>
      <p:sp>
        <p:nvSpPr>
          <p:cNvPr id="21" name="TextBox 20"/>
          <p:cNvSpPr txBox="1"/>
          <p:nvPr userDrawn="1"/>
        </p:nvSpPr>
        <p:spPr>
          <a:xfrm>
            <a:off x="457200" y="4800600"/>
            <a:ext cx="685800" cy="492443"/>
          </a:xfrm>
          <a:prstGeom prst="rect">
            <a:avLst/>
          </a:prstGeom>
          <a:noFill/>
        </p:spPr>
        <p:txBody>
          <a:bodyPr wrap="square" tIns="91440" bIns="91440" rtlCol="0">
            <a:spAutoFit/>
          </a:bodyPr>
          <a:lstStyle>
            <a:extLst/>
          </a:lstStyle>
          <a:p>
            <a:pPr algn="r">
              <a:lnSpc>
                <a:spcPct val="100000"/>
              </a:lnSpc>
            </a:pPr>
            <a:r>
              <a:rPr kumimoji="0" lang="cs-CZ" sz="2000" b="1" dirty="0">
                <a:ln>
                  <a:solidFill>
                    <a:schemeClr val="tx2"/>
                  </a:solidFill>
                </a:ln>
                <a:solidFill>
                  <a:schemeClr val="bg2"/>
                </a:solidFill>
                <a:effectLst>
                  <a:outerShdw blurRad="50800" dist="50800" dir="2700000" algn="tl" rotWithShape="0">
                    <a:srgbClr val="000000">
                      <a:alpha val="43137"/>
                    </a:srgbClr>
                  </a:outerShdw>
                </a:effectLst>
              </a:rPr>
              <a:t>E.</a:t>
            </a:r>
          </a:p>
        </p:txBody>
      </p:sp>
    </p:spTree>
    <p:extLst>
      <p:ext uri="{BB962C8B-B14F-4D97-AF65-F5344CB8AC3E}">
        <p14:creationId xmlns:p14="http://schemas.microsoft.com/office/powerpoint/2010/main" val="157938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>
        <p:tmplLst>
          <p:tmpl lvl="1">
            <p:tnLst>
              <p:par>
                <p:cTn presetID="10" presetClass="exit" presetSubtype="0" fill="hold" nodeType="afterEffect">
                  <p:stCondLst>
                    <p:cond delay="0"/>
                  </p:stCondLst>
                  <p:childTnLst>
                    <p:animEffect transition="out" filter="fade">
                      <p:cBhvr>
                        <p:cTn dur="1000"/>
                        <p:tgtEl>
                          <p:spTgt spid="15"/>
                        </p:tgtEl>
                      </p:cBhvr>
                    </p:animEffect>
                    <p:set>
                      <p:cBhvr>
                        <p:cTn dur="1" fill="hold">
                          <p:stCondLst>
                            <p:cond delay="999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hidden"/>
                      </p:to>
                    </p:set>
                  </p:childTnLst>
                </p:cTn>
              </p:par>
            </p:tnLst>
          </p:tmpl>
        </p:tmplLst>
      </p:bldP>
      <p:bldP spid="16" grpId="0" build="p">
        <p:tmplLst>
          <p:tmpl lvl="1">
            <p:tnLst>
              <p:par>
                <p:cTn presetID="10" presetClass="exit" presetSubtype="0" fill="hold" nodeType="afterEffect">
                  <p:stCondLst>
                    <p:cond delay="0"/>
                  </p:stCondLst>
                  <p:childTnLst>
                    <p:animEffect transition="out" filter="fade">
                      <p:cBhvr>
                        <p:cTn dur="1000"/>
                        <p:tgtEl>
                          <p:spTgt spid="16"/>
                        </p:tgtEl>
                      </p:cBhvr>
                    </p:animEffect>
                    <p:set>
                      <p:cBhvr>
                        <p:cTn dur="1" fill="hold">
                          <p:stCondLst>
                            <p:cond delay="999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hidden"/>
                      </p:to>
                    </p:set>
                  </p:childTnLst>
                </p:cTn>
              </p:par>
            </p:tnLst>
          </p:tmpl>
        </p:tmplLst>
      </p:bldP>
      <p:bldP spid="17" grpId="0" build="p">
        <p:tmplLst>
          <p:tmpl lvl="1">
            <p:tnLst>
              <p:par>
                <p:cTn presetID="10" presetClass="exit" presetSubtype="0" fill="hold" nodeType="afterEffect">
                  <p:stCondLst>
                    <p:cond delay="0"/>
                  </p:stCondLst>
                  <p:childTnLst>
                    <p:animEffect transition="out" filter="fade">
                      <p:cBhvr>
                        <p:cTn dur="1000"/>
                        <p:tgtEl>
                          <p:spTgt spid="17"/>
                        </p:tgtEl>
                      </p:cBhvr>
                    </p:animEffect>
                    <p:set>
                      <p:cBhvr>
                        <p:cTn dur="1" fill="hold">
                          <p:stCondLst>
                            <p:cond delay="999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hidden"/>
                      </p:to>
                    </p:set>
                  </p:childTnLst>
                </p:cTn>
              </p:par>
            </p:tnLst>
          </p:tmpl>
        </p:tmplLst>
      </p:bldP>
      <p:bldP spid="18" grpId="0" build="p">
        <p:tmplLst>
          <p:tmpl lvl="1">
            <p:tnLst>
              <p:par>
                <p:cTn presetID="10" presetClass="exit" presetSubtype="0" fill="hold" nodeType="clickEffect">
                  <p:stCondLst>
                    <p:cond delay="0"/>
                  </p:stCondLst>
                  <p:childTnLst>
                    <p:animEffect transition="out" filter="fade">
                      <p:cBhvr>
                        <p:cTn dur="1000"/>
                        <p:tgtEl>
                          <p:spTgt spid="18"/>
                        </p:tgtEl>
                      </p:cBhvr>
                    </p:animEffect>
                    <p:set>
                      <p:cBhvr>
                        <p:cTn dur="1" fill="hold">
                          <p:stCondLst>
                            <p:cond delay="999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hidden"/>
                      </p:to>
                    </p:se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7723F1DB-4913-477C-8FBE-BEEE3D3B04D1}" type="datetimeFigureOut">
              <a:rPr lang="cs-CZ" smtClean="0"/>
              <a:t>19.9.2012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D4772A2A-F37D-4479-852F-906D7EAC339B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919397774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1" name="Obrázek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4213" y="4989513"/>
            <a:ext cx="5407025" cy="104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1115616" y="3716338"/>
            <a:ext cx="720129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r>
              <a:rPr lang="cs-CZ" dirty="0" smtClean="0"/>
              <a:t>Rostliny a živočichové v lese a na louce.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21114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0124711"/>
              </p:ext>
            </p:extLst>
          </p:nvPr>
        </p:nvGraphicFramePr>
        <p:xfrm>
          <a:off x="1547813" y="1412875"/>
          <a:ext cx="6096000" cy="27543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1042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Datum vytvoření projektu</a:t>
                      </a:r>
                      <a:endParaRPr lang="cs-CZ" sz="1800" dirty="0"/>
                    </a:p>
                  </a:txBody>
                  <a:tcPr marT="45745" marB="45745"/>
                </a:tc>
                <a:tc>
                  <a:txBody>
                    <a:bodyPr/>
                    <a:lstStyle/>
                    <a:p>
                      <a:r>
                        <a:rPr lang="cs-CZ" sz="1800" smtClean="0"/>
                        <a:t>   2012</a:t>
                      </a:r>
                      <a:endParaRPr lang="cs-CZ" sz="1800" dirty="0"/>
                    </a:p>
                  </a:txBody>
                  <a:tcPr marT="45745" marB="45745"/>
                </a:tc>
              </a:tr>
              <a:tr h="371042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Ročník</a:t>
                      </a:r>
                      <a:endParaRPr lang="cs-CZ" sz="1800" dirty="0"/>
                    </a:p>
                  </a:txBody>
                  <a:tcPr marT="45745" marB="45745"/>
                </a:tc>
                <a:tc>
                  <a:txBody>
                    <a:bodyPr/>
                    <a:lstStyle/>
                    <a:p>
                      <a:r>
                        <a:rPr lang="cs-CZ" sz="1800" smtClean="0"/>
                        <a:t>6.</a:t>
                      </a:r>
                      <a:endParaRPr lang="cs-CZ" sz="1800" dirty="0"/>
                    </a:p>
                  </a:txBody>
                  <a:tcPr marT="45745" marB="45745"/>
                </a:tc>
              </a:tr>
              <a:tr h="2012229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Popis prezentace</a:t>
                      </a:r>
                      <a:endParaRPr lang="cs-CZ" sz="1800" dirty="0"/>
                    </a:p>
                  </a:txBody>
                  <a:tcPr marT="45745" marB="45745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Závěrečné opakování učiva šestého ročníku  formou vyplnění pracovního listu.</a:t>
                      </a:r>
                      <a:endParaRPr lang="cs-CZ" sz="1800" dirty="0"/>
                    </a:p>
                  </a:txBody>
                  <a:tcPr marT="45745" marB="45745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0014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Zopakujeme si přírodopis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6000" dirty="0" smtClean="0"/>
              <a:t>Opakování přírodopisu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2424079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" name="Přímá spojnice 15"/>
          <p:cNvCxnSpPr/>
          <p:nvPr/>
        </p:nvCxnSpPr>
        <p:spPr>
          <a:xfrm>
            <a:off x="2418107" y="3320988"/>
            <a:ext cx="2585941" cy="133214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 flipV="1">
            <a:off x="2555776" y="2240868"/>
            <a:ext cx="2448272" cy="229478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 flipV="1">
            <a:off x="2555776" y="3472425"/>
            <a:ext cx="2448272" cy="222482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2555776" y="2233622"/>
            <a:ext cx="2448272" cy="346363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Biologické vědy-Spojte:</a:t>
            </a: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755576" y="1916832"/>
            <a:ext cx="2016224" cy="648072"/>
          </a:xfrm>
          <a:prstGeom prst="roundRect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Mikrobiologie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744390" y="2996952"/>
            <a:ext cx="2016224" cy="648072"/>
          </a:xfrm>
          <a:prstGeom prst="roundRect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Botanika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755576" y="4211619"/>
            <a:ext cx="2016224" cy="648072"/>
          </a:xfrm>
          <a:prstGeom prst="roundRect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Zoologie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755576" y="5373216"/>
            <a:ext cx="2016224" cy="648072"/>
          </a:xfrm>
          <a:prstGeom prst="roundRect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Biologie člověka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4786270" y="2924944"/>
            <a:ext cx="2305425" cy="792088"/>
          </a:xfrm>
          <a:prstGeom prst="roundRect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Zkoumá lidské tělo a jeho činnosti</a:t>
            </a:r>
            <a:endParaRPr lang="cs-CZ" dirty="0"/>
          </a:p>
        </p:txBody>
      </p:sp>
      <p:sp>
        <p:nvSpPr>
          <p:cNvPr id="9" name="Zaoblený obdélník 8"/>
          <p:cNvSpPr/>
          <p:nvPr/>
        </p:nvSpPr>
        <p:spPr>
          <a:xfrm>
            <a:off x="4786270" y="4211619"/>
            <a:ext cx="2016224" cy="648072"/>
          </a:xfrm>
          <a:prstGeom prst="roundRect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Zkoumá rostliny a jejich život</a:t>
            </a:r>
            <a:endParaRPr lang="cs-CZ" dirty="0"/>
          </a:p>
        </p:txBody>
      </p:sp>
      <p:sp>
        <p:nvSpPr>
          <p:cNvPr id="10" name="Zaoblený obdélník 9"/>
          <p:cNvSpPr/>
          <p:nvPr/>
        </p:nvSpPr>
        <p:spPr>
          <a:xfrm>
            <a:off x="4786270" y="5193196"/>
            <a:ext cx="2881490" cy="1008112"/>
          </a:xfrm>
          <a:prstGeom prst="roundRect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Zkoumá život bakterií a jiných drobnohledných organismů</a:t>
            </a:r>
            <a:endParaRPr lang="cs-CZ" dirty="0"/>
          </a:p>
        </p:txBody>
      </p:sp>
      <p:sp>
        <p:nvSpPr>
          <p:cNvPr id="11" name="Zaoblený obdélník 10"/>
          <p:cNvSpPr/>
          <p:nvPr/>
        </p:nvSpPr>
        <p:spPr>
          <a:xfrm>
            <a:off x="4786270" y="1902340"/>
            <a:ext cx="2016224" cy="662564"/>
          </a:xfrm>
          <a:prstGeom prst="roundRect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Zkoumá živočichy a jejich život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66878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6" name="Zástupný symbol pro obsah 4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01388033"/>
              </p:ext>
            </p:extLst>
          </p:nvPr>
        </p:nvGraphicFramePr>
        <p:xfrm>
          <a:off x="5929669" y="4907829"/>
          <a:ext cx="3214331" cy="19501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Rostlinná buňka</a:t>
            </a:r>
            <a:endParaRPr lang="cs-CZ" dirty="0"/>
          </a:p>
        </p:txBody>
      </p:sp>
      <p:sp>
        <p:nvSpPr>
          <p:cNvPr id="4" name="Ovál 3"/>
          <p:cNvSpPr/>
          <p:nvPr/>
        </p:nvSpPr>
        <p:spPr>
          <a:xfrm>
            <a:off x="1917008" y="1638906"/>
            <a:ext cx="4680520" cy="4392488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Ovál 4"/>
          <p:cNvSpPr/>
          <p:nvPr/>
        </p:nvSpPr>
        <p:spPr>
          <a:xfrm>
            <a:off x="3491880" y="2852936"/>
            <a:ext cx="576064" cy="576064"/>
          </a:xfrm>
          <a:prstGeom prst="ellipse">
            <a:avLst/>
          </a:prstGeom>
          <a:solidFill>
            <a:srgbClr val="FF0000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Zaoblený obdélník 6"/>
          <p:cNvSpPr/>
          <p:nvPr/>
        </p:nvSpPr>
        <p:spPr>
          <a:xfrm rot="19539999">
            <a:off x="2828474" y="2666050"/>
            <a:ext cx="687954" cy="307720"/>
          </a:xfrm>
          <a:prstGeom prst="roundRect">
            <a:avLst>
              <a:gd name="adj" fmla="val 31169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Zaoblený obdélník 7"/>
          <p:cNvSpPr/>
          <p:nvPr/>
        </p:nvSpPr>
        <p:spPr>
          <a:xfrm rot="1241905">
            <a:off x="2867616" y="3748055"/>
            <a:ext cx="687954" cy="301138"/>
          </a:xfrm>
          <a:prstGeom prst="roundRect">
            <a:avLst>
              <a:gd name="adj" fmla="val 31169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oblený obdélník 8"/>
          <p:cNvSpPr/>
          <p:nvPr/>
        </p:nvSpPr>
        <p:spPr>
          <a:xfrm rot="1514876">
            <a:off x="3059191" y="4355258"/>
            <a:ext cx="687954" cy="307720"/>
          </a:xfrm>
          <a:prstGeom prst="roundRect">
            <a:avLst>
              <a:gd name="adj" fmla="val 31169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Zaoblený obdélník 9"/>
          <p:cNvSpPr/>
          <p:nvPr/>
        </p:nvSpPr>
        <p:spPr>
          <a:xfrm rot="3547571">
            <a:off x="2209970" y="3116976"/>
            <a:ext cx="687954" cy="307720"/>
          </a:xfrm>
          <a:prstGeom prst="roundRect">
            <a:avLst>
              <a:gd name="adj" fmla="val 31169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Zaoblený obdélník 10"/>
          <p:cNvSpPr/>
          <p:nvPr/>
        </p:nvSpPr>
        <p:spPr>
          <a:xfrm rot="3993499">
            <a:off x="2098892" y="3871197"/>
            <a:ext cx="687954" cy="296965"/>
          </a:xfrm>
          <a:prstGeom prst="roundRect">
            <a:avLst>
              <a:gd name="adj" fmla="val 31169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Zaoblený obdélník 11"/>
          <p:cNvSpPr/>
          <p:nvPr/>
        </p:nvSpPr>
        <p:spPr>
          <a:xfrm rot="2152735">
            <a:off x="2507001" y="4681521"/>
            <a:ext cx="687954" cy="307720"/>
          </a:xfrm>
          <a:prstGeom prst="roundRect">
            <a:avLst>
              <a:gd name="adj" fmla="val 31169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3" name="Vývojový diagram: uložená data 12"/>
          <p:cNvSpPr/>
          <p:nvPr/>
        </p:nvSpPr>
        <p:spPr>
          <a:xfrm rot="10800000">
            <a:off x="3959931" y="2408684"/>
            <a:ext cx="2232248" cy="2752960"/>
          </a:xfrm>
          <a:prstGeom prst="flowChartOnlineStorag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4" name="Zaoblený obdélník 13"/>
          <p:cNvSpPr/>
          <p:nvPr/>
        </p:nvSpPr>
        <p:spPr>
          <a:xfrm rot="19539999">
            <a:off x="3147903" y="1961349"/>
            <a:ext cx="687954" cy="307720"/>
          </a:xfrm>
          <a:prstGeom prst="roundRect">
            <a:avLst>
              <a:gd name="adj" fmla="val 31169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5" name="Zaoblený obdélník 14"/>
          <p:cNvSpPr/>
          <p:nvPr/>
        </p:nvSpPr>
        <p:spPr>
          <a:xfrm rot="19539999">
            <a:off x="3809851" y="5328844"/>
            <a:ext cx="687954" cy="307720"/>
          </a:xfrm>
          <a:prstGeom prst="roundRect">
            <a:avLst>
              <a:gd name="adj" fmla="val 31169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Zaoblený obdélník 15"/>
          <p:cNvSpPr/>
          <p:nvPr/>
        </p:nvSpPr>
        <p:spPr>
          <a:xfrm rot="1831813">
            <a:off x="3913290" y="1947557"/>
            <a:ext cx="687954" cy="307720"/>
          </a:xfrm>
          <a:prstGeom prst="roundRect">
            <a:avLst>
              <a:gd name="adj" fmla="val 31169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20" name="Přímá spojnice 19"/>
          <p:cNvCxnSpPr/>
          <p:nvPr/>
        </p:nvCxnSpPr>
        <p:spPr>
          <a:xfrm flipH="1" flipV="1">
            <a:off x="2051720" y="2568734"/>
            <a:ext cx="1120733" cy="251176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 flipV="1">
            <a:off x="3779913" y="1638906"/>
            <a:ext cx="1728191" cy="1402983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>
            <a:stCxn id="44" idx="1"/>
          </p:cNvCxnSpPr>
          <p:nvPr/>
        </p:nvCxnSpPr>
        <p:spPr>
          <a:xfrm flipH="1" flipV="1">
            <a:off x="5652121" y="4019679"/>
            <a:ext cx="1152127" cy="631097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 flipH="1" flipV="1">
            <a:off x="6192180" y="2896647"/>
            <a:ext cx="618398" cy="374189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 flipH="1">
            <a:off x="1140618" y="3570782"/>
            <a:ext cx="776391" cy="590271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ovéPole 27"/>
          <p:cNvSpPr txBox="1"/>
          <p:nvPr/>
        </p:nvSpPr>
        <p:spPr>
          <a:xfrm>
            <a:off x="202867" y="4053030"/>
            <a:ext cx="20725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………………………..</a:t>
            </a:r>
            <a:endParaRPr lang="cs-CZ" sz="32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303145" y="4019679"/>
            <a:ext cx="217894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Buněčná stěna</a:t>
            </a:r>
            <a:endParaRPr lang="cs-CZ" sz="28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202867" y="2317558"/>
            <a:ext cx="19722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Chloroplasty</a:t>
            </a:r>
            <a:endParaRPr lang="cs-CZ" sz="24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202867" y="2408684"/>
            <a:ext cx="19669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……………………</a:t>
            </a:r>
            <a:endParaRPr lang="cs-CZ" sz="2400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5510345" y="1408073"/>
            <a:ext cx="24460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…………………….…</a:t>
            </a:r>
            <a:endParaRPr lang="cs-CZ" sz="24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5523986" y="1310880"/>
            <a:ext cx="25731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Buněčné jádro</a:t>
            </a:r>
            <a:endParaRPr lang="cs-CZ" sz="24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6972908" y="3302530"/>
            <a:ext cx="19669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……………………</a:t>
            </a:r>
            <a:endParaRPr lang="cs-CZ" sz="2400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7067635" y="3102857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Cytoplazma</a:t>
            </a:r>
            <a:endParaRPr lang="cs-CZ" sz="2400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6733360" y="4603902"/>
            <a:ext cx="19669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……………………</a:t>
            </a:r>
            <a:endParaRPr lang="cs-CZ" sz="2400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6804248" y="4419943"/>
            <a:ext cx="3024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Vakuola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21112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7" grpId="0"/>
      <p:bldP spid="42" grpId="0"/>
      <p:bldP spid="4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" name="Přímá spojnice 28"/>
          <p:cNvCxnSpPr/>
          <p:nvPr/>
        </p:nvCxnSpPr>
        <p:spPr>
          <a:xfrm flipH="1" flipV="1">
            <a:off x="2482014" y="3320988"/>
            <a:ext cx="2594042" cy="2700822"/>
          </a:xfrm>
          <a:prstGeom prst="line">
            <a:avLst/>
          </a:prstGeom>
          <a:ln w="38100">
            <a:solidFill>
              <a:srgbClr val="FFFF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 flipH="1">
            <a:off x="2482014" y="3320988"/>
            <a:ext cx="2594042" cy="2669789"/>
          </a:xfrm>
          <a:prstGeom prst="line">
            <a:avLst/>
          </a:prstGeom>
          <a:ln w="3810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 flipH="1">
            <a:off x="2482014" y="4211619"/>
            <a:ext cx="2666050" cy="940702"/>
          </a:xfrm>
          <a:prstGeom prst="line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 flipH="1" flipV="1">
            <a:off x="2627784" y="4211619"/>
            <a:ext cx="2520280" cy="940702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 flipH="1">
            <a:off x="2627784" y="2256696"/>
            <a:ext cx="2304256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Funkce buňky-Spojte:</a:t>
            </a: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755576" y="1932660"/>
            <a:ext cx="2016224" cy="648072"/>
          </a:xfrm>
          <a:prstGeom prst="roundRect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Buněčná stěna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755576" y="3887583"/>
            <a:ext cx="2016224" cy="648072"/>
          </a:xfrm>
          <a:prstGeom prst="roundRect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Chloroplasty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740557" y="4828285"/>
            <a:ext cx="2016224" cy="648072"/>
          </a:xfrm>
          <a:prstGeom prst="roundRect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Cytoplazma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740557" y="5697252"/>
            <a:ext cx="2016224" cy="648072"/>
          </a:xfrm>
          <a:prstGeom prst="roundRect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Vakuola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4786270" y="3887583"/>
            <a:ext cx="2016224" cy="648072"/>
          </a:xfrm>
          <a:prstGeom prst="roundRect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Vyplňuje buňku</a:t>
            </a:r>
            <a:endParaRPr lang="cs-CZ" dirty="0"/>
          </a:p>
        </p:txBody>
      </p:sp>
      <p:sp>
        <p:nvSpPr>
          <p:cNvPr id="9" name="Zaoblený obdélník 8"/>
          <p:cNvSpPr/>
          <p:nvPr/>
        </p:nvSpPr>
        <p:spPr>
          <a:xfrm>
            <a:off x="4786271" y="2996952"/>
            <a:ext cx="2016224" cy="648072"/>
          </a:xfrm>
          <a:prstGeom prst="roundRect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Shromažďuje vodu</a:t>
            </a:r>
            <a:endParaRPr lang="cs-CZ" dirty="0"/>
          </a:p>
        </p:txBody>
      </p:sp>
      <p:sp>
        <p:nvSpPr>
          <p:cNvPr id="10" name="Zaoblený obdélník 9"/>
          <p:cNvSpPr/>
          <p:nvPr/>
        </p:nvSpPr>
        <p:spPr>
          <a:xfrm>
            <a:off x="4786271" y="4828285"/>
            <a:ext cx="2016224" cy="648072"/>
          </a:xfrm>
          <a:prstGeom prst="roundRect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Umožňují výživu</a:t>
            </a:r>
            <a:endParaRPr lang="cs-CZ" dirty="0"/>
          </a:p>
        </p:txBody>
      </p:sp>
      <p:sp>
        <p:nvSpPr>
          <p:cNvPr id="11" name="Zaoblený obdélník 10"/>
          <p:cNvSpPr/>
          <p:nvPr/>
        </p:nvSpPr>
        <p:spPr>
          <a:xfrm>
            <a:off x="4786270" y="1932660"/>
            <a:ext cx="2016224" cy="662564"/>
          </a:xfrm>
          <a:prstGeom prst="roundRect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Chrání vnitřek</a:t>
            </a:r>
            <a:endParaRPr lang="cs-CZ" dirty="0"/>
          </a:p>
        </p:txBody>
      </p:sp>
      <p:sp>
        <p:nvSpPr>
          <p:cNvPr id="15" name="Zaoblený obdélník 14"/>
          <p:cNvSpPr/>
          <p:nvPr/>
        </p:nvSpPr>
        <p:spPr>
          <a:xfrm>
            <a:off x="740557" y="2996952"/>
            <a:ext cx="2016224" cy="648072"/>
          </a:xfrm>
          <a:prstGeom prst="roundRect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Buněčné jádro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4786271" y="5697774"/>
            <a:ext cx="2016224" cy="648072"/>
          </a:xfrm>
          <a:prstGeom prst="roundRect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Řídí buňku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30846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7544" y="1529834"/>
            <a:ext cx="8229600" cy="457200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SLIČ                                  MEC           DLA     CHÝŘ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KA             LE         HKÝ                         SA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PLA               KŘE         PRAĎ             VUŇ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ČKA              PŘE                         NÍK               KA           PU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VI                                    SNÍ 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i="1" dirty="0" smtClean="0">
                <a:solidFill>
                  <a:srgbClr val="FFFF00"/>
                </a:solidFill>
              </a:rPr>
              <a:t>Spojte slabiky-názvy výtrusných rostlin.</a:t>
            </a:r>
            <a:endParaRPr lang="cs-CZ" i="1" dirty="0">
              <a:solidFill>
                <a:srgbClr val="FFFF00"/>
              </a:solidFill>
            </a:endParaRPr>
          </a:p>
        </p:txBody>
      </p:sp>
      <p:sp>
        <p:nvSpPr>
          <p:cNvPr id="4" name="Srdce 3"/>
          <p:cNvSpPr/>
          <p:nvPr/>
        </p:nvSpPr>
        <p:spPr>
          <a:xfrm>
            <a:off x="2412153" y="4694703"/>
            <a:ext cx="432048" cy="360040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Srdce 4"/>
          <p:cNvSpPr/>
          <p:nvPr/>
        </p:nvSpPr>
        <p:spPr>
          <a:xfrm>
            <a:off x="598984" y="1880828"/>
            <a:ext cx="457200" cy="360040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Srdce 5"/>
          <p:cNvSpPr/>
          <p:nvPr/>
        </p:nvSpPr>
        <p:spPr>
          <a:xfrm>
            <a:off x="6804248" y="4694703"/>
            <a:ext cx="457200" cy="322798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Srdce 6"/>
          <p:cNvSpPr/>
          <p:nvPr/>
        </p:nvSpPr>
        <p:spPr>
          <a:xfrm>
            <a:off x="2141287" y="2909510"/>
            <a:ext cx="486889" cy="360040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Srdce 7"/>
          <p:cNvSpPr/>
          <p:nvPr/>
        </p:nvSpPr>
        <p:spPr>
          <a:xfrm>
            <a:off x="3923928" y="5661248"/>
            <a:ext cx="457200" cy="334888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Popisek se čtyřstrannou šipkou 8"/>
          <p:cNvSpPr/>
          <p:nvPr/>
        </p:nvSpPr>
        <p:spPr>
          <a:xfrm>
            <a:off x="539552" y="3717032"/>
            <a:ext cx="576064" cy="508381"/>
          </a:xfrm>
          <a:prstGeom prst="quadArrowCallout">
            <a:avLst/>
          </a:prstGeom>
          <a:solidFill>
            <a:srgbClr val="00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Popisek se čtyřstrannou šipkou 9"/>
          <p:cNvSpPr/>
          <p:nvPr/>
        </p:nvSpPr>
        <p:spPr>
          <a:xfrm>
            <a:off x="5758828" y="3753369"/>
            <a:ext cx="504056" cy="472044"/>
          </a:xfrm>
          <a:prstGeom prst="quadArrowCallout">
            <a:avLst/>
          </a:prstGeom>
          <a:solidFill>
            <a:srgbClr val="00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Popisek se čtyřstrannou šipkou 10"/>
          <p:cNvSpPr/>
          <p:nvPr/>
        </p:nvSpPr>
        <p:spPr>
          <a:xfrm>
            <a:off x="467544" y="5663480"/>
            <a:ext cx="588640" cy="501824"/>
          </a:xfrm>
          <a:prstGeom prst="quadArrowCallout">
            <a:avLst/>
          </a:prstGeom>
          <a:solidFill>
            <a:srgbClr val="00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Popisek se čtyřstrannou šipkou 11"/>
          <p:cNvSpPr/>
          <p:nvPr/>
        </p:nvSpPr>
        <p:spPr>
          <a:xfrm>
            <a:off x="5676155" y="1880828"/>
            <a:ext cx="505360" cy="420606"/>
          </a:xfrm>
          <a:prstGeom prst="quadArrowCallout">
            <a:avLst/>
          </a:prstGeom>
          <a:solidFill>
            <a:srgbClr val="00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Popisek se čtyřstrannou šipkou 12"/>
          <p:cNvSpPr/>
          <p:nvPr/>
        </p:nvSpPr>
        <p:spPr>
          <a:xfrm>
            <a:off x="598984" y="4746912"/>
            <a:ext cx="576064" cy="541177"/>
          </a:xfrm>
          <a:prstGeom prst="quadArrowCallout">
            <a:avLst/>
          </a:prstGeom>
          <a:solidFill>
            <a:srgbClr val="00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Slunce 13"/>
          <p:cNvSpPr/>
          <p:nvPr/>
        </p:nvSpPr>
        <p:spPr>
          <a:xfrm>
            <a:off x="8138985" y="4694703"/>
            <a:ext cx="504056" cy="504056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Slunce 14"/>
          <p:cNvSpPr/>
          <p:nvPr/>
        </p:nvSpPr>
        <p:spPr>
          <a:xfrm>
            <a:off x="6804247" y="1922064"/>
            <a:ext cx="554091" cy="432049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Slunce 15"/>
          <p:cNvSpPr/>
          <p:nvPr/>
        </p:nvSpPr>
        <p:spPr>
          <a:xfrm>
            <a:off x="5058707" y="4746912"/>
            <a:ext cx="466748" cy="415907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Slunce 16"/>
          <p:cNvSpPr/>
          <p:nvPr/>
        </p:nvSpPr>
        <p:spPr>
          <a:xfrm>
            <a:off x="2423175" y="3742622"/>
            <a:ext cx="457200" cy="45720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Slunce 17"/>
          <p:cNvSpPr/>
          <p:nvPr/>
        </p:nvSpPr>
        <p:spPr>
          <a:xfrm>
            <a:off x="3425464" y="2892075"/>
            <a:ext cx="432048" cy="39491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Pěticípá hvězda 18"/>
          <p:cNvSpPr/>
          <p:nvPr/>
        </p:nvSpPr>
        <p:spPr>
          <a:xfrm>
            <a:off x="542696" y="2909510"/>
            <a:ext cx="569776" cy="457200"/>
          </a:xfrm>
          <a:prstGeom prst="star5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Pěticípá hvězda 19"/>
          <p:cNvSpPr/>
          <p:nvPr/>
        </p:nvSpPr>
        <p:spPr>
          <a:xfrm>
            <a:off x="3857512" y="3779282"/>
            <a:ext cx="457200" cy="457200"/>
          </a:xfrm>
          <a:prstGeom prst="star5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Pěticípá hvězda 20"/>
          <p:cNvSpPr/>
          <p:nvPr/>
        </p:nvSpPr>
        <p:spPr>
          <a:xfrm>
            <a:off x="5935395" y="2921470"/>
            <a:ext cx="478717" cy="457200"/>
          </a:xfrm>
          <a:prstGeom prst="star5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Pěticípá hvězda 21"/>
          <p:cNvSpPr/>
          <p:nvPr/>
        </p:nvSpPr>
        <p:spPr>
          <a:xfrm>
            <a:off x="4101904" y="2012268"/>
            <a:ext cx="550912" cy="457200"/>
          </a:xfrm>
          <a:prstGeom prst="star5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2006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Osmisměrka-PLOŠTĚNCI</a:t>
            </a:r>
            <a:endParaRPr lang="cs-CZ" dirty="0"/>
          </a:p>
        </p:txBody>
      </p:sp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4826901"/>
              </p:ext>
            </p:extLst>
          </p:nvPr>
        </p:nvGraphicFramePr>
        <p:xfrm>
          <a:off x="395536" y="1556796"/>
          <a:ext cx="8280921" cy="438912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752811"/>
                <a:gridCol w="752811"/>
                <a:gridCol w="752811"/>
                <a:gridCol w="752811"/>
                <a:gridCol w="752811"/>
                <a:gridCol w="752811"/>
                <a:gridCol w="752811"/>
                <a:gridCol w="752811"/>
                <a:gridCol w="752811"/>
                <a:gridCol w="752811"/>
                <a:gridCol w="752811"/>
              </a:tblGrid>
              <a:tr h="348038">
                <a:tc>
                  <a:txBody>
                    <a:bodyPr/>
                    <a:lstStyle/>
                    <a:p>
                      <a:r>
                        <a:rPr lang="cs-CZ" dirty="0" smtClean="0"/>
                        <a:t>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Á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É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Í</a:t>
                      </a:r>
                      <a:endParaRPr lang="cs-CZ" dirty="0"/>
                    </a:p>
                  </a:txBody>
                  <a:tcPr/>
                </a:tc>
              </a:tr>
              <a:tr h="348038"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/>
                </a:tc>
              </a:tr>
              <a:tr h="348038">
                <a:tc>
                  <a:txBody>
                    <a:bodyPr/>
                    <a:lstStyle/>
                    <a:p>
                      <a:r>
                        <a:rPr lang="cs-CZ" dirty="0" smtClean="0"/>
                        <a:t>Č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</a:tr>
              <a:tr h="348038"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</a:tr>
              <a:tr h="348038"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Á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Í</a:t>
                      </a:r>
                      <a:endParaRPr lang="cs-CZ" dirty="0"/>
                    </a:p>
                  </a:txBody>
                  <a:tcPr/>
                </a:tc>
              </a:tr>
              <a:tr h="348038"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</a:t>
                      </a:r>
                      <a:endParaRPr lang="cs-CZ" dirty="0"/>
                    </a:p>
                  </a:txBody>
                  <a:tcPr/>
                </a:tc>
              </a:tr>
              <a:tr h="348038"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Ě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</a:tr>
              <a:tr h="348038"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Ř</a:t>
                      </a:r>
                      <a:endParaRPr lang="cs-CZ" dirty="0"/>
                    </a:p>
                  </a:txBody>
                  <a:tcPr/>
                </a:tc>
              </a:tr>
              <a:tr h="348038">
                <a:tc>
                  <a:txBody>
                    <a:bodyPr/>
                    <a:lstStyle/>
                    <a:p>
                      <a:r>
                        <a:rPr lang="cs-CZ" dirty="0" smtClean="0"/>
                        <a:t>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/>
                </a:tc>
              </a:tr>
              <a:tr h="348038"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Á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48038"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Ě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</a:tr>
              <a:tr h="348038"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Á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C:\Documents and Settings\Administrator\Local Settings\Temporary Internet Files\Content.IE5\ZD8Y64L6\MC90043438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2011" y="4797152"/>
            <a:ext cx="472827" cy="478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Administrator\Local Settings\Temporary Internet Files\Content.IE5\4JK4SJV4\MC9004404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6969" y="5547233"/>
            <a:ext cx="586403" cy="624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Administrator\Local Settings\Temporary Internet Files\Content.IE5\ZD8Y64L6\MC90043984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5491" y="5613241"/>
            <a:ext cx="782487" cy="492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Documents and Settings\Administrator\Local Settings\Temporary Internet Files\Content.IE5\4JK4SJV4\MC90043440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7978" y="5613241"/>
            <a:ext cx="596453" cy="492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835696" y="6597352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72008" y="6167045"/>
            <a:ext cx="88924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Regenerační, vylučovací, přijímací, povrchem, tasemnice, motolice, ztracenou, mléčná, paraziti,  krví, tropech, záněty, těla, boubel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79574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Tajenka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2778536"/>
              </p:ext>
            </p:extLst>
          </p:nvPr>
        </p:nvGraphicFramePr>
        <p:xfrm>
          <a:off x="2590770" y="1268760"/>
          <a:ext cx="6336704" cy="438912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576064"/>
                <a:gridCol w="576064"/>
                <a:gridCol w="576064"/>
                <a:gridCol w="576064"/>
                <a:gridCol w="576064"/>
                <a:gridCol w="576064"/>
                <a:gridCol w="576064"/>
                <a:gridCol w="576064"/>
                <a:gridCol w="576064"/>
                <a:gridCol w="576064"/>
                <a:gridCol w="576064"/>
              </a:tblGrid>
              <a:tr h="168018">
                <a:tc>
                  <a:txBody>
                    <a:bodyPr/>
                    <a:lstStyle/>
                    <a:p>
                      <a:r>
                        <a:rPr lang="cs-CZ" dirty="0" smtClean="0"/>
                        <a:t>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Á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É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Í</a:t>
                      </a:r>
                      <a:endParaRPr lang="cs-CZ" dirty="0"/>
                    </a:p>
                  </a:txBody>
                  <a:tcPr/>
                </a:tc>
              </a:tr>
              <a:tr h="168018"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/>
                </a:tc>
              </a:tr>
              <a:tr h="168018">
                <a:tc>
                  <a:txBody>
                    <a:bodyPr/>
                    <a:lstStyle/>
                    <a:p>
                      <a:r>
                        <a:rPr lang="cs-CZ" dirty="0" smtClean="0"/>
                        <a:t>Č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</a:tr>
              <a:tr h="168018"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</a:tr>
              <a:tr h="168018"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Á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Í</a:t>
                      </a:r>
                      <a:endParaRPr lang="cs-CZ" dirty="0"/>
                    </a:p>
                  </a:txBody>
                  <a:tcPr/>
                </a:tc>
              </a:tr>
              <a:tr h="168018"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</a:t>
                      </a:r>
                      <a:endParaRPr lang="cs-CZ" dirty="0"/>
                    </a:p>
                  </a:txBody>
                  <a:tcPr/>
                </a:tc>
              </a:tr>
              <a:tr h="168018"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Ě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</a:tr>
              <a:tr h="168018"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Ř</a:t>
                      </a:r>
                      <a:endParaRPr lang="cs-CZ" dirty="0"/>
                    </a:p>
                  </a:txBody>
                  <a:tcPr/>
                </a:tc>
              </a:tr>
              <a:tr h="168018">
                <a:tc>
                  <a:txBody>
                    <a:bodyPr/>
                    <a:lstStyle/>
                    <a:p>
                      <a:r>
                        <a:rPr lang="cs-CZ" dirty="0" smtClean="0"/>
                        <a:t>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/>
                </a:tc>
              </a:tr>
              <a:tr h="168018"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Á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168018"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Ě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</a:tr>
              <a:tr h="168018"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Á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2" descr="C:\Documents and Settings\Administrator\Local Settings\Temporary Internet Files\Content.IE5\ZD8Y64L6\MC90043438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0043" y="4508677"/>
            <a:ext cx="472827" cy="478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Documents and Settings\Administrator\Local Settings\Temporary Internet Files\Content.IE5\4JK4SJV4\MC9004404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2499" y="5386300"/>
            <a:ext cx="586403" cy="624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Documents and Settings\Administrator\Local Settings\Temporary Internet Files\Content.IE5\ZD8Y64L6\MC90043984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3338" y="5272288"/>
            <a:ext cx="782487" cy="492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C:\Documents and Settings\Administrator\Local Settings\Temporary Internet Files\Content.IE5\4JK4SJV4\MC90043440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0043" y="5272287"/>
            <a:ext cx="596453" cy="492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Přímá spojnice 9"/>
          <p:cNvCxnSpPr/>
          <p:nvPr/>
        </p:nvCxnSpPr>
        <p:spPr>
          <a:xfrm>
            <a:off x="2780285" y="1412775"/>
            <a:ext cx="0" cy="385951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 flipH="1">
            <a:off x="2780285" y="3588559"/>
            <a:ext cx="3194861" cy="192975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3310850" y="1772816"/>
            <a:ext cx="0" cy="261540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3958922" y="2420888"/>
            <a:ext cx="0" cy="213254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5111050" y="4221088"/>
            <a:ext cx="0" cy="147724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6263178" y="2420888"/>
            <a:ext cx="0" cy="327744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6839242" y="2780928"/>
            <a:ext cx="0" cy="291740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>
            <a:off x="7919362" y="2420888"/>
            <a:ext cx="0" cy="253882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>
            <a:off x="8492387" y="1412775"/>
            <a:ext cx="0" cy="309590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>
            <a:off x="4462978" y="1772816"/>
            <a:ext cx="324036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>
            <a:off x="4377715" y="1412775"/>
            <a:ext cx="332562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35"/>
          <p:cNvCxnSpPr/>
          <p:nvPr/>
        </p:nvCxnSpPr>
        <p:spPr>
          <a:xfrm>
            <a:off x="3276016" y="1367388"/>
            <a:ext cx="4968552" cy="318667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 flipV="1">
            <a:off x="3276016" y="1367388"/>
            <a:ext cx="5400440" cy="350177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41"/>
          <p:cNvCxnSpPr/>
          <p:nvPr/>
        </p:nvCxnSpPr>
        <p:spPr>
          <a:xfrm flipV="1">
            <a:off x="4377715" y="1988840"/>
            <a:ext cx="2173495" cy="135369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ovéPole 44"/>
          <p:cNvSpPr txBox="1"/>
          <p:nvPr/>
        </p:nvSpPr>
        <p:spPr>
          <a:xfrm>
            <a:off x="611560" y="6010371"/>
            <a:ext cx="8532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Clr>
                <a:schemeClr val="accent2">
                  <a:lumMod val="75000"/>
                </a:schemeClr>
              </a:buClr>
              <a:buSzPct val="115000"/>
              <a:buFont typeface="Arial" pitchFamily="34" charset="0"/>
              <a:buChar char="•"/>
            </a:pPr>
            <a:r>
              <a:rPr lang="cs-CZ" sz="2800" dirty="0" smtClean="0"/>
              <a:t>…………………………………………………………………………</a:t>
            </a:r>
            <a:endParaRPr lang="cs-CZ" sz="2800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1331640" y="5858108"/>
            <a:ext cx="626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Tasemnice dlouhočlenná a bezbranná 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363348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dirty="0" smtClean="0"/>
              <a:t>Hrby slouží velbloudovi jako:</a:t>
            </a:r>
            <a:endParaRPr lang="cs-CZ" dirty="0"/>
          </a:p>
        </p:txBody>
      </p:sp>
      <p:sp>
        <p:nvSpPr>
          <p:cNvPr id="15" name="Rectangle 15"/>
          <p:cNvSpPr>
            <a:spLocks noGrp="1"/>
          </p:cNvSpPr>
          <p:nvPr>
            <p:ph type="body" sz="quarter" idx="19"/>
          </p:nvPr>
        </p:nvSpPr>
        <p:spPr>
          <a:xfrm>
            <a:off x="1143000" y="2057400"/>
            <a:ext cx="7086600" cy="457200"/>
          </a:xfrm>
        </p:spPr>
        <p:txBody>
          <a:bodyPr>
            <a:normAutofit lnSpcReduction="10000"/>
          </a:bodyPr>
          <a:lstStyle>
            <a:extLst/>
          </a:lstStyle>
          <a:p>
            <a:r>
              <a:rPr lang="cs-CZ" dirty="0" smtClean="0"/>
              <a:t>Zásobárna soli</a:t>
            </a:r>
            <a:endParaRPr lang="cs-CZ" dirty="0"/>
          </a:p>
        </p:txBody>
      </p:sp>
      <p:sp>
        <p:nvSpPr>
          <p:cNvPr id="16" name="Rectangle 16"/>
          <p:cNvSpPr>
            <a:spLocks noGrp="1"/>
          </p:cNvSpPr>
          <p:nvPr>
            <p:ph type="body" sz="quarter" idx="20"/>
          </p:nvPr>
        </p:nvSpPr>
        <p:spPr/>
        <p:txBody>
          <a:bodyPr>
            <a:normAutofit lnSpcReduction="10000"/>
          </a:bodyPr>
          <a:lstStyle>
            <a:extLst/>
          </a:lstStyle>
          <a:p>
            <a:r>
              <a:rPr lang="cs-CZ" dirty="0" smtClean="0"/>
              <a:t>Zásobárna vody</a:t>
            </a:r>
            <a:endParaRPr lang="cs-CZ" dirty="0"/>
          </a:p>
        </p:txBody>
      </p:sp>
      <p:sp>
        <p:nvSpPr>
          <p:cNvPr id="17" name="Rectangle 17"/>
          <p:cNvSpPr>
            <a:spLocks noGrp="1"/>
          </p:cNvSpPr>
          <p:nvPr>
            <p:ph type="body" sz="quarter" idx="21"/>
          </p:nvPr>
        </p:nvSpPr>
        <p:spPr>
          <a:xfrm>
            <a:off x="1143000" y="3429000"/>
            <a:ext cx="7086600" cy="457200"/>
          </a:xfrm>
        </p:spPr>
        <p:txBody>
          <a:bodyPr>
            <a:normAutofit lnSpcReduction="10000"/>
          </a:bodyPr>
          <a:lstStyle>
            <a:extLst/>
          </a:lstStyle>
          <a:p>
            <a:r>
              <a:rPr lang="cs-CZ" dirty="0" smtClean="0"/>
              <a:t>Zásobárna tuku</a:t>
            </a:r>
            <a:endParaRPr lang="cs-CZ" dirty="0"/>
          </a:p>
        </p:txBody>
      </p:sp>
      <p:pic>
        <p:nvPicPr>
          <p:cNvPr id="2050" name="Picture 2" descr="C:\Documents and Settings\Administrator\Local Settings\Temporary Internet Files\Content.IE5\ACPZM5CD\MC90043779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933056"/>
            <a:ext cx="1831975" cy="1501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510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dirty="0" smtClean="0"/>
              <a:t>Jsou ptáci studenokrevní živočichové?</a:t>
            </a:r>
            <a:endParaRPr lang="cs-CZ" dirty="0"/>
          </a:p>
        </p:txBody>
      </p:sp>
      <p:sp>
        <p:nvSpPr>
          <p:cNvPr id="15" name="Rectangle 15"/>
          <p:cNvSpPr>
            <a:spLocks noGrp="1"/>
          </p:cNvSpPr>
          <p:nvPr>
            <p:ph type="body" sz="quarter" idx="19"/>
          </p:nvPr>
        </p:nvSpPr>
        <p:spPr>
          <a:xfrm>
            <a:off x="1115616" y="3475856"/>
            <a:ext cx="7086600" cy="457200"/>
          </a:xfrm>
        </p:spPr>
        <p:txBody>
          <a:bodyPr>
            <a:normAutofit lnSpcReduction="10000"/>
          </a:bodyPr>
          <a:lstStyle>
            <a:extLst/>
          </a:lstStyle>
          <a:p>
            <a:r>
              <a:rPr lang="cs-CZ" dirty="0" smtClean="0"/>
              <a:t>Záleží na počasí</a:t>
            </a:r>
            <a:endParaRPr lang="cs-CZ" dirty="0"/>
          </a:p>
        </p:txBody>
      </p:sp>
      <p:sp>
        <p:nvSpPr>
          <p:cNvPr id="16" name="Rectangle 16"/>
          <p:cNvSpPr>
            <a:spLocks noGrp="1"/>
          </p:cNvSpPr>
          <p:nvPr>
            <p:ph type="body" sz="quarter" idx="20"/>
          </p:nvPr>
        </p:nvSpPr>
        <p:spPr>
          <a:xfrm>
            <a:off x="1143000" y="2708920"/>
            <a:ext cx="7086600" cy="457200"/>
          </a:xfrm>
        </p:spPr>
        <p:txBody>
          <a:bodyPr>
            <a:normAutofit lnSpcReduction="10000"/>
          </a:bodyPr>
          <a:lstStyle>
            <a:extLst/>
          </a:lstStyle>
          <a:p>
            <a:r>
              <a:rPr lang="cs-CZ" dirty="0" smtClean="0"/>
              <a:t>Ano, jsou studenokrevní</a:t>
            </a:r>
            <a:endParaRPr lang="cs-CZ" dirty="0"/>
          </a:p>
        </p:txBody>
      </p:sp>
      <p:sp>
        <p:nvSpPr>
          <p:cNvPr id="17" name="Rectangle 17"/>
          <p:cNvSpPr>
            <a:spLocks noGrp="1"/>
          </p:cNvSpPr>
          <p:nvPr>
            <p:ph type="body" sz="quarter" idx="21"/>
          </p:nvPr>
        </p:nvSpPr>
        <p:spPr>
          <a:xfrm>
            <a:off x="1239515" y="2107704"/>
            <a:ext cx="7086600" cy="457200"/>
          </a:xfrm>
        </p:spPr>
        <p:txBody>
          <a:bodyPr>
            <a:normAutofit lnSpcReduction="10000"/>
          </a:bodyPr>
          <a:lstStyle>
            <a:extLst/>
          </a:lstStyle>
          <a:p>
            <a:r>
              <a:rPr lang="cs-CZ" dirty="0" smtClean="0"/>
              <a:t>Ne, jsou teplokrevní</a:t>
            </a:r>
            <a:endParaRPr lang="cs-CZ" dirty="0"/>
          </a:p>
        </p:txBody>
      </p:sp>
      <p:pic>
        <p:nvPicPr>
          <p:cNvPr id="2050" name="Picture 2" descr="C:\Documents and Settings\Administrator\Local Settings\Temporary Internet Files\Content.IE5\ACPZM5CD\MC90043779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933056"/>
            <a:ext cx="1831975" cy="1501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8129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dirty="0" smtClean="0"/>
              <a:t>Půda vzniká ……………………. hornin</a:t>
            </a:r>
          </a:p>
          <a:p>
            <a:r>
              <a:rPr lang="cs-CZ" dirty="0" smtClean="0"/>
              <a:t>Pole je ………………………….</a:t>
            </a:r>
          </a:p>
          <a:p>
            <a:r>
              <a:rPr lang="cs-CZ" dirty="0" smtClean="0"/>
              <a:t>Mezi poli jsou ……………. , které zabraňují ……………………</a:t>
            </a:r>
          </a:p>
          <a:p>
            <a:r>
              <a:rPr lang="cs-CZ" dirty="0" smtClean="0"/>
              <a:t>Svrchní části půdy říkáme ……………………</a:t>
            </a:r>
          </a:p>
          <a:p>
            <a:r>
              <a:rPr lang="cs-CZ" dirty="0" smtClean="0"/>
              <a:t>Propletené kořeny a oddenky v zemi vytváří ………………</a:t>
            </a:r>
          </a:p>
          <a:p>
            <a:r>
              <a:rPr lang="cs-CZ" dirty="0" smtClean="0"/>
              <a:t>Ze zbytků organických látek v půdě vzniká ……………….</a:t>
            </a:r>
          </a:p>
          <a:p>
            <a:r>
              <a:rPr lang="cs-CZ" dirty="0" smtClean="0"/>
              <a:t>Základními rostlinami na louce jsou ……………………..</a:t>
            </a:r>
          </a:p>
          <a:p>
            <a:r>
              <a:rPr lang="cs-CZ" dirty="0" smtClean="0"/>
              <a:t>Na podzim se z luk sklízejí …………………………….</a:t>
            </a:r>
          </a:p>
          <a:p>
            <a:r>
              <a:rPr lang="cs-CZ" dirty="0" smtClean="0"/>
              <a:t>Sklizeň sena se jmenuje …………………………………..</a:t>
            </a:r>
          </a:p>
          <a:p>
            <a:r>
              <a:rPr lang="cs-CZ" dirty="0" smtClean="0"/>
              <a:t>Obohacování půdy dusíkem pomocí půdních bakterií říkáme ………………………  …………………………….</a:t>
            </a:r>
            <a:endParaRPr lang="cs-CZ" dirty="0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Společenstvo luk, pastvin a polí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627784" y="1412776"/>
            <a:ext cx="194421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zvětráváním</a:t>
            </a:r>
            <a:endParaRPr lang="cs-CZ" sz="26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051720" y="1897668"/>
            <a:ext cx="2592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monokultura</a:t>
            </a:r>
            <a:endParaRPr lang="cs-CZ" sz="28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059832" y="2329716"/>
            <a:ext cx="1296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meze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948264" y="2329716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erozi</a:t>
            </a:r>
            <a:endParaRPr lang="cs-CZ" sz="28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693650" y="2852936"/>
            <a:ext cx="1584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ornice</a:t>
            </a:r>
            <a:endParaRPr lang="cs-CZ" sz="28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7055768" y="3284984"/>
            <a:ext cx="2088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drny</a:t>
            </a:r>
            <a:endParaRPr lang="cs-CZ" sz="28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858000" y="3808204"/>
            <a:ext cx="16206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humus</a:t>
            </a:r>
            <a:endParaRPr lang="cs-CZ" sz="28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012160" y="4221088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traviny</a:t>
            </a:r>
            <a:endParaRPr lang="cs-CZ" sz="28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5454098" y="4633972"/>
            <a:ext cx="11161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otavy</a:t>
            </a:r>
            <a:endParaRPr lang="cs-CZ" sz="28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4747402" y="5135749"/>
            <a:ext cx="1530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senoseč</a:t>
            </a:r>
            <a:endParaRPr lang="cs-CZ" sz="28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2051720" y="6021288"/>
            <a:ext cx="489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zelené                  hnojení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872411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6629400" y="1642120"/>
            <a:ext cx="2407096" cy="1066800"/>
          </a:xfrm>
        </p:spPr>
        <p:txBody>
          <a:bodyPr>
            <a:noAutofit/>
          </a:bodyPr>
          <a:lstStyle/>
          <a:p>
            <a:r>
              <a:rPr lang="cs-CZ" sz="2800" dirty="0" smtClean="0"/>
              <a:t>DĚKUJI VÁM ZA POZORNOST </a:t>
            </a:r>
            <a:endParaRPr lang="cs-CZ" sz="2800" dirty="0"/>
          </a:p>
        </p:txBody>
      </p:sp>
      <p:sp>
        <p:nvSpPr>
          <p:cNvPr id="9" name="Zástupný symbol pro obrázek 8"/>
          <p:cNvSpPr>
            <a:spLocks noGrp="1"/>
          </p:cNvSpPr>
          <p:nvPr>
            <p:ph type="pic" idx="1"/>
          </p:nvPr>
        </p:nvSpPr>
        <p:spPr/>
      </p:sp>
      <p:sp>
        <p:nvSpPr>
          <p:cNvPr id="10" name="Zástupný symbol pro text 9"/>
          <p:cNvSpPr>
            <a:spLocks noGrp="1"/>
          </p:cNvSpPr>
          <p:nvPr>
            <p:ph type="body" sz="half" idx="2"/>
          </p:nvPr>
        </p:nvSpPr>
        <p:spPr>
          <a:xfrm>
            <a:off x="6629400" y="4121968"/>
            <a:ext cx="2057400" cy="1683296"/>
          </a:xfrm>
        </p:spPr>
        <p:txBody>
          <a:bodyPr>
            <a:normAutofit/>
          </a:bodyPr>
          <a:lstStyle/>
          <a:p>
            <a:r>
              <a:rPr lang="cs-CZ" sz="2800" dirty="0" smtClean="0"/>
              <a:t>To je vše</a:t>
            </a:r>
            <a:endParaRPr lang="cs-CZ" sz="2800" dirty="0"/>
          </a:p>
        </p:txBody>
      </p:sp>
      <p:pic>
        <p:nvPicPr>
          <p:cNvPr id="1026" name="Picture 2" descr="C:\Documents and Settings\Administrator\Local Settings\Temporary Internet Files\Content.IE5\ACPZM5CD\MP90040113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76672"/>
            <a:ext cx="6074728" cy="5579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6503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Klipart Microsoft PowerPoint 2010</a:t>
            </a:r>
          </a:p>
          <a:p>
            <a:endParaRPr lang="cs-CZ" dirty="0"/>
          </a:p>
        </p:txBody>
      </p:sp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683568" y="2165086"/>
            <a:ext cx="71287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Ekologický přírodopis, pracovní sešit pro 6. ročník základní školy, RNDr. Danuše Kvasničková, CSc., Nakladatelství fortuna 1998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77184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240</TotalTime>
  <Words>598</Words>
  <Application>Microsoft Office PowerPoint</Application>
  <PresentationFormat>Předvádění na obrazovce (4:3)</PresentationFormat>
  <Paragraphs>363</Paragraphs>
  <Slides>14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Papír</vt:lpstr>
      <vt:lpstr>Prezentace aplikace PowerPoint</vt:lpstr>
      <vt:lpstr>Prezentace aplikace PowerPoint</vt:lpstr>
      <vt:lpstr>Opakování přírodopisu</vt:lpstr>
      <vt:lpstr>Biologické vědy-Spojte:</vt:lpstr>
      <vt:lpstr>Rostlinná buňka</vt:lpstr>
      <vt:lpstr>Funkce buňky-Spojte:</vt:lpstr>
      <vt:lpstr>Spojte slabiky-názvy výtrusných rostlin.</vt:lpstr>
      <vt:lpstr>Osmisměrka-PLOŠTĚNCI</vt:lpstr>
      <vt:lpstr>Tajenka</vt:lpstr>
      <vt:lpstr>Hrby slouží velbloudovi jako:</vt:lpstr>
      <vt:lpstr>Jsou ptáci studenokrevní živočichové?</vt:lpstr>
      <vt:lpstr>Společenstvo luk, pastvin a polí</vt:lpstr>
      <vt:lpstr>DĚKUJI VÁM ZA POZORNOST 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Opakování přírodopisu</dc:title>
  <dc:creator>Student</dc:creator>
  <cp:lastModifiedBy>Eliška Jurčicová</cp:lastModifiedBy>
  <cp:revision>26</cp:revision>
  <dcterms:created xsi:type="dcterms:W3CDTF">2012-05-18T06:27:20Z</dcterms:created>
  <dcterms:modified xsi:type="dcterms:W3CDTF">2012-09-19T10:43:22Z</dcterms:modified>
</cp:coreProperties>
</file>