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2884"/>
    <a:srgbClr val="7030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7272430-17FC-4F55-A662-791146BBA347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CBFE3A1-00ED-4FD4-BBE3-B8C29A872C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bajnar.blog.idnes.cz/c/263123/O-cernych-dirach-a-velkem-tresku-singularite-a-nekonecnu.html" TargetMode="External"/><Relationship Id="rId2" Type="http://schemas.openxmlformats.org/officeDocument/2006/relationships/hyperlink" Target="http://moje-zajmy.blogerka.cz/Astronomie/Slunecni-soustav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Donkey_in_Messi,_Viannos.jpg" TargetMode="External"/><Relationship Id="rId4" Type="http://schemas.openxmlformats.org/officeDocument/2006/relationships/hyperlink" Target="http://katevlkodlak.blog.cz/0810/putovani-do-stredu-ze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26. září 2012</a:t>
            </a:r>
            <a:r>
              <a:rPr lang="cs-CZ" b="1" dirty="0"/>
              <a:t>,  6.ročník, V/2 </a:t>
            </a:r>
            <a:r>
              <a:rPr lang="cs-CZ" b="1" dirty="0" smtClean="0"/>
              <a:t>W19, </a:t>
            </a:r>
            <a:r>
              <a:rPr lang="cs-CZ" b="1" dirty="0"/>
              <a:t>Přírodopis, </a:t>
            </a:r>
            <a:r>
              <a:rPr lang="cs-CZ" b="1" dirty="0" smtClean="0"/>
              <a:t>planeta Země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1580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852936"/>
            <a:ext cx="8229600" cy="1828800"/>
          </a:xfrm>
        </p:spPr>
        <p:txBody>
          <a:bodyPr>
            <a:noAutofit/>
          </a:bodyPr>
          <a:lstStyle/>
          <a:p>
            <a:r>
              <a:rPr lang="cs-CZ" sz="9600" dirty="0" smtClean="0"/>
              <a:t>Planeta země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1226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412776"/>
            <a:ext cx="8670776" cy="5040560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Planeta Země je součástí  </a:t>
            </a:r>
            <a:r>
              <a:rPr lang="cs-CZ" sz="2800" u="sng" dirty="0" smtClean="0"/>
              <a:t>                   </a:t>
            </a:r>
            <a:r>
              <a:rPr lang="cs-CZ" sz="2800" dirty="0" smtClean="0"/>
              <a:t> soustavy.</a:t>
            </a:r>
          </a:p>
          <a:p>
            <a:pPr algn="r"/>
            <a:endParaRPr lang="cs-CZ" sz="1400" dirty="0" smtClean="0"/>
          </a:p>
          <a:p>
            <a:pPr algn="r"/>
            <a:r>
              <a:rPr lang="cs-CZ" sz="2800" dirty="0" smtClean="0"/>
              <a:t>Země obíhá kolem Slunce, což je  </a:t>
            </a:r>
            <a:r>
              <a:rPr lang="cs-CZ" sz="2800" u="sng" dirty="0" smtClean="0"/>
              <a:t>                   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708920"/>
            <a:ext cx="5616624" cy="3879187"/>
          </a:xfrm>
          <a:prstGeom prst="rect">
            <a:avLst/>
          </a:prstGeom>
        </p:spPr>
      </p:pic>
      <p:sp>
        <p:nvSpPr>
          <p:cNvPr id="5" name="Zástupný symbol pro text 2"/>
          <p:cNvSpPr txBox="1">
            <a:spLocks/>
          </p:cNvSpPr>
          <p:nvPr/>
        </p:nvSpPr>
        <p:spPr>
          <a:xfrm>
            <a:off x="5406280" y="1412776"/>
            <a:ext cx="1686000" cy="576064"/>
          </a:xfrm>
          <a:prstGeom prst="rect">
            <a:avLst/>
          </a:prstGeom>
        </p:spPr>
        <p:txBody>
          <a:bodyPr vert="horz" anchor="t">
            <a:normAutofit fontScale="92500"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Sluneční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660232" y="2132856"/>
            <a:ext cx="168600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hvězda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106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38728" cy="731168"/>
          </a:xfrm>
        </p:spPr>
        <p:txBody>
          <a:bodyPr/>
          <a:lstStyle/>
          <a:p>
            <a:pPr algn="ctr"/>
            <a:r>
              <a:rPr lang="cs-CZ" sz="4000" dirty="0" smtClean="0"/>
              <a:t>Jmenuj planety soustavy </a:t>
            </a:r>
            <a:br>
              <a:rPr lang="cs-CZ" sz="4000" dirty="0" smtClean="0"/>
            </a:br>
            <a:r>
              <a:rPr lang="cs-CZ" sz="4000" dirty="0" smtClean="0"/>
              <a:t>(od Slunce):</a:t>
            </a:r>
            <a:endParaRPr lang="cs-CZ" sz="4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96" y="1253210"/>
            <a:ext cx="7724328" cy="5334898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1763688" y="2924944"/>
            <a:ext cx="1512168" cy="1224136"/>
            <a:chOff x="1763688" y="2924944"/>
            <a:chExt cx="1512168" cy="1224136"/>
          </a:xfrm>
        </p:grpSpPr>
        <p:sp>
          <p:nvSpPr>
            <p:cNvPr id="5" name="Zástupný symbol pro text 2"/>
            <p:cNvSpPr txBox="1">
              <a:spLocks/>
            </p:cNvSpPr>
            <p:nvPr/>
          </p:nvSpPr>
          <p:spPr>
            <a:xfrm>
              <a:off x="1763688" y="2924944"/>
              <a:ext cx="1512168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cs-CZ" sz="2800" b="1" dirty="0" smtClean="0">
                  <a:solidFill>
                    <a:srgbClr val="FFFF00"/>
                  </a:solidFill>
                </a:rPr>
                <a:t>Merkur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8" name="Šipka dolů 7"/>
            <p:cNvSpPr/>
            <p:nvPr/>
          </p:nvSpPr>
          <p:spPr>
            <a:xfrm>
              <a:off x="2447764" y="3356992"/>
              <a:ext cx="180020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339752" y="4119469"/>
            <a:ext cx="1469976" cy="1253747"/>
            <a:chOff x="2339752" y="4119469"/>
            <a:chExt cx="1469976" cy="1253747"/>
          </a:xfrm>
        </p:grpSpPr>
        <p:sp>
          <p:nvSpPr>
            <p:cNvPr id="6" name="Zástupný symbol pro text 2"/>
            <p:cNvSpPr txBox="1">
              <a:spLocks/>
            </p:cNvSpPr>
            <p:nvPr/>
          </p:nvSpPr>
          <p:spPr>
            <a:xfrm>
              <a:off x="2339752" y="4797152"/>
              <a:ext cx="1469976" cy="576064"/>
            </a:xfrm>
            <a:prstGeom prst="rect">
              <a:avLst/>
            </a:prstGeom>
          </p:spPr>
          <p:txBody>
            <a:bodyPr vert="horz" anchor="t">
              <a:normAutofit fontScale="92500"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Venuše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10" name="Šipka dolů 9"/>
            <p:cNvSpPr/>
            <p:nvPr/>
          </p:nvSpPr>
          <p:spPr>
            <a:xfrm rot="10800000">
              <a:off x="3004492" y="4119469"/>
              <a:ext cx="201116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843808" y="2502826"/>
            <a:ext cx="1512168" cy="1500692"/>
            <a:chOff x="1763688" y="2924944"/>
            <a:chExt cx="1512168" cy="1500692"/>
          </a:xfrm>
        </p:grpSpPr>
        <p:sp>
          <p:nvSpPr>
            <p:cNvPr id="13" name="Zástupný symbol pro text 2"/>
            <p:cNvSpPr txBox="1">
              <a:spLocks/>
            </p:cNvSpPr>
            <p:nvPr/>
          </p:nvSpPr>
          <p:spPr>
            <a:xfrm>
              <a:off x="1763688" y="2924944"/>
              <a:ext cx="1512168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Země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14" name="Šipka dolů 13"/>
            <p:cNvSpPr/>
            <p:nvPr/>
          </p:nvSpPr>
          <p:spPr>
            <a:xfrm>
              <a:off x="2339752" y="3347062"/>
              <a:ext cx="308848" cy="1078574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358008" y="4119467"/>
            <a:ext cx="1469976" cy="1614088"/>
            <a:chOff x="2339752" y="3759128"/>
            <a:chExt cx="1469976" cy="1614088"/>
          </a:xfrm>
        </p:grpSpPr>
        <p:sp>
          <p:nvSpPr>
            <p:cNvPr id="17" name="Zástupný symbol pro text 2"/>
            <p:cNvSpPr txBox="1">
              <a:spLocks/>
            </p:cNvSpPr>
            <p:nvPr/>
          </p:nvSpPr>
          <p:spPr>
            <a:xfrm>
              <a:off x="2339752" y="4797152"/>
              <a:ext cx="1469976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Mars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18" name="Šipka dolů 17"/>
            <p:cNvSpPr/>
            <p:nvPr/>
          </p:nvSpPr>
          <p:spPr>
            <a:xfrm rot="10800000">
              <a:off x="3004491" y="3759128"/>
              <a:ext cx="189212" cy="1152427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071900" y="2636912"/>
            <a:ext cx="1512168" cy="1332148"/>
            <a:chOff x="1763688" y="2816932"/>
            <a:chExt cx="1512168" cy="1332148"/>
          </a:xfrm>
        </p:grpSpPr>
        <p:sp>
          <p:nvSpPr>
            <p:cNvPr id="20" name="Zástupný symbol pro text 2"/>
            <p:cNvSpPr txBox="1">
              <a:spLocks/>
            </p:cNvSpPr>
            <p:nvPr/>
          </p:nvSpPr>
          <p:spPr>
            <a:xfrm>
              <a:off x="1763688" y="2816932"/>
              <a:ext cx="1512168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cs-CZ" sz="2800" b="1" dirty="0" smtClean="0">
                  <a:solidFill>
                    <a:srgbClr val="FFFF00"/>
                  </a:solidFill>
                </a:rPr>
                <a:t>Jupiter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21" name="Šipka dolů 20"/>
            <p:cNvSpPr/>
            <p:nvPr/>
          </p:nvSpPr>
          <p:spPr>
            <a:xfrm>
              <a:off x="2447764" y="3356992"/>
              <a:ext cx="180020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220072" y="4325060"/>
            <a:ext cx="1469976" cy="1253747"/>
            <a:chOff x="2339752" y="4119469"/>
            <a:chExt cx="1469976" cy="1253747"/>
          </a:xfrm>
        </p:grpSpPr>
        <p:sp>
          <p:nvSpPr>
            <p:cNvPr id="23" name="Zástupný symbol pro text 2"/>
            <p:cNvSpPr txBox="1">
              <a:spLocks/>
            </p:cNvSpPr>
            <p:nvPr/>
          </p:nvSpPr>
          <p:spPr>
            <a:xfrm>
              <a:off x="2339752" y="4797152"/>
              <a:ext cx="1469976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Saturn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24" name="Šipka dolů 23"/>
            <p:cNvSpPr/>
            <p:nvPr/>
          </p:nvSpPr>
          <p:spPr>
            <a:xfrm rot="10800000">
              <a:off x="3004492" y="4119469"/>
              <a:ext cx="201116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012160" y="1844824"/>
            <a:ext cx="1512168" cy="1260140"/>
            <a:chOff x="1763688" y="2888940"/>
            <a:chExt cx="1512168" cy="1260140"/>
          </a:xfrm>
        </p:grpSpPr>
        <p:sp>
          <p:nvSpPr>
            <p:cNvPr id="26" name="Zástupný symbol pro text 2"/>
            <p:cNvSpPr txBox="1">
              <a:spLocks/>
            </p:cNvSpPr>
            <p:nvPr/>
          </p:nvSpPr>
          <p:spPr>
            <a:xfrm>
              <a:off x="1763688" y="2888940"/>
              <a:ext cx="1512168" cy="576064"/>
            </a:xfrm>
            <a:prstGeom prst="rect">
              <a:avLst/>
            </a:prstGeom>
          </p:spPr>
          <p:txBody>
            <a:bodyPr vert="horz" anchor="t">
              <a:normAutofit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Uran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27" name="Šipka dolů 26"/>
            <p:cNvSpPr/>
            <p:nvPr/>
          </p:nvSpPr>
          <p:spPr>
            <a:xfrm>
              <a:off x="2447764" y="3356992"/>
              <a:ext cx="180020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731171" y="3356992"/>
            <a:ext cx="1469976" cy="1253747"/>
            <a:chOff x="2339752" y="4119469"/>
            <a:chExt cx="1469976" cy="1253747"/>
          </a:xfrm>
        </p:grpSpPr>
        <p:sp>
          <p:nvSpPr>
            <p:cNvPr id="30" name="Zástupný symbol pro text 2"/>
            <p:cNvSpPr txBox="1">
              <a:spLocks/>
            </p:cNvSpPr>
            <p:nvPr/>
          </p:nvSpPr>
          <p:spPr>
            <a:xfrm>
              <a:off x="2339752" y="4797152"/>
              <a:ext cx="1469976" cy="576064"/>
            </a:xfrm>
            <a:prstGeom prst="rect">
              <a:avLst/>
            </a:prstGeom>
          </p:spPr>
          <p:txBody>
            <a:bodyPr vert="horz" anchor="t">
              <a:normAutofit fontScale="92500"/>
            </a:bodyPr>
            <a:lstStyle>
              <a:lvl1pPr marL="73152" indent="0" algn="l" rtl="0" eaLnBrk="1" latinLnBrk="0" hangingPunct="1">
                <a:spcBef>
                  <a:spcPct val="20000"/>
                </a:spcBef>
                <a:buClr>
                  <a:schemeClr val="tx1">
                    <a:shade val="95000"/>
                  </a:schemeClr>
                </a:buClr>
                <a:buSzPct val="65000"/>
                <a:buFont typeface="Wingdings 2"/>
                <a:buNone/>
                <a:defRPr kumimoji="0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68680" indent="-283464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80000"/>
                <a:buFont typeface="Wingdings 2"/>
                <a:buNone/>
                <a:defRPr kumimoji="0" sz="1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33856" indent="-22860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95000"/>
                <a:buFont typeface="Wingdings"/>
                <a:buNone/>
                <a:defRPr kumimoji="0" sz="16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5331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SzPct val="100000"/>
                <a:buFont typeface="Wingdings 3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54533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None/>
                <a:defRPr kumimoji="0" sz="1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1764792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3"/>
                <a:buChar char=""/>
                <a:defRPr kumimoji="0"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1965960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167128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368296" indent="-182880" algn="l" rtl="0" eaLnBrk="1" latinLnBrk="0" hangingPunct="1">
                <a:spcBef>
                  <a:spcPct val="20000"/>
                </a:spcBef>
                <a:buClr>
                  <a:schemeClr val="tx1"/>
                </a:buClr>
                <a:buFont typeface="Wingdings 2"/>
                <a:buChar char=""/>
                <a:defRPr kumimoji="0" sz="14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2800" b="1" dirty="0" smtClean="0">
                  <a:solidFill>
                    <a:srgbClr val="FFFF00"/>
                  </a:solidFill>
                </a:rPr>
                <a:t>Neptun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  <p:sp>
          <p:nvSpPr>
            <p:cNvPr id="31" name="Šipka dolů 30"/>
            <p:cNvSpPr/>
            <p:nvPr/>
          </p:nvSpPr>
          <p:spPr>
            <a:xfrm rot="10800000">
              <a:off x="3004492" y="4119469"/>
              <a:ext cx="201116" cy="792088"/>
            </a:xfrm>
            <a:prstGeom prst="downArrow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5736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412776"/>
            <a:ext cx="8670776" cy="792088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Vznik vesmíru vysvětluje teorie  </a:t>
            </a:r>
            <a:r>
              <a:rPr lang="cs-CZ" sz="2800" u="sng" dirty="0" smtClean="0"/>
              <a:t>                                  </a:t>
            </a:r>
            <a:r>
              <a:rPr lang="cs-CZ" sz="2800" dirty="0" smtClean="0"/>
              <a:t> .</a:t>
            </a:r>
          </a:p>
          <a:p>
            <a:pPr algn="r"/>
            <a:endParaRPr lang="cs-CZ" sz="1400" dirty="0" smtClean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5652120" y="1412776"/>
            <a:ext cx="2664296" cy="576064"/>
          </a:xfrm>
          <a:prstGeom prst="rect">
            <a:avLst/>
          </a:prstGeom>
        </p:spPr>
        <p:txBody>
          <a:bodyPr vert="horz" anchor="t">
            <a:normAutofit fontScale="92500"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smtClean="0">
                <a:solidFill>
                  <a:srgbClr val="FFFF00"/>
                </a:solidFill>
              </a:rPr>
              <a:t>velkého </a:t>
            </a:r>
            <a:r>
              <a:rPr lang="cs-CZ" sz="2800" b="1" dirty="0" smtClean="0">
                <a:solidFill>
                  <a:srgbClr val="FFFF00"/>
                </a:solidFill>
              </a:rPr>
              <a:t>třesku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88840"/>
            <a:ext cx="8172400" cy="459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10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412776"/>
            <a:ext cx="8670776" cy="5040560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Země je stará asi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let.</a:t>
            </a:r>
          </a:p>
          <a:p>
            <a:pPr algn="r"/>
            <a:endParaRPr lang="cs-CZ" sz="1400" dirty="0" smtClean="0"/>
          </a:p>
          <a:p>
            <a:pPr algn="r"/>
            <a:r>
              <a:rPr lang="cs-CZ" sz="2800" dirty="0" smtClean="0"/>
              <a:t>Vznikla shluknutím  </a:t>
            </a:r>
            <a:r>
              <a:rPr lang="cs-CZ" sz="2800" u="sng" dirty="0" smtClean="0"/>
              <a:t>                   </a:t>
            </a:r>
            <a:r>
              <a:rPr lang="cs-CZ" sz="2800" dirty="0" smtClean="0"/>
              <a:t> částic.</a:t>
            </a:r>
            <a:endParaRPr lang="cs-CZ" sz="2800" dirty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5868144" y="1412776"/>
            <a:ext cx="2262064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4,6 miliardy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5580112" y="2132856"/>
            <a:ext cx="2118048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drobných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708920"/>
            <a:ext cx="5472608" cy="387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98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412776"/>
            <a:ext cx="8670776" cy="5040560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Nejprve se z nich vytvořila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.</a:t>
            </a:r>
          </a:p>
          <a:p>
            <a:pPr algn="r"/>
            <a:endParaRPr lang="cs-CZ" sz="1400" dirty="0" smtClean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198368" y="1412776"/>
            <a:ext cx="2262064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žhavá koule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708920"/>
            <a:ext cx="5472608" cy="38785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54262"/>
            <a:ext cx="5472608" cy="470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84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412776"/>
            <a:ext cx="8670776" cy="5040560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Žhavá koule pak postupně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.</a:t>
            </a:r>
          </a:p>
          <a:p>
            <a:pPr algn="r"/>
            <a:endParaRPr lang="cs-CZ" sz="1400" dirty="0" smtClean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660232" y="1412776"/>
            <a:ext cx="1440160" cy="576064"/>
          </a:xfrm>
          <a:prstGeom prst="rect">
            <a:avLst/>
          </a:prstGeom>
        </p:spPr>
        <p:txBody>
          <a:bodyPr vert="horz" anchor="t">
            <a:normAutofit fontScale="92500"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chladla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077000"/>
            <a:ext cx="4520352" cy="45203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9738" y="2074978"/>
            <a:ext cx="4522374" cy="452237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111" y="2092311"/>
            <a:ext cx="4556001" cy="4556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536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05064" y="1385156"/>
            <a:ext cx="4566320" cy="1368152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Chladnutím se </a:t>
            </a:r>
          </a:p>
          <a:p>
            <a:pPr algn="r"/>
            <a:r>
              <a:rPr lang="cs-CZ" sz="2800" dirty="0" smtClean="0"/>
              <a:t>vytvořily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.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588224" y="1880828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vrstvy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7847"/>
            <a:ext cx="3600400" cy="5416818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3195286" y="2060848"/>
            <a:ext cx="1880770" cy="3528392"/>
            <a:chOff x="3195286" y="2060848"/>
            <a:chExt cx="1880770" cy="3528392"/>
          </a:xfrm>
        </p:grpSpPr>
        <p:cxnSp>
          <p:nvCxnSpPr>
            <p:cNvPr id="8" name="Přímá spojnice se šipkou 7"/>
            <p:cNvCxnSpPr/>
            <p:nvPr/>
          </p:nvCxnSpPr>
          <p:spPr>
            <a:xfrm>
              <a:off x="3779912" y="2060848"/>
              <a:ext cx="1296144" cy="792088"/>
            </a:xfrm>
            <a:prstGeom prst="straightConnector1">
              <a:avLst/>
            </a:prstGeom>
            <a:ln w="508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3563888" y="3224631"/>
              <a:ext cx="1512168" cy="924449"/>
            </a:xfrm>
            <a:prstGeom prst="straightConnector1">
              <a:avLst/>
            </a:prstGeom>
            <a:ln w="508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3195286" y="4437112"/>
              <a:ext cx="1880770" cy="1152128"/>
            </a:xfrm>
            <a:prstGeom prst="straightConnector1">
              <a:avLst/>
            </a:prstGeom>
            <a:ln w="5080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Zástupný symbol pro text 2"/>
          <p:cNvSpPr txBox="1">
            <a:spLocks/>
          </p:cNvSpPr>
          <p:nvPr/>
        </p:nvSpPr>
        <p:spPr>
          <a:xfrm>
            <a:off x="4932040" y="2648567"/>
            <a:ext cx="3024336" cy="576064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FF00"/>
                </a:solidFill>
              </a:rPr>
              <a:t>zemská kůra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Zástupný symbol pro text 2"/>
          <p:cNvSpPr txBox="1">
            <a:spLocks/>
          </p:cNvSpPr>
          <p:nvPr/>
        </p:nvSpPr>
        <p:spPr>
          <a:xfrm>
            <a:off x="4932040" y="3933056"/>
            <a:ext cx="3717420" cy="576064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FF00"/>
                </a:solidFill>
              </a:rPr>
              <a:t>zemský plášť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2"/>
          <p:cNvSpPr txBox="1">
            <a:spLocks/>
          </p:cNvSpPr>
          <p:nvPr/>
        </p:nvSpPr>
        <p:spPr>
          <a:xfrm>
            <a:off x="4932040" y="5373216"/>
            <a:ext cx="3573404" cy="576064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FF00"/>
                </a:solidFill>
              </a:rPr>
              <a:t>zemské jádro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66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05064" y="1385156"/>
            <a:ext cx="4566320" cy="1368152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Horniny v zemské kůře jsou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.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575857" y="1772816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pevné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7847"/>
            <a:ext cx="3600400" cy="5416818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3779912" y="1916832"/>
            <a:ext cx="1296144" cy="144016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563888" y="3224631"/>
            <a:ext cx="954106" cy="1068465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text 2"/>
          <p:cNvSpPr txBox="1">
            <a:spLocks/>
          </p:cNvSpPr>
          <p:nvPr/>
        </p:nvSpPr>
        <p:spPr>
          <a:xfrm>
            <a:off x="4355976" y="2540554"/>
            <a:ext cx="4566320" cy="2328606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dirty="0" smtClean="0"/>
              <a:t>Horniny v zemském plášti jsou ve vrchní </a:t>
            </a:r>
          </a:p>
          <a:p>
            <a:pPr algn="r"/>
            <a:r>
              <a:rPr lang="cs-CZ" sz="2800" dirty="0" smtClean="0"/>
              <a:t>části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,</a:t>
            </a:r>
          </a:p>
          <a:p>
            <a:pPr algn="r"/>
            <a:r>
              <a:rPr lang="cs-CZ" sz="2800" dirty="0" smtClean="0"/>
              <a:t>hlouběji pak  </a:t>
            </a:r>
            <a:r>
              <a:rPr lang="cs-CZ" sz="2800" u="sng" dirty="0" smtClean="0"/>
              <a:t>                     </a:t>
            </a:r>
            <a:r>
              <a:rPr lang="cs-CZ" sz="2800" dirty="0" smtClean="0"/>
              <a:t>  .</a:t>
            </a:r>
          </a:p>
        </p:txBody>
      </p:sp>
      <p:sp>
        <p:nvSpPr>
          <p:cNvPr id="16" name="Zástupný symbol pro text 2"/>
          <p:cNvSpPr txBox="1">
            <a:spLocks/>
          </p:cNvSpPr>
          <p:nvPr/>
        </p:nvSpPr>
        <p:spPr>
          <a:xfrm>
            <a:off x="6588224" y="3429000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pevné</a:t>
            </a:r>
            <a:endParaRPr lang="cs-CZ" sz="2800" b="1" dirty="0">
              <a:solidFill>
                <a:srgbClr val="FFFF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3599892" y="2216519"/>
            <a:ext cx="1836204" cy="1470336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text 2"/>
          <p:cNvSpPr txBox="1">
            <a:spLocks/>
          </p:cNvSpPr>
          <p:nvPr/>
        </p:nvSpPr>
        <p:spPr>
          <a:xfrm>
            <a:off x="6444208" y="4005064"/>
            <a:ext cx="2088232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roztavené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26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05064" y="1385156"/>
            <a:ext cx="4566320" cy="2187860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Kůra s pevnou částí pláště tvoří pevný horninový obal Země, takzvanou</a:t>
            </a:r>
          </a:p>
          <a:p>
            <a:pPr algn="r"/>
            <a:r>
              <a:rPr lang="cs-CZ" sz="2800" u="sng" dirty="0"/>
              <a:t> </a:t>
            </a:r>
            <a:r>
              <a:rPr lang="cs-CZ" sz="2800" u="sng" dirty="0" smtClean="0"/>
              <a:t>                     </a:t>
            </a:r>
            <a:r>
              <a:rPr lang="cs-CZ" sz="2800" dirty="0" smtClean="0"/>
              <a:t>  .</a:t>
            </a:r>
            <a:endParaRPr lang="cs-CZ" sz="2800" u="sng" dirty="0" smtClean="0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372200" y="2708920"/>
            <a:ext cx="1944216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litosféru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7847"/>
            <a:ext cx="3600400" cy="5416818"/>
          </a:xfrm>
          <a:prstGeom prst="rect">
            <a:avLst/>
          </a:prstGeom>
        </p:spPr>
      </p:pic>
      <p:sp>
        <p:nvSpPr>
          <p:cNvPr id="16" name="Zástupný symbol pro text 2"/>
          <p:cNvSpPr txBox="1">
            <a:spLocks/>
          </p:cNvSpPr>
          <p:nvPr/>
        </p:nvSpPr>
        <p:spPr>
          <a:xfrm>
            <a:off x="6876256" y="3573016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150km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3923928" y="1556792"/>
            <a:ext cx="432048" cy="1008112"/>
          </a:xfrm>
          <a:prstGeom prst="rightBrac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text 2"/>
          <p:cNvSpPr txBox="1">
            <a:spLocks/>
          </p:cNvSpPr>
          <p:nvPr/>
        </p:nvSpPr>
        <p:spPr>
          <a:xfrm>
            <a:off x="4465135" y="3185356"/>
            <a:ext cx="4566320" cy="2187860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dirty="0" smtClean="0"/>
              <a:t>Ta sahá do hloubky přibližně  </a:t>
            </a:r>
            <a:r>
              <a:rPr lang="cs-CZ" sz="2800" u="sng" dirty="0" smtClean="0"/>
              <a:t>                      </a:t>
            </a:r>
            <a:r>
              <a:rPr lang="cs-CZ" sz="2800" dirty="0" smtClean="0"/>
              <a:t>  .</a:t>
            </a:r>
            <a:endParaRPr lang="cs-CZ" sz="2800" u="sng" dirty="0" smtClean="0"/>
          </a:p>
        </p:txBody>
      </p:sp>
    </p:spTree>
    <p:extLst>
      <p:ext uri="{BB962C8B-B14F-4D97-AF65-F5344CB8AC3E}">
        <p14:creationId xmlns:p14="http://schemas.microsoft.com/office/powerpoint/2010/main" val="207471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98168" y="2321260"/>
            <a:ext cx="4566320" cy="1755812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Vnější část zemského jádra je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,</a:t>
            </a:r>
          </a:p>
          <a:p>
            <a:pPr algn="r"/>
            <a:r>
              <a:rPr lang="cs-CZ" sz="2800" dirty="0" smtClean="0"/>
              <a:t>vnitřní část je  </a:t>
            </a:r>
            <a:r>
              <a:rPr lang="cs-CZ" sz="2800" u="sng" dirty="0" smtClean="0"/>
              <a:t>                   </a:t>
            </a:r>
            <a:r>
              <a:rPr lang="cs-CZ" sz="2800" dirty="0" smtClean="0"/>
              <a:t>  .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575857" y="2708920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tekutá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7847"/>
            <a:ext cx="3600400" cy="5416818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2771800" y="2716560"/>
            <a:ext cx="1917213" cy="1792560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text 2"/>
          <p:cNvSpPr txBox="1">
            <a:spLocks/>
          </p:cNvSpPr>
          <p:nvPr/>
        </p:nvSpPr>
        <p:spPr>
          <a:xfrm>
            <a:off x="4355441" y="4356059"/>
            <a:ext cx="4566320" cy="2328606"/>
          </a:xfrm>
          <a:prstGeom prst="rect">
            <a:avLst/>
          </a:prstGeom>
        </p:spPr>
        <p:txBody>
          <a:bodyPr vert="horz" anchor="t">
            <a:no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dirty="0" smtClean="0"/>
              <a:t>Teplota v zemském jádře je okolo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,</a:t>
            </a:r>
          </a:p>
          <a:p>
            <a:pPr algn="r"/>
            <a:r>
              <a:rPr lang="cs-CZ" sz="2800" dirty="0" smtClean="0"/>
              <a:t>což odpovídá teplotě na</a:t>
            </a:r>
          </a:p>
          <a:p>
            <a:pPr algn="r"/>
            <a:r>
              <a:rPr lang="cs-CZ" sz="2800" dirty="0" smtClean="0"/>
              <a:t>  </a:t>
            </a:r>
            <a:r>
              <a:rPr lang="cs-CZ" sz="2800" u="sng" dirty="0" smtClean="0"/>
              <a:t>                                </a:t>
            </a:r>
            <a:r>
              <a:rPr lang="cs-CZ" sz="2800" dirty="0" smtClean="0"/>
              <a:t>  .</a:t>
            </a:r>
          </a:p>
        </p:txBody>
      </p:sp>
      <p:sp>
        <p:nvSpPr>
          <p:cNvPr id="16" name="Zástupný symbol pro text 2"/>
          <p:cNvSpPr txBox="1">
            <a:spLocks/>
          </p:cNvSpPr>
          <p:nvPr/>
        </p:nvSpPr>
        <p:spPr>
          <a:xfrm>
            <a:off x="6804248" y="3284984"/>
            <a:ext cx="1440160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pevná</a:t>
            </a:r>
            <a:endParaRPr lang="cs-CZ" sz="2800" b="1" dirty="0">
              <a:solidFill>
                <a:srgbClr val="FFFF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2699792" y="3573016"/>
            <a:ext cx="1908212" cy="2232248"/>
          </a:xfrm>
          <a:prstGeom prst="straightConnector1">
            <a:avLst/>
          </a:prstGeom>
          <a:ln w="508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text 2"/>
          <p:cNvSpPr txBox="1">
            <a:spLocks/>
          </p:cNvSpPr>
          <p:nvPr/>
        </p:nvSpPr>
        <p:spPr>
          <a:xfrm>
            <a:off x="6647047" y="4797152"/>
            <a:ext cx="1512168" cy="576064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4500°C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5868144" y="5805264"/>
            <a:ext cx="2664296" cy="576064"/>
          </a:xfrm>
          <a:prstGeom prst="rect">
            <a:avLst/>
          </a:prstGeom>
        </p:spPr>
        <p:txBody>
          <a:bodyPr vert="horz" anchor="t">
            <a:normAutofit fontScale="92500"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povrchu Slunce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145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22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48680"/>
            <a:ext cx="7086600" cy="731168"/>
          </a:xfrm>
        </p:spPr>
        <p:txBody>
          <a:bodyPr/>
          <a:lstStyle/>
          <a:p>
            <a:pPr algn="ctr"/>
            <a:r>
              <a:rPr lang="cs-CZ" dirty="0" smtClean="0"/>
              <a:t>Doplň slovo ve větě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0608" y="4653136"/>
            <a:ext cx="4566320" cy="1296144"/>
          </a:xfrm>
        </p:spPr>
        <p:txBody>
          <a:bodyPr>
            <a:noAutofit/>
          </a:bodyPr>
          <a:lstStyle/>
          <a:p>
            <a:pPr algn="r"/>
            <a:r>
              <a:rPr lang="cs-CZ" sz="2800" dirty="0" smtClean="0"/>
              <a:t>Poloměr planety Země je</a:t>
            </a:r>
          </a:p>
          <a:p>
            <a:pPr algn="r"/>
            <a:r>
              <a:rPr lang="cs-CZ" sz="2800" dirty="0" smtClean="0"/>
              <a:t>  </a:t>
            </a:r>
            <a:r>
              <a:rPr lang="cs-CZ" sz="2800" u="sng" dirty="0" smtClean="0"/>
              <a:t>                          </a:t>
            </a:r>
            <a:r>
              <a:rPr lang="cs-CZ" sz="2800" dirty="0" smtClean="0"/>
              <a:t> .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2555776" y="5157192"/>
            <a:ext cx="1440160" cy="576064"/>
          </a:xfrm>
          <a:prstGeom prst="rect">
            <a:avLst/>
          </a:prstGeom>
        </p:spPr>
        <p:txBody>
          <a:bodyPr vert="horz" anchor="t">
            <a:normAutofit fontScale="92500"/>
          </a:bodyPr>
          <a:lstStyle>
            <a:lvl1pPr marL="73152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2800" b="1" dirty="0" smtClean="0">
                <a:solidFill>
                  <a:srgbClr val="FFFF00"/>
                </a:solidFill>
              </a:rPr>
              <a:t>6378km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173" y="1241982"/>
            <a:ext cx="3600400" cy="5416818"/>
          </a:xfrm>
          <a:prstGeom prst="rect">
            <a:avLst/>
          </a:prstGeom>
        </p:spPr>
      </p:pic>
      <p:sp>
        <p:nvSpPr>
          <p:cNvPr id="4" name="Levá složená závorka 3"/>
          <p:cNvSpPr/>
          <p:nvPr/>
        </p:nvSpPr>
        <p:spPr>
          <a:xfrm rot="20606355">
            <a:off x="4888571" y="2254597"/>
            <a:ext cx="1166214" cy="4412077"/>
          </a:xfrm>
          <a:prstGeom prst="leftBrace">
            <a:avLst>
              <a:gd name="adj1" fmla="val 8333"/>
              <a:gd name="adj2" fmla="val 50146"/>
            </a:avLst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1" y="1215551"/>
            <a:ext cx="3318194" cy="3374930"/>
          </a:xfrm>
          <a:prstGeom prst="rect">
            <a:avLst/>
          </a:prstGeom>
        </p:spPr>
      </p:pic>
      <p:sp>
        <p:nvSpPr>
          <p:cNvPr id="9" name="Levá složená závorka 8"/>
          <p:cNvSpPr/>
          <p:nvPr/>
        </p:nvSpPr>
        <p:spPr>
          <a:xfrm rot="16200000">
            <a:off x="1547666" y="2182935"/>
            <a:ext cx="576063" cy="1440161"/>
          </a:xfrm>
          <a:prstGeom prst="leftBrac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TextovéPole 10"/>
            <p:cNvSpPr txBox="1"/>
            <p:nvPr/>
          </p:nvSpPr>
          <p:spPr>
            <a:xfrm>
              <a:off x="1331640" y="476672"/>
              <a:ext cx="511256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dirty="0" smtClean="0">
                  <a:solidFill>
                    <a:srgbClr val="FFFF00"/>
                  </a:solidFill>
                </a:rPr>
                <a:t>…šetři se</a:t>
              </a:r>
              <a:endParaRPr lang="cs-CZ" sz="8000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6420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70485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Odkazy</a:t>
            </a:r>
            <a:r>
              <a:rPr lang="cs-CZ" dirty="0" smtClean="0"/>
              <a:t>:</a:t>
            </a:r>
          </a:p>
          <a:p>
            <a:r>
              <a:rPr lang="cs-CZ" dirty="0" smtClean="0"/>
              <a:t>sluneční soustava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moje-zajmy.blogerka.cz/Astronomie/Slunecni-soustava</a:t>
            </a:r>
            <a:endParaRPr lang="cs-CZ" dirty="0" smtClean="0"/>
          </a:p>
          <a:p>
            <a:r>
              <a:rPr lang="cs-CZ" dirty="0" smtClean="0"/>
              <a:t>velký třesk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bajnar.blog.idnes.cz/c/263123/O-cernych-dirach-a-velkem-tresku-singularite-a-nekonecnu.html</a:t>
            </a:r>
            <a:endParaRPr lang="cs-CZ" dirty="0" smtClean="0"/>
          </a:p>
          <a:p>
            <a:r>
              <a:rPr lang="cs-CZ" dirty="0" smtClean="0"/>
              <a:t>vývoj Země</a:t>
            </a:r>
          </a:p>
          <a:p>
            <a:r>
              <a:rPr lang="cs-CZ" u="sng" dirty="0" smtClean="0">
                <a:solidFill>
                  <a:srgbClr val="5D2884"/>
                </a:solidFill>
              </a:rPr>
              <a:t>Dokumentární film Jak vznikla Země</a:t>
            </a:r>
          </a:p>
          <a:p>
            <a:r>
              <a:rPr lang="cs-CZ" dirty="0" smtClean="0"/>
              <a:t>geosféry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solidFill>
                  <a:srgbClr val="7030A0"/>
                </a:solidFill>
                <a:hlinkClick r:id="rId4"/>
              </a:rPr>
              <a:t>katevlkodlak.blog.cz/0810/putovani-do-stredu-zeme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osel domácí</a:t>
            </a:r>
          </a:p>
          <a:p>
            <a:r>
              <a:rPr lang="cs-CZ" dirty="0">
                <a:hlinkClick r:id="rId5"/>
              </a:rPr>
              <a:t>http://cs.wikipedia.org/wiki/Soubor:Donkey_in_Messi,_</a:t>
            </a:r>
            <a:r>
              <a:rPr lang="cs-CZ" dirty="0" smtClean="0">
                <a:hlinkClick r:id="rId5"/>
              </a:rPr>
              <a:t>Viannos.jpg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0414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183</TotalTime>
  <Words>244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Prezentace aplikace PowerPoint</vt:lpstr>
      <vt:lpstr>Planeta země</vt:lpstr>
      <vt:lpstr>Doplň slovo ve větě</vt:lpstr>
      <vt:lpstr>Jmenuj planety soustavy  (od Slunce):</vt:lpstr>
      <vt:lpstr>Doplň slovo ve větě</vt:lpstr>
      <vt:lpstr>Doplň slovo ve větě</vt:lpstr>
      <vt:lpstr>Doplň slovo ve větě</vt:lpstr>
      <vt:lpstr>Doplň slovo ve větě</vt:lpstr>
      <vt:lpstr>Doplň slovo ve větě</vt:lpstr>
      <vt:lpstr>Doplň slovo ve větě</vt:lpstr>
      <vt:lpstr>Doplň slovo ve větě</vt:lpstr>
      <vt:lpstr>Doplň slovo ve větě</vt:lpstr>
      <vt:lpstr>Doplň slovo ve větě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země</dc:title>
  <dc:creator>olexa</dc:creator>
  <cp:lastModifiedBy>olexa</cp:lastModifiedBy>
  <cp:revision>16</cp:revision>
  <dcterms:created xsi:type="dcterms:W3CDTF">2012-09-17T13:57:25Z</dcterms:created>
  <dcterms:modified xsi:type="dcterms:W3CDTF">2012-09-25T13:11:08Z</dcterms:modified>
</cp:coreProperties>
</file>