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921" autoAdjust="0"/>
  </p:normalViewPr>
  <p:slideViewPr>
    <p:cSldViewPr>
      <p:cViewPr varScale="1">
        <p:scale>
          <a:sx n="81" d="100"/>
          <a:sy n="81" d="100"/>
        </p:scale>
        <p:origin x="-16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</a:t>
          </a:r>
          <a:r>
            <a:rPr lang="cs-CZ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dirty="0" smtClean="0"/>
            <a:t>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VY_32_INOVACE_3C54Čj8_Významové poměry </a:t>
          </a:r>
          <a:r>
            <a:rPr lang="cs-CZ" dirty="0" smtClean="0"/>
            <a:t>mezi členy v několikanásobném větném členu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Významové poměry </a:t>
          </a:r>
          <a:r>
            <a:rPr lang="cs-CZ" dirty="0" smtClean="0"/>
            <a:t>mezi členy v několikanásobném větném členu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1515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BBA371-5DE7-4356-9785-DB1190203E0F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2E3CE8D4-156A-4CBD-B5A1-B050AE16B229}" type="presOf" srcId="{019433A1-1324-4DE1-9E6F-32B851095F74}" destId="{A3817367-F2BC-482F-8832-FA00B51DCCF3}" srcOrd="0" destOrd="0" presId="urn:microsoft.com/office/officeart/2005/8/layout/target3"/>
    <dgm:cxn modelId="{8A4F48D3-FB14-4D6D-B23D-9A4813C7DA4E}" type="presOf" srcId="{C73C7642-F245-4585-8F88-243F9FAEF6CA}" destId="{9A9B6F4F-B6FF-4F2D-B640-A8473E589523}" srcOrd="0" destOrd="0" presId="urn:microsoft.com/office/officeart/2005/8/layout/target3"/>
    <dgm:cxn modelId="{7977A4E5-3CFF-4110-B512-DAA8327D1E38}" type="presOf" srcId="{445C7998-7549-48B0-BD68-D4F0167F02E5}" destId="{4D19AB04-24FA-40C2-B203-52AE3D15E171}" srcOrd="1" destOrd="0" presId="urn:microsoft.com/office/officeart/2005/8/layout/target3"/>
    <dgm:cxn modelId="{5D7C4A40-3C77-439D-B05F-A931F3E51B3A}" type="presOf" srcId="{EBC41103-E2E5-4D48-9B4B-425520D3D098}" destId="{A27B6496-BF1B-4384-9217-9659064D5D6A}" srcOrd="1" destOrd="0" presId="urn:microsoft.com/office/officeart/2005/8/layout/target3"/>
    <dgm:cxn modelId="{D03E290B-EA59-45AF-9778-9D425ABAB5FF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594AEC-7F1F-4441-9C0F-93155F8C3A72}" type="presOf" srcId="{C73C7642-F245-4585-8F88-243F9FAEF6CA}" destId="{59F530CB-4999-43B3-A00D-6AB53886BD77}" srcOrd="1" destOrd="0" presId="urn:microsoft.com/office/officeart/2005/8/layout/target3"/>
    <dgm:cxn modelId="{F41E7D2E-9CFC-417B-AE86-9B66B76F826C}" type="presOf" srcId="{EBC41103-E2E5-4D48-9B4B-425520D3D098}" destId="{3BA01B75-849B-4716-8BCD-084A86FF328F}" srcOrd="0" destOrd="0" presId="urn:microsoft.com/office/officeart/2005/8/layout/target3"/>
    <dgm:cxn modelId="{ED864BCF-E984-4B0D-ABAB-BF21B6A93056}" type="presOf" srcId="{FBBFC3EA-9D9D-4F3A-BEA6-9C2C0E46BF20}" destId="{832BF48F-0145-4429-9E02-8FCA946CCE9E}" srcOrd="1" destOrd="0" presId="urn:microsoft.com/office/officeart/2005/8/layout/target3"/>
    <dgm:cxn modelId="{DC30EE36-191A-41EF-B96A-5DC99780A991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B88B974-C928-4012-BEFE-AB3ED557DCB8}" type="presOf" srcId="{445C7998-7549-48B0-BD68-D4F0167F02E5}" destId="{BC35EE03-4121-4EF9-923D-7CB6D30D358D}" srcOrd="0" destOrd="0" presId="urn:microsoft.com/office/officeart/2005/8/layout/target3"/>
    <dgm:cxn modelId="{2EDF6DFA-5C82-4979-B330-3841028295C9}" type="presParOf" srcId="{71045F8C-00FA-488E-A7BD-E2E6753D979D}" destId="{3577EC6B-C980-4F34-8C69-4365E7B8FC8C}" srcOrd="0" destOrd="0" presId="urn:microsoft.com/office/officeart/2005/8/layout/target3"/>
    <dgm:cxn modelId="{170400B6-35FA-444C-8DCF-DE496DCF49A2}" type="presParOf" srcId="{71045F8C-00FA-488E-A7BD-E2E6753D979D}" destId="{6940EB87-DC1D-4BC3-9408-9AC2E1FFC039}" srcOrd="1" destOrd="0" presId="urn:microsoft.com/office/officeart/2005/8/layout/target3"/>
    <dgm:cxn modelId="{DC297760-69C5-4BD8-8FC1-7E61A246C7F0}" type="presParOf" srcId="{71045F8C-00FA-488E-A7BD-E2E6753D979D}" destId="{BC35EE03-4121-4EF9-923D-7CB6D30D358D}" srcOrd="2" destOrd="0" presId="urn:microsoft.com/office/officeart/2005/8/layout/target3"/>
    <dgm:cxn modelId="{807669A7-E187-44E9-8394-7C621AB8A32D}" type="presParOf" srcId="{71045F8C-00FA-488E-A7BD-E2E6753D979D}" destId="{C95EEA27-3CBF-4645-A92D-9D8AF5C1CBFC}" srcOrd="3" destOrd="0" presId="urn:microsoft.com/office/officeart/2005/8/layout/target3"/>
    <dgm:cxn modelId="{2F3343E5-2425-4763-96A8-120FE024F601}" type="presParOf" srcId="{71045F8C-00FA-488E-A7BD-E2E6753D979D}" destId="{851BB866-B6AE-4566-893F-4C635BA974FC}" srcOrd="4" destOrd="0" presId="urn:microsoft.com/office/officeart/2005/8/layout/target3"/>
    <dgm:cxn modelId="{041B7D90-70BD-49EF-B796-9D7CA4CFCA1F}" type="presParOf" srcId="{71045F8C-00FA-488E-A7BD-E2E6753D979D}" destId="{643EA938-EDE0-4533-ACCC-D2BD6F3A527C}" srcOrd="5" destOrd="0" presId="urn:microsoft.com/office/officeart/2005/8/layout/target3"/>
    <dgm:cxn modelId="{E1F9E308-6704-406B-ACC2-B5A93386100F}" type="presParOf" srcId="{71045F8C-00FA-488E-A7BD-E2E6753D979D}" destId="{92F31B18-D66D-4CC7-89B9-378928DE877D}" srcOrd="6" destOrd="0" presId="urn:microsoft.com/office/officeart/2005/8/layout/target3"/>
    <dgm:cxn modelId="{04D12025-ED64-4C34-9E00-C9A9F44E23C0}" type="presParOf" srcId="{71045F8C-00FA-488E-A7BD-E2E6753D979D}" destId="{902074E1-B931-4618-97F1-FADBE82E9C3C}" srcOrd="7" destOrd="0" presId="urn:microsoft.com/office/officeart/2005/8/layout/target3"/>
    <dgm:cxn modelId="{B29CF097-3782-45C6-8539-792FAEF0DA75}" type="presParOf" srcId="{71045F8C-00FA-488E-A7BD-E2E6753D979D}" destId="{A3817367-F2BC-482F-8832-FA00B51DCCF3}" srcOrd="8" destOrd="0" presId="urn:microsoft.com/office/officeart/2005/8/layout/target3"/>
    <dgm:cxn modelId="{2D6D74CD-3338-4031-AAEB-0371A04BF5DF}" type="presParOf" srcId="{71045F8C-00FA-488E-A7BD-E2E6753D979D}" destId="{2DD79E57-A63E-47D4-A1AB-6DF333476AD4}" srcOrd="9" destOrd="0" presId="urn:microsoft.com/office/officeart/2005/8/layout/target3"/>
    <dgm:cxn modelId="{370A0567-6EAC-4214-A57B-BEFD6C250F56}" type="presParOf" srcId="{71045F8C-00FA-488E-A7BD-E2E6753D979D}" destId="{648967D3-ED80-4214-8D87-4E7012561E4A}" srcOrd="10" destOrd="0" presId="urn:microsoft.com/office/officeart/2005/8/layout/target3"/>
    <dgm:cxn modelId="{254ACA86-5F21-4A36-996A-78C722716FF6}" type="presParOf" srcId="{71045F8C-00FA-488E-A7BD-E2E6753D979D}" destId="{9A9B6F4F-B6FF-4F2D-B640-A8473E589523}" srcOrd="11" destOrd="0" presId="urn:microsoft.com/office/officeart/2005/8/layout/target3"/>
    <dgm:cxn modelId="{040EA060-E195-412E-862C-48DCD59E2301}" type="presParOf" srcId="{71045F8C-00FA-488E-A7BD-E2E6753D979D}" destId="{13BD0FAF-9F2C-4708-9E63-A8E8E5252943}" srcOrd="12" destOrd="0" presId="urn:microsoft.com/office/officeart/2005/8/layout/target3"/>
    <dgm:cxn modelId="{990E0F70-B95C-4A4E-A856-5C01B088811D}" type="presParOf" srcId="{71045F8C-00FA-488E-A7BD-E2E6753D979D}" destId="{6821E7C9-5E4B-45FA-8F82-01E6F26FAA25}" srcOrd="13" destOrd="0" presId="urn:microsoft.com/office/officeart/2005/8/layout/target3"/>
    <dgm:cxn modelId="{DB642F4D-94B2-478E-93BE-3A9A559F23CC}" type="presParOf" srcId="{71045F8C-00FA-488E-A7BD-E2E6753D979D}" destId="{3BA01B75-849B-4716-8BCD-084A86FF328F}" srcOrd="14" destOrd="0" presId="urn:microsoft.com/office/officeart/2005/8/layout/target3"/>
    <dgm:cxn modelId="{C5212D23-AFF1-4BB9-8294-B679A00735B4}" type="presParOf" srcId="{71045F8C-00FA-488E-A7BD-E2E6753D979D}" destId="{4D19AB04-24FA-40C2-B203-52AE3D15E171}" srcOrd="15" destOrd="0" presId="urn:microsoft.com/office/officeart/2005/8/layout/target3"/>
    <dgm:cxn modelId="{583114C3-3FDB-4EC9-983C-F62E0B6075DD}" type="presParOf" srcId="{71045F8C-00FA-488E-A7BD-E2E6753D979D}" destId="{832BF48F-0145-4429-9E02-8FCA946CCE9E}" srcOrd="16" destOrd="0" presId="urn:microsoft.com/office/officeart/2005/8/layout/target3"/>
    <dgm:cxn modelId="{0E424C25-0E48-4B54-A6B3-C33EDE596038}" type="presParOf" srcId="{71045F8C-00FA-488E-A7BD-E2E6753D979D}" destId="{E7297F21-D4FD-4A41-AE58-814D01A6B5E7}" srcOrd="17" destOrd="0" presId="urn:microsoft.com/office/officeart/2005/8/layout/target3"/>
    <dgm:cxn modelId="{7B1B0D43-C2EA-49A4-A7D6-BEA39121A206}" type="presParOf" srcId="{71045F8C-00FA-488E-A7BD-E2E6753D979D}" destId="{59F530CB-4999-43B3-A00D-6AB53886BD77}" srcOrd="18" destOrd="0" presId="urn:microsoft.com/office/officeart/2005/8/layout/target3"/>
    <dgm:cxn modelId="{9EF1E3D7-D4CE-47DC-A937-B1503EFCBD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</a:t>
          </a:r>
          <a:r>
            <a:rPr lang="cs-CZ" sz="1600" kern="1200" dirty="0" smtClean="0"/>
            <a:t>: </a:t>
          </a: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a Mateřská škola Studená, okres Jindřichův Hradec  </a:t>
          </a:r>
          <a:r>
            <a:rPr lang="cs-CZ" sz="1600" kern="1200" dirty="0" smtClean="0"/>
            <a:t>   </a:t>
          </a:r>
          <a:endParaRPr lang="cs-CZ" sz="16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Vladimíra Dvořáková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VY_32_INOVACE_3C54Čj8_Významové poměry </a:t>
          </a:r>
          <a:r>
            <a:rPr lang="cs-CZ" sz="1600" kern="1200" dirty="0" smtClean="0"/>
            <a:t>mezi členy v několikanásobném větném členu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Významové poměry </a:t>
          </a:r>
          <a:r>
            <a:rPr lang="cs-CZ" sz="1600" kern="1200" dirty="0" smtClean="0"/>
            <a:t>mezi členy v několikanásobném větném členu</a:t>
          </a:r>
          <a:endParaRPr lang="cs-CZ" sz="16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CZ.1.07/1.4.00/21.3136</a:t>
          </a:r>
          <a:endParaRPr lang="cs-CZ" sz="16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702BD-1F93-4699-A747-12F333D86A18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0842A8-81E0-4810-B3E3-93D9650190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17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1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111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469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564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53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51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38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28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1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3E4842-46C2-47F6-A099-2DB902176CA3}" type="datetimeFigureOut">
              <a:rPr lang="cs-CZ" smtClean="0"/>
              <a:t>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252DD-707A-4AC4-AD52-A5687B66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2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63890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35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1600200"/>
            <a:ext cx="761804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r>
              <a:rPr lang="cs-CZ" dirty="0" smtClean="0"/>
              <a:t>učivo je určeno žákům 8.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významového poměru mezi větnými členy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4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slučovací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Jednotlivé složky několikanásobného větného členu jsou spojeny jako navzájem rovnocenné.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Spojovací výrazy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a, i, ani </a:t>
            </a:r>
            <a:r>
              <a:rPr lang="cs-CZ" dirty="0" smtClean="0"/>
              <a:t>– před těmito spojkami se čárka nepíše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ani - ani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jednak - jednak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dílem – dílem </a:t>
            </a:r>
            <a:r>
              <a:rPr lang="cs-CZ" dirty="0" smtClean="0"/>
              <a:t>– před druhým výrazem se vždy čárka píše</a:t>
            </a:r>
          </a:p>
          <a:p>
            <a:endParaRPr lang="cs-CZ" dirty="0" smtClean="0"/>
          </a:p>
          <a:p>
            <a:r>
              <a:rPr lang="cs-CZ" dirty="0" smtClean="0"/>
              <a:t>Jitka přednášela báseň </a:t>
            </a:r>
            <a:r>
              <a:rPr lang="cs-CZ" dirty="0" smtClean="0">
                <a:solidFill>
                  <a:srgbClr val="0070C0"/>
                </a:solidFill>
              </a:rPr>
              <a:t>pomalu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hlasitě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Vrátil se domů </a:t>
            </a:r>
            <a:r>
              <a:rPr lang="cs-CZ" dirty="0" smtClean="0">
                <a:solidFill>
                  <a:srgbClr val="0070C0"/>
                </a:solidFill>
              </a:rPr>
              <a:t>živ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zdráv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Jana </a:t>
            </a:r>
            <a:r>
              <a:rPr lang="cs-CZ" dirty="0" smtClean="0">
                <a:solidFill>
                  <a:srgbClr val="C00000"/>
                </a:solidFill>
              </a:rPr>
              <a:t>ani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Mirka</a:t>
            </a:r>
            <a:r>
              <a:rPr lang="cs-CZ" dirty="0" smtClean="0"/>
              <a:t> nic nenamítaly.</a:t>
            </a:r>
          </a:p>
          <a:p>
            <a:r>
              <a:rPr lang="cs-CZ" dirty="0" smtClean="0"/>
              <a:t>Koupila jsem si </a:t>
            </a:r>
            <a:r>
              <a:rPr lang="cs-CZ" dirty="0" smtClean="0">
                <a:solidFill>
                  <a:srgbClr val="0070C0"/>
                </a:solidFill>
              </a:rPr>
              <a:t>sešit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tužky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98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stupňovací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Druhý nebo další člen stupňuje nebo zpřesňuje význam předchozího členu.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Spojovací výrazy</a:t>
            </a:r>
            <a:r>
              <a:rPr lang="cs-CZ" dirty="0" smtClean="0"/>
              <a:t>: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ba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dokonce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dokonce i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nejen – ale i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nejen – nýbrž 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Oba zpívali </a:t>
            </a:r>
            <a:r>
              <a:rPr lang="cs-CZ" dirty="0" smtClean="0">
                <a:solidFill>
                  <a:srgbClr val="0070C0"/>
                </a:solidFill>
              </a:rPr>
              <a:t>vesele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dokonce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s radostí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Maminka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dokonce 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tatínek</a:t>
            </a:r>
            <a:r>
              <a:rPr lang="cs-CZ" dirty="0" smtClean="0"/>
              <a:t> se na tebe zlobí.</a:t>
            </a:r>
          </a:p>
          <a:p>
            <a:r>
              <a:rPr lang="cs-CZ" dirty="0" smtClean="0"/>
              <a:t>Pouštění draků je zábavou </a:t>
            </a:r>
            <a:r>
              <a:rPr lang="cs-CZ" dirty="0" smtClean="0">
                <a:solidFill>
                  <a:srgbClr val="C00000"/>
                </a:solidFill>
              </a:rPr>
              <a:t>nejen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dětí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nýbrž 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dospělých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 celou dobu jejich </a:t>
            </a:r>
            <a:r>
              <a:rPr lang="cs-CZ" dirty="0" smtClean="0">
                <a:solidFill>
                  <a:srgbClr val="0070C0"/>
                </a:solidFill>
              </a:rPr>
              <a:t>dohadování</a:t>
            </a:r>
            <a:r>
              <a:rPr lang="cs-CZ" dirty="0" smtClean="0">
                <a:solidFill>
                  <a:srgbClr val="C00000"/>
                </a:solidFill>
              </a:rPr>
              <a:t>, ba spíše </a:t>
            </a:r>
            <a:r>
              <a:rPr lang="cs-CZ" dirty="0" smtClean="0">
                <a:solidFill>
                  <a:srgbClr val="0070C0"/>
                </a:solidFill>
              </a:rPr>
              <a:t>hádání</a:t>
            </a:r>
            <a:r>
              <a:rPr lang="cs-CZ" dirty="0" smtClean="0"/>
              <a:t> tiše seděl.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27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odporovací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Složky několikanásobného větného členu jsou ve významovém rozporu.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Spojovací výrazy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a</a:t>
            </a:r>
            <a:r>
              <a:rPr lang="cs-CZ" dirty="0" smtClean="0">
                <a:solidFill>
                  <a:srgbClr val="C00000"/>
                </a:solidFill>
              </a:rPr>
              <a:t>le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avšak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nýbrž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leč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sice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zato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Byl to </a:t>
            </a:r>
            <a:r>
              <a:rPr lang="cs-CZ" dirty="0" smtClean="0">
                <a:solidFill>
                  <a:srgbClr val="0070C0"/>
                </a:solidFill>
              </a:rPr>
              <a:t>mladý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avšak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rozvážný</a:t>
            </a:r>
            <a:r>
              <a:rPr lang="cs-CZ" dirty="0" smtClean="0"/>
              <a:t> člověk.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Stručně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ale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výstižně</a:t>
            </a:r>
            <a:r>
              <a:rPr lang="cs-CZ" dirty="0" smtClean="0"/>
              <a:t> pohovořil o problému.</a:t>
            </a:r>
          </a:p>
          <a:p>
            <a:r>
              <a:rPr lang="cs-CZ" dirty="0" smtClean="0"/>
              <a:t>Nemluvila jsem </a:t>
            </a:r>
            <a:r>
              <a:rPr lang="cs-CZ" dirty="0" smtClean="0">
                <a:solidFill>
                  <a:srgbClr val="0070C0"/>
                </a:solidFill>
              </a:rPr>
              <a:t>s Věrou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ale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s Martinem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Nechovej se jako </a:t>
            </a:r>
            <a:r>
              <a:rPr lang="cs-CZ" dirty="0" smtClean="0">
                <a:solidFill>
                  <a:srgbClr val="0070C0"/>
                </a:solidFill>
              </a:rPr>
              <a:t>hlupák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ale </a:t>
            </a:r>
            <a:r>
              <a:rPr lang="cs-CZ" dirty="0" smtClean="0"/>
              <a:t>jako</a:t>
            </a:r>
            <a:r>
              <a:rPr lang="cs-CZ" dirty="0" smtClean="0">
                <a:solidFill>
                  <a:srgbClr val="0070C0"/>
                </a:solidFill>
              </a:rPr>
              <a:t> člověk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524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vylučovací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Jednotlivé složky několikanásobného větného členu se navzájem vylučují: buď platí jedno, nebo druhé. Jestliže mohou platit obě možnosti, je vztah vylučovací </a:t>
            </a:r>
            <a:r>
              <a:rPr lang="cs-CZ" dirty="0" smtClean="0">
                <a:solidFill>
                  <a:srgbClr val="C00000"/>
                </a:solidFill>
              </a:rPr>
              <a:t>oslabený</a:t>
            </a:r>
            <a:r>
              <a:rPr lang="cs-CZ" dirty="0" smtClean="0"/>
              <a:t> – před spojkami nebo, či se čárka nepíše: V zimě nosím bundu nebo kabát.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Spojovací výrazy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Nebo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anebo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či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buď – nebo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buď – anebo</a:t>
            </a:r>
          </a:p>
          <a:p>
            <a:r>
              <a:rPr lang="cs-CZ" dirty="0" smtClean="0"/>
              <a:t>Narodil se jim </a:t>
            </a:r>
            <a:r>
              <a:rPr lang="cs-CZ" dirty="0" smtClean="0">
                <a:solidFill>
                  <a:srgbClr val="0070C0"/>
                </a:solidFill>
              </a:rPr>
              <a:t>chlapec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nebo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děvče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481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důsledkový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Druhý člen několikanásobného větného členu vyplývá z významu prvního jako jeho důsledek.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Spojovací výrazy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Proto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 proto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tedy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 tedy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tudíž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 tudíž</a:t>
            </a:r>
          </a:p>
          <a:p>
            <a:r>
              <a:rPr lang="cs-CZ" dirty="0" smtClean="0"/>
              <a:t>Mluvil </a:t>
            </a:r>
            <a:r>
              <a:rPr lang="cs-CZ" dirty="0" smtClean="0">
                <a:solidFill>
                  <a:srgbClr val="0070C0"/>
                </a:solidFill>
              </a:rPr>
              <a:t>překotně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 tedy </a:t>
            </a:r>
            <a:r>
              <a:rPr lang="cs-CZ" dirty="0" smtClean="0">
                <a:solidFill>
                  <a:srgbClr val="0070C0"/>
                </a:solidFill>
              </a:rPr>
              <a:t>nesrozumitelně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Lásku potřebují všechny živé </a:t>
            </a:r>
            <a:r>
              <a:rPr lang="cs-CZ" dirty="0" smtClean="0">
                <a:solidFill>
                  <a:srgbClr val="0070C0"/>
                </a:solidFill>
              </a:rPr>
              <a:t>bytosti</a:t>
            </a:r>
            <a:r>
              <a:rPr lang="cs-CZ" dirty="0" smtClean="0"/>
              <a:t>,  </a:t>
            </a:r>
            <a:r>
              <a:rPr lang="cs-CZ" dirty="0" smtClean="0">
                <a:solidFill>
                  <a:srgbClr val="C00000"/>
                </a:solidFill>
              </a:rPr>
              <a:t>tudíž i </a:t>
            </a:r>
            <a:r>
              <a:rPr lang="cs-CZ" dirty="0" smtClean="0">
                <a:solidFill>
                  <a:srgbClr val="0070C0"/>
                </a:solidFill>
              </a:rPr>
              <a:t>psi</a:t>
            </a:r>
            <a:r>
              <a:rPr lang="cs-CZ" dirty="0" smtClean="0"/>
              <a:t>.</a:t>
            </a:r>
          </a:p>
          <a:p>
            <a:r>
              <a:rPr lang="cs-CZ" dirty="0" smtClean="0"/>
              <a:t>Dnes je</a:t>
            </a:r>
            <a:r>
              <a:rPr lang="cs-CZ" dirty="0" smtClean="0">
                <a:solidFill>
                  <a:srgbClr val="0070C0"/>
                </a:solidFill>
              </a:rPr>
              <a:t> teplé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a proto </a:t>
            </a:r>
            <a:r>
              <a:rPr lang="cs-CZ" dirty="0" smtClean="0">
                <a:solidFill>
                  <a:srgbClr val="0070C0"/>
                </a:solidFill>
              </a:rPr>
              <a:t>příjemné</a:t>
            </a:r>
            <a:r>
              <a:rPr lang="cs-CZ" dirty="0" smtClean="0"/>
              <a:t> počasí.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560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Poměr důvodový (příčinný)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Druhý člen v několikanásobném větném členu uvádí důvod (příčinu) pro člen první.</a:t>
            </a:r>
          </a:p>
          <a:p>
            <a:pPr marL="0" indent="0">
              <a:buNone/>
            </a:pPr>
            <a:r>
              <a:rPr lang="cs-CZ" dirty="0" smtClean="0"/>
              <a:t>Je málo používaný.</a:t>
            </a:r>
          </a:p>
          <a:p>
            <a:pPr marL="0" indent="0">
              <a:buNone/>
            </a:pPr>
            <a:r>
              <a:rPr lang="cs-CZ" dirty="0" smtClean="0"/>
              <a:t>Spojovací výrazy: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Neboť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vždyť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totiž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Náramek je </a:t>
            </a:r>
            <a:r>
              <a:rPr lang="cs-CZ" dirty="0" smtClean="0">
                <a:solidFill>
                  <a:srgbClr val="0070C0"/>
                </a:solidFill>
              </a:rPr>
              <a:t>nádherný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neboť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zlatý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6977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Doplňte do vět několikanásobné větné členy a určete, v jakém významovém poměru jejich členy jsou:</a:t>
            </a:r>
            <a:endParaRPr lang="cs-CZ" sz="3200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263119"/>
              </p:ext>
            </p:extLst>
          </p:nvPr>
        </p:nvGraphicFramePr>
        <p:xfrm>
          <a:off x="323528" y="1844826"/>
          <a:ext cx="8229600" cy="48695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9361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několikanásobný větný člen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poměr</a:t>
                      </a:r>
                      <a:endParaRPr lang="cs-CZ" dirty="0"/>
                    </a:p>
                  </a:txBody>
                  <a:tcPr anchor="ctr"/>
                </a:tc>
              </a:tr>
              <a:tr h="675034">
                <a:tc>
                  <a:txBody>
                    <a:bodyPr/>
                    <a:lstStyle/>
                    <a:p>
                      <a:r>
                        <a:rPr lang="cs-CZ" dirty="0" smtClean="0"/>
                        <a:t>Musíš</a:t>
                      </a:r>
                      <a:r>
                        <a:rPr lang="cs-CZ" baseline="0" dirty="0" smtClean="0"/>
                        <a:t> si na zimu koupit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důsledkový</a:t>
                      </a:r>
                      <a:endParaRPr lang="cs-CZ" dirty="0"/>
                    </a:p>
                  </a:txBody>
                  <a:tcPr anchor="ctr"/>
                </a:tc>
              </a:tr>
              <a:tr h="675034">
                <a:tc>
                  <a:txBody>
                    <a:bodyPr/>
                    <a:lstStyle/>
                    <a:p>
                      <a:r>
                        <a:rPr lang="cs-CZ" dirty="0" smtClean="0"/>
                        <a:t>Učil se sice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odporovací</a:t>
                      </a:r>
                      <a:endParaRPr lang="cs-CZ" dirty="0"/>
                    </a:p>
                  </a:txBody>
                  <a:tcPr anchor="ctr"/>
                </a:tc>
              </a:tr>
              <a:tr h="675034">
                <a:tc>
                  <a:txBody>
                    <a:bodyPr/>
                    <a:lstStyle/>
                    <a:p>
                      <a:r>
                        <a:rPr lang="cs-CZ" dirty="0" smtClean="0"/>
                        <a:t>V továrně hale </a:t>
                      </a:r>
                      <a:r>
                        <a:rPr lang="cs-CZ" smtClean="0"/>
                        <a:t>vrčely</a:t>
                      </a:r>
                      <a:r>
                        <a:rPr lang="cs-CZ" baseline="0" smtClean="0"/>
                        <a:t> motory</a:t>
                      </a:r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stupňovací</a:t>
                      </a:r>
                      <a:endParaRPr lang="cs-CZ" dirty="0"/>
                    </a:p>
                  </a:txBody>
                  <a:tcPr anchor="ctr"/>
                </a:tc>
              </a:tr>
              <a:tr h="675034">
                <a:tc>
                  <a:txBody>
                    <a:bodyPr/>
                    <a:lstStyle/>
                    <a:p>
                      <a:r>
                        <a:rPr lang="cs-CZ" dirty="0" smtClean="0"/>
                        <a:t>Na zahradě rostlo množství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rostlin.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slučovací</a:t>
                      </a:r>
                      <a:endParaRPr lang="cs-CZ" dirty="0"/>
                    </a:p>
                  </a:txBody>
                  <a:tcPr anchor="ctr"/>
                </a:tc>
              </a:tr>
              <a:tr h="616670">
                <a:tc>
                  <a:txBody>
                    <a:bodyPr/>
                    <a:lstStyle/>
                    <a:p>
                      <a:r>
                        <a:rPr lang="cs-CZ" dirty="0" smtClean="0"/>
                        <a:t>Chumelilo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celé odpoledne.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stupňovací</a:t>
                      </a:r>
                      <a:endParaRPr lang="cs-CZ" dirty="0"/>
                    </a:p>
                  </a:txBody>
                  <a:tcPr anchor="ctr"/>
                </a:tc>
              </a:tr>
              <a:tr h="616670">
                <a:tc>
                  <a:txBody>
                    <a:bodyPr/>
                    <a:lstStyle/>
                    <a:p>
                      <a:r>
                        <a:rPr lang="cs-CZ" dirty="0" smtClean="0"/>
                        <a:t>Na</a:t>
                      </a:r>
                      <a:r>
                        <a:rPr lang="cs-CZ" baseline="0" dirty="0" smtClean="0"/>
                        <a:t> výlet pojedeme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vylučovací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072941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567</TotalTime>
  <Words>502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Poměr slučovací</vt:lpstr>
      <vt:lpstr>Poměr stupňovací</vt:lpstr>
      <vt:lpstr>Poměr odporovací</vt:lpstr>
      <vt:lpstr>Poměr vylučovací</vt:lpstr>
      <vt:lpstr>Poměr důsledkový</vt:lpstr>
      <vt:lpstr>Poměr důvodový (příčinný)</vt:lpstr>
      <vt:lpstr>Doplňte do vět několikanásobné větné členy a určete, v jakém významovém poměru jejich členy jsou: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Kotounová Eva</dc:creator>
  <cp:lastModifiedBy>Dvořáková Vladimíra</cp:lastModifiedBy>
  <cp:revision>62</cp:revision>
  <dcterms:created xsi:type="dcterms:W3CDTF">2012-02-22T11:30:46Z</dcterms:created>
  <dcterms:modified xsi:type="dcterms:W3CDTF">2012-10-03T11:08:05Z</dcterms:modified>
</cp:coreProperties>
</file>