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1" r:id="rId2"/>
    <p:sldId id="262" r:id="rId3"/>
    <p:sldId id="265" r:id="rId4"/>
    <p:sldId id="263" r:id="rId5"/>
    <p:sldId id="264" r:id="rId6"/>
    <p:sldId id="266" r:id="rId7"/>
    <p:sldId id="267" r:id="rId8"/>
    <p:sldId id="270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 varScale="1">
        <p:scale>
          <a:sx n="132" d="100"/>
          <a:sy n="132" d="100"/>
        </p:scale>
        <p:origin x="-9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3008313" cy="7920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36712"/>
            <a:ext cx="5111750" cy="52894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628800"/>
            <a:ext cx="3008313" cy="44973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36711"/>
            <a:ext cx="5486400" cy="389086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36712"/>
            <a:ext cx="2057400" cy="528945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36712"/>
            <a:ext cx="6019800" cy="528945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52672"/>
            <a:ext cx="4104456" cy="3240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18" Type="http://schemas.openxmlformats.org/officeDocument/2006/relationships/image" Target="../media/image6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23" Type="http://schemas.openxmlformats.org/officeDocument/2006/relationships/image" Target="../media/image1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Relationship Id="rId22" Type="http://schemas.openxmlformats.org/officeDocument/2006/relationships/image" Target="../media/image1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80000"/>
            <a:ext cx="9144000" cy="2201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Skupina 9"/>
          <p:cNvGrpSpPr>
            <a:grpSpLocks noChangeAspect="1"/>
          </p:cNvGrpSpPr>
          <p:nvPr/>
        </p:nvGrpSpPr>
        <p:grpSpPr>
          <a:xfrm>
            <a:off x="35496" y="5949280"/>
            <a:ext cx="818181" cy="900000"/>
            <a:chOff x="23056" y="6093296"/>
            <a:chExt cx="720000" cy="792000"/>
          </a:xfrm>
        </p:grpSpPr>
        <p:sp>
          <p:nvSpPr>
            <p:cNvPr id="21" name="Zaoblený obdélník 20"/>
            <p:cNvSpPr/>
            <p:nvPr userDrawn="1"/>
          </p:nvSpPr>
          <p:spPr>
            <a:xfrm>
              <a:off x="23056" y="6093296"/>
              <a:ext cx="720000" cy="79200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60" name="Picture 12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61" y="6201296"/>
              <a:ext cx="624390" cy="57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899592" y="6309320"/>
            <a:ext cx="1584000" cy="540000"/>
            <a:chOff x="899592" y="6309320"/>
            <a:chExt cx="1584000" cy="540000"/>
          </a:xfrm>
        </p:grpSpPr>
        <p:sp>
          <p:nvSpPr>
            <p:cNvPr id="22" name="Zaoblený obdélník 21"/>
            <p:cNvSpPr/>
            <p:nvPr userDrawn="1"/>
          </p:nvSpPr>
          <p:spPr>
            <a:xfrm>
              <a:off x="899592" y="6309320"/>
              <a:ext cx="1584000" cy="54000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8" name="Picture 10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592" y="6370520"/>
              <a:ext cx="1440000" cy="417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2555936" y="6309340"/>
            <a:ext cx="1440000" cy="539960"/>
            <a:chOff x="3276032" y="6309340"/>
            <a:chExt cx="1440000" cy="539960"/>
          </a:xfrm>
        </p:grpSpPr>
        <p:sp>
          <p:nvSpPr>
            <p:cNvPr id="25" name="Zaoblený obdélník 24"/>
            <p:cNvSpPr/>
            <p:nvPr userDrawn="1"/>
          </p:nvSpPr>
          <p:spPr>
            <a:xfrm>
              <a:off x="3276032" y="6309340"/>
              <a:ext cx="1440000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Picture 2"/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6381320"/>
              <a:ext cx="1319725" cy="39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4621428" y="6309340"/>
            <a:ext cx="1030692" cy="539960"/>
            <a:chOff x="5341772" y="6309340"/>
            <a:chExt cx="1030692" cy="539960"/>
          </a:xfrm>
        </p:grpSpPr>
        <p:sp>
          <p:nvSpPr>
            <p:cNvPr id="18" name="Zaoblený obdélník 17"/>
            <p:cNvSpPr/>
            <p:nvPr userDrawn="1"/>
          </p:nvSpPr>
          <p:spPr>
            <a:xfrm>
              <a:off x="5341772" y="6309340"/>
              <a:ext cx="1030692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72457" y="6417320"/>
              <a:ext cx="814379" cy="324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7992512" y="6309340"/>
            <a:ext cx="1043984" cy="539960"/>
            <a:chOff x="6372464" y="6309340"/>
            <a:chExt cx="1043984" cy="539960"/>
          </a:xfrm>
        </p:grpSpPr>
        <p:sp>
          <p:nvSpPr>
            <p:cNvPr id="24" name="Zaoblený obdélník 23"/>
            <p:cNvSpPr/>
            <p:nvPr userDrawn="1"/>
          </p:nvSpPr>
          <p:spPr>
            <a:xfrm>
              <a:off x="6372464" y="6309340"/>
              <a:ext cx="1043984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8" name="Picture 4"/>
            <p:cNvPicPr>
              <a:picLocks noChangeAspect="1" noChangeArrowheads="1"/>
            </p:cNvPicPr>
            <p:nvPr userDrawn="1"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96" y="6453336"/>
              <a:ext cx="928216" cy="288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2555936" y="6093316"/>
            <a:ext cx="1440000" cy="360020"/>
            <a:chOff x="2483592" y="6309320"/>
            <a:chExt cx="792440" cy="360020"/>
          </a:xfrm>
        </p:grpSpPr>
        <p:sp>
          <p:nvSpPr>
            <p:cNvPr id="26" name="Zaoblený obdélník 25"/>
            <p:cNvSpPr/>
            <p:nvPr userDrawn="1"/>
          </p:nvSpPr>
          <p:spPr>
            <a:xfrm>
              <a:off x="2483592" y="6309320"/>
              <a:ext cx="792440" cy="36002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l"/>
              <a:endParaRPr lang="cs-CZ"/>
            </a:p>
          </p:txBody>
        </p:sp>
        <p:sp>
          <p:nvSpPr>
            <p:cNvPr id="7" name="TextovéPole 6"/>
            <p:cNvSpPr txBox="1"/>
            <p:nvPr userDrawn="1"/>
          </p:nvSpPr>
          <p:spPr>
            <a:xfrm>
              <a:off x="2562757" y="6396997"/>
              <a:ext cx="686617" cy="18466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 algn="l"/>
              <a:r>
                <a:rPr lang="cs-CZ" sz="1200" b="1" dirty="0" smtClean="0"/>
                <a:t>Hlavní partner:</a:t>
              </a:r>
              <a:endParaRPr lang="cs-CZ" sz="12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652120" y="6309320"/>
            <a:ext cx="1188000" cy="539960"/>
            <a:chOff x="7560464" y="6309320"/>
            <a:chExt cx="1188000" cy="539960"/>
          </a:xfrm>
        </p:grpSpPr>
        <p:sp>
          <p:nvSpPr>
            <p:cNvPr id="28" name="Zaoblený obdélník 27"/>
            <p:cNvSpPr/>
            <p:nvPr userDrawn="1"/>
          </p:nvSpPr>
          <p:spPr>
            <a:xfrm>
              <a:off x="7560464" y="6309320"/>
              <a:ext cx="1188000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9" name="Picture 5"/>
            <p:cNvPicPr>
              <a:picLocks noChangeAspect="1" noChangeArrowheads="1"/>
            </p:cNvPicPr>
            <p:nvPr userDrawn="1"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58745" y="6451196"/>
              <a:ext cx="991437" cy="252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3995936" y="6307216"/>
            <a:ext cx="612000" cy="539960"/>
            <a:chOff x="4716088" y="6307216"/>
            <a:chExt cx="612000" cy="539960"/>
          </a:xfrm>
        </p:grpSpPr>
        <p:sp>
          <p:nvSpPr>
            <p:cNvPr id="30" name="Zaoblený obdélník 29"/>
            <p:cNvSpPr/>
            <p:nvPr userDrawn="1"/>
          </p:nvSpPr>
          <p:spPr>
            <a:xfrm>
              <a:off x="4716088" y="6307216"/>
              <a:ext cx="612000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 userDrawn="1"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2088" y="6403571"/>
              <a:ext cx="360000" cy="3578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201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8000"/>
            <a:ext cx="2340000" cy="479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72632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3923928" y="6093316"/>
            <a:ext cx="792440" cy="360020"/>
            <a:chOff x="2483592" y="6309320"/>
            <a:chExt cx="792440" cy="360020"/>
          </a:xfrm>
        </p:grpSpPr>
        <p:sp>
          <p:nvSpPr>
            <p:cNvPr id="33" name="Zaoblený obdélník 32"/>
            <p:cNvSpPr/>
            <p:nvPr userDrawn="1"/>
          </p:nvSpPr>
          <p:spPr>
            <a:xfrm>
              <a:off x="2483592" y="6309320"/>
              <a:ext cx="792440" cy="36002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 userDrawn="1"/>
          </p:nvSpPr>
          <p:spPr>
            <a:xfrm>
              <a:off x="2591848" y="6396997"/>
              <a:ext cx="612000" cy="18466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r>
                <a:rPr lang="cs-CZ" sz="1200" b="1" dirty="0" smtClean="0"/>
                <a:t>Partneři:</a:t>
              </a:r>
              <a:endParaRPr lang="cs-CZ" sz="12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840384" y="6309320"/>
            <a:ext cx="1188000" cy="539960"/>
            <a:chOff x="6840384" y="6309320"/>
            <a:chExt cx="1188000" cy="539960"/>
          </a:xfrm>
        </p:grpSpPr>
        <p:sp>
          <p:nvSpPr>
            <p:cNvPr id="36" name="Zaoblený obdélník 35"/>
            <p:cNvSpPr/>
            <p:nvPr userDrawn="1"/>
          </p:nvSpPr>
          <p:spPr>
            <a:xfrm>
              <a:off x="6840384" y="6309320"/>
              <a:ext cx="1188000" cy="539960"/>
            </a:xfrm>
            <a:prstGeom prst="roundRect">
              <a:avLst/>
            </a:prstGeom>
            <a:ln>
              <a:noFill/>
            </a:ln>
            <a:effectLst>
              <a:softEdge rad="31750"/>
            </a:effectLst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 userDrawn="1"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69561" y="6381328"/>
              <a:ext cx="929646" cy="39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nahled-stranky/2348" TargetMode="External"/><Relationship Id="rId2" Type="http://schemas.openxmlformats.org/officeDocument/2006/relationships/hyperlink" Target="https://intercallemeatrial.webex.com/intercallemeatrial/k2/j.php?ED=224453037&amp;UID=1405023687&amp;HMAC=e1af767deb341b4bb479d337ef7583101e3b18fd&amp;RT=MiMyNQ==&amp;FM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oxed.cz/skoly_neziskovky/produkty/skoleni-pro-spravce" TargetMode="External"/><Relationship Id="rId4" Type="http://schemas.openxmlformats.org/officeDocument/2006/relationships/hyperlink" Target="http://www.ituniverzita.cz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Cyklus vzdělávání ITuniverzita.cz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1. 10. 2012</a:t>
            </a:r>
          </a:p>
          <a:p>
            <a:pPr algn="r"/>
            <a:r>
              <a:rPr lang="cs-CZ" dirty="0" smtClean="0"/>
              <a:t>Ing. František Hůlka</a:t>
            </a:r>
          </a:p>
          <a:p>
            <a:pPr algn="r"/>
            <a:r>
              <a:rPr lang="cs-CZ" dirty="0" smtClean="0"/>
              <a:t>Mgr. Miroslav </a:t>
            </a:r>
            <a:r>
              <a:rPr lang="cs-CZ" dirty="0" err="1" smtClean="0"/>
              <a:t>Šucha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1.10.2012: Úvod – zahájení cyklu vzdělávání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573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 (zahajovací setkání)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Krátké představení prostředí CISCO </a:t>
            </a:r>
            <a:r>
              <a:rPr lang="cs-CZ" sz="2400" dirty="0" err="1" smtClean="0"/>
              <a:t>Webex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O projektu ITuniverzita.cz</a:t>
            </a:r>
          </a:p>
          <a:p>
            <a:r>
              <a:rPr lang="cs-CZ" sz="2400" dirty="0" smtClean="0"/>
              <a:t>Cyklus vzdělávání ITuniverzita.cz</a:t>
            </a:r>
          </a:p>
          <a:p>
            <a:r>
              <a:rPr lang="cs-CZ" sz="2400" dirty="0" smtClean="0"/>
              <a:t>Plán témat pro 1. pololetí 2012/2013</a:t>
            </a:r>
          </a:p>
          <a:p>
            <a:r>
              <a:rPr lang="cs-CZ" sz="2400" dirty="0" smtClean="0"/>
              <a:t>Plán témat pro 2. pololetí 2012/2013</a:t>
            </a:r>
          </a:p>
          <a:p>
            <a:r>
              <a:rPr lang="cs-CZ" sz="2400" dirty="0" smtClean="0"/>
              <a:t>Objednávka a ceny ITuniverzita.cz, balíčky </a:t>
            </a:r>
            <a:r>
              <a:rPr lang="cs-CZ" sz="2400" dirty="0" smtClean="0">
                <a:sym typeface="Wingdings" pitchFamily="2" charset="2"/>
              </a:rPr>
              <a:t></a:t>
            </a:r>
            <a:endParaRPr lang="cs-CZ" sz="24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Úvod – zahájení cyklu vzdělávání</a:t>
            </a:r>
          </a:p>
        </p:txBody>
      </p:sp>
    </p:spTree>
    <p:extLst>
      <p:ext uri="{BB962C8B-B14F-4D97-AF65-F5344CB8AC3E}">
        <p14:creationId xmlns:p14="http://schemas.microsoft.com/office/powerpoint/2010/main" val="1958771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Krátké představení prostředí CISCO </a:t>
            </a:r>
            <a:r>
              <a:rPr lang="cs-CZ" dirty="0" err="1" smtClean="0"/>
              <a:t>Webex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Úvod – zahájení cyklu </a:t>
            </a:r>
            <a:r>
              <a:rPr lang="cs-CZ" dirty="0" smtClean="0"/>
              <a:t>vzdělávání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" y="1523196"/>
            <a:ext cx="9072000" cy="5275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2616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 projektu ITuniverzita.cz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Nový vzdělávací projekt v rámci ITveSkole.cz </a:t>
            </a:r>
          </a:p>
          <a:p>
            <a:endParaRPr lang="cs-CZ" b="1" dirty="0" smtClean="0"/>
          </a:p>
          <a:p>
            <a:r>
              <a:rPr lang="cs-CZ" sz="2800" b="1" dirty="0" smtClean="0"/>
              <a:t>celoroční </a:t>
            </a:r>
            <a:r>
              <a:rPr lang="cs-CZ" sz="2800" b="1" dirty="0"/>
              <a:t>cyklus </a:t>
            </a:r>
            <a:r>
              <a:rPr lang="cs-CZ" sz="2800" b="1" dirty="0" smtClean="0"/>
              <a:t>vzdělávání</a:t>
            </a:r>
            <a:br>
              <a:rPr lang="cs-CZ" sz="2800" b="1" dirty="0" smtClean="0"/>
            </a:br>
            <a:r>
              <a:rPr lang="cs-CZ" sz="2800" dirty="0" smtClean="0"/>
              <a:t>(pravidelná </a:t>
            </a:r>
            <a:r>
              <a:rPr lang="cs-CZ" sz="2800" dirty="0"/>
              <a:t>školení na atraktivní </a:t>
            </a:r>
            <a:r>
              <a:rPr lang="cs-CZ" sz="2800" dirty="0" smtClean="0"/>
              <a:t>témata)</a:t>
            </a:r>
          </a:p>
          <a:p>
            <a:endParaRPr lang="cs-CZ" sz="2800" dirty="0"/>
          </a:p>
          <a:p>
            <a:r>
              <a:rPr lang="cs-CZ" sz="2800" b="1" dirty="0"/>
              <a:t>prezenční školení</a:t>
            </a:r>
            <a:r>
              <a:rPr lang="cs-CZ" sz="2800" dirty="0"/>
              <a:t> přímo ve </a:t>
            </a:r>
            <a:r>
              <a:rPr lang="cs-CZ" sz="2800" dirty="0" smtClean="0"/>
              <a:t>škole</a:t>
            </a:r>
            <a:br>
              <a:rPr lang="cs-CZ" sz="2800" dirty="0" smtClean="0"/>
            </a:br>
            <a:r>
              <a:rPr lang="cs-CZ" sz="2800" dirty="0" smtClean="0"/>
              <a:t>(akreditované </a:t>
            </a:r>
            <a:r>
              <a:rPr lang="cs-CZ" sz="2800" dirty="0"/>
              <a:t>praktické </a:t>
            </a:r>
            <a:r>
              <a:rPr lang="cs-CZ" sz="2800" dirty="0" smtClean="0"/>
              <a:t>kurzy)</a:t>
            </a:r>
          </a:p>
          <a:p>
            <a:endParaRPr lang="cs-CZ" sz="2800" dirty="0"/>
          </a:p>
          <a:p>
            <a:r>
              <a:rPr lang="cs-CZ" sz="2800" b="1" dirty="0"/>
              <a:t>on-line školení</a:t>
            </a:r>
            <a:r>
              <a:rPr lang="cs-CZ" sz="2800" dirty="0"/>
              <a:t> (</a:t>
            </a:r>
            <a:r>
              <a:rPr lang="cs-CZ" sz="2800" dirty="0" err="1"/>
              <a:t>webináře</a:t>
            </a:r>
            <a:r>
              <a:rPr lang="cs-CZ" sz="2800" dirty="0" smtClean="0"/>
              <a:t>)</a:t>
            </a:r>
            <a:br>
              <a:rPr lang="cs-CZ" sz="2800" dirty="0" smtClean="0"/>
            </a:br>
            <a:r>
              <a:rPr lang="cs-CZ" sz="2800" dirty="0" smtClean="0"/>
              <a:t>(s rostoucí nabídkou témat)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Úvod – zahájení cyklu vzdělávání</a:t>
            </a:r>
          </a:p>
        </p:txBody>
      </p:sp>
    </p:spTree>
    <p:extLst>
      <p:ext uri="{BB962C8B-B14F-4D97-AF65-F5344CB8AC3E}">
        <p14:creationId xmlns:p14="http://schemas.microsoft.com/office/powerpoint/2010/main" val="400309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Cyklus vzdělávání ITuniverzita.cz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pravidelné </a:t>
            </a:r>
            <a:r>
              <a:rPr lang="cs-CZ" sz="2000" dirty="0"/>
              <a:t>"</a:t>
            </a:r>
            <a:r>
              <a:rPr lang="cs-CZ" sz="2000" b="1" dirty="0"/>
              <a:t>pondělky pro ICT správce</a:t>
            </a:r>
            <a:r>
              <a:rPr lang="cs-CZ" sz="2000" dirty="0"/>
              <a:t>"</a:t>
            </a:r>
          </a:p>
          <a:p>
            <a:r>
              <a:rPr lang="cs-CZ" sz="2000" dirty="0" smtClean="0"/>
              <a:t>ucelený </a:t>
            </a:r>
            <a:r>
              <a:rPr lang="cs-CZ" sz="2000" dirty="0"/>
              <a:t>celoroční cyklus školení na atraktivní </a:t>
            </a:r>
            <a:r>
              <a:rPr lang="cs-CZ" sz="2000" dirty="0" smtClean="0"/>
              <a:t>HW </a:t>
            </a:r>
            <a:r>
              <a:rPr lang="cs-CZ" sz="2000" dirty="0"/>
              <a:t>a SW </a:t>
            </a:r>
            <a:r>
              <a:rPr lang="cs-CZ" sz="2000" dirty="0" smtClean="0"/>
              <a:t>témata</a:t>
            </a:r>
          </a:p>
          <a:p>
            <a:endParaRPr lang="cs-CZ" sz="2000" dirty="0"/>
          </a:p>
          <a:p>
            <a:r>
              <a:rPr lang="cs-CZ" sz="2000" dirty="0" smtClean="0"/>
              <a:t>hlavní </a:t>
            </a:r>
            <a:r>
              <a:rPr lang="cs-CZ" sz="2000" dirty="0"/>
              <a:t>partner společnost Microsoft a další </a:t>
            </a:r>
            <a:r>
              <a:rPr lang="cs-CZ" sz="2000" dirty="0" smtClean="0"/>
              <a:t>partneři</a:t>
            </a:r>
            <a:br>
              <a:rPr lang="cs-CZ" sz="2000" dirty="0" smtClean="0"/>
            </a:br>
            <a:r>
              <a:rPr lang="cs-CZ" sz="2000" dirty="0" smtClean="0"/>
              <a:t>(AVG</a:t>
            </a:r>
            <a:r>
              <a:rPr lang="cs-CZ" sz="2000" dirty="0"/>
              <a:t>, </a:t>
            </a:r>
            <a:r>
              <a:rPr lang="cs-CZ" sz="2000" dirty="0" err="1"/>
              <a:t>AutoDesk</a:t>
            </a:r>
            <a:r>
              <a:rPr lang="cs-CZ" sz="2000" dirty="0"/>
              <a:t>, Adobe, Canon, HP, </a:t>
            </a:r>
            <a:r>
              <a:rPr lang="cs-CZ" sz="2000" dirty="0" err="1"/>
              <a:t>Lenovo</a:t>
            </a:r>
            <a:r>
              <a:rPr lang="cs-CZ" sz="2000" dirty="0"/>
              <a:t>, </a:t>
            </a:r>
            <a:r>
              <a:rPr lang="cs-CZ" sz="2000" dirty="0" err="1"/>
              <a:t>NetSupport</a:t>
            </a:r>
            <a:r>
              <a:rPr lang="cs-CZ" sz="2000" dirty="0"/>
              <a:t>, </a:t>
            </a:r>
            <a:r>
              <a:rPr lang="cs-CZ" sz="2000" dirty="0" err="1"/>
              <a:t>ZyXEL</a:t>
            </a:r>
            <a:r>
              <a:rPr lang="cs-CZ" sz="2000" dirty="0"/>
              <a:t>, ...)</a:t>
            </a:r>
          </a:p>
          <a:p>
            <a:r>
              <a:rPr lang="cs-CZ" sz="2000" dirty="0" smtClean="0"/>
              <a:t>cyklus </a:t>
            </a:r>
            <a:r>
              <a:rPr lang="cs-CZ" sz="2000" dirty="0"/>
              <a:t>volně navazuje na "</a:t>
            </a:r>
            <a:r>
              <a:rPr lang="cs-CZ" sz="2000" b="1" dirty="0"/>
              <a:t>Večerní univerzity pro ICT správce</a:t>
            </a:r>
            <a:r>
              <a:rPr lang="cs-CZ" sz="2000" dirty="0"/>
              <a:t>" pořádané v minulosti v rámci portálu Moderní </a:t>
            </a:r>
            <a:r>
              <a:rPr lang="cs-CZ" sz="2000" dirty="0" smtClean="0"/>
              <a:t>správce</a:t>
            </a:r>
            <a:br>
              <a:rPr lang="cs-CZ" sz="2000" dirty="0" smtClean="0"/>
            </a:br>
            <a:r>
              <a:rPr lang="cs-CZ" sz="2000" dirty="0" smtClean="0"/>
              <a:t>(aktivita </a:t>
            </a:r>
            <a:r>
              <a:rPr lang="cs-CZ" sz="2000" dirty="0"/>
              <a:t>Microsoft Partneři ve vzdělávání)</a:t>
            </a:r>
          </a:p>
          <a:p>
            <a:endParaRPr lang="cs-CZ" sz="2000" dirty="0" smtClean="0"/>
          </a:p>
          <a:p>
            <a:r>
              <a:rPr lang="cs-CZ" sz="2000" dirty="0" smtClean="0"/>
              <a:t>základem </a:t>
            </a:r>
            <a:r>
              <a:rPr lang="cs-CZ" sz="2000" dirty="0"/>
              <a:t>cyklu </a:t>
            </a:r>
            <a:r>
              <a:rPr lang="cs-CZ" sz="2000" dirty="0" smtClean="0"/>
              <a:t>jsou vzhledem k rozšíření </a:t>
            </a:r>
            <a:r>
              <a:rPr lang="cs-CZ" sz="2000" dirty="0"/>
              <a:t>sw technologie Microsoft</a:t>
            </a:r>
          </a:p>
          <a:p>
            <a:r>
              <a:rPr lang="cs-CZ" sz="2000" dirty="0" smtClean="0"/>
              <a:t>další </a:t>
            </a:r>
            <a:r>
              <a:rPr lang="cs-CZ" sz="2000" dirty="0"/>
              <a:t>témata věnována zajímavým SW aplikacím pro </a:t>
            </a:r>
            <a:r>
              <a:rPr lang="cs-CZ" sz="2000" dirty="0" smtClean="0"/>
              <a:t>výuku</a:t>
            </a:r>
            <a:endParaRPr lang="cs-CZ" sz="2000" dirty="0"/>
          </a:p>
          <a:p>
            <a:r>
              <a:rPr lang="cs-CZ" sz="2000" dirty="0" smtClean="0"/>
              <a:t>k </a:t>
            </a:r>
            <a:r>
              <a:rPr lang="cs-CZ" sz="2000" dirty="0"/>
              <a:t>mnoha </a:t>
            </a:r>
            <a:r>
              <a:rPr lang="cs-CZ" sz="2000" dirty="0" smtClean="0"/>
              <a:t>tématům </a:t>
            </a:r>
            <a:r>
              <a:rPr lang="cs-CZ" sz="2000" dirty="0"/>
              <a:t>jsou připravena navazující hlubší </a:t>
            </a:r>
            <a:r>
              <a:rPr lang="cs-CZ" sz="2000" dirty="0" smtClean="0"/>
              <a:t>školení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Úvod – zahájení cyklu vzdělávání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4485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Plán témat pro 1. pololetí </a:t>
            </a:r>
            <a:r>
              <a:rPr lang="cs-CZ" dirty="0" smtClean="0"/>
              <a:t>2012/2013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</a:t>
            </a:r>
            <a:r>
              <a:rPr lang="cs-CZ" sz="1400" dirty="0"/>
              <a:t>. 10. </a:t>
            </a:r>
            <a:r>
              <a:rPr lang="cs-CZ" sz="1400" dirty="0" smtClean="0"/>
              <a:t>2012	</a:t>
            </a:r>
            <a:r>
              <a:rPr lang="cs-CZ" sz="1400" b="1" dirty="0" smtClean="0"/>
              <a:t>Úvod cyklu ITuniverzita.cz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		Novinky </a:t>
            </a:r>
            <a:r>
              <a:rPr lang="cs-CZ" sz="1400" b="1" dirty="0"/>
              <a:t>ve Windows Server 2012 (</a:t>
            </a:r>
            <a:r>
              <a:rPr lang="cs-CZ" sz="1400" b="1" dirty="0" smtClean="0"/>
              <a:t>1)</a:t>
            </a:r>
            <a:r>
              <a:rPr lang="cs-CZ" sz="1400" dirty="0" smtClean="0"/>
              <a:t> </a:t>
            </a:r>
            <a:r>
              <a:rPr lang="cs-CZ" sz="1400" i="1" dirty="0" smtClean="0"/>
              <a:t>(Důležité </a:t>
            </a:r>
            <a:r>
              <a:rPr lang="cs-CZ" sz="1400" i="1" dirty="0"/>
              <a:t>změny, nové role a funkce, správa </a:t>
            </a:r>
            <a:r>
              <a:rPr lang="cs-CZ" sz="1400" i="1" dirty="0" smtClean="0"/>
              <a:t>prostředí)</a:t>
            </a:r>
            <a:endParaRPr lang="cs-CZ" sz="1400" i="1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8</a:t>
            </a:r>
            <a:r>
              <a:rPr lang="cs-CZ" sz="1400" dirty="0"/>
              <a:t>. 10. </a:t>
            </a:r>
            <a:r>
              <a:rPr lang="cs-CZ" sz="1400" dirty="0" smtClean="0"/>
              <a:t>2012	</a:t>
            </a:r>
            <a:r>
              <a:rPr lang="cs-CZ" sz="1400" b="1" dirty="0" smtClean="0"/>
              <a:t>Součást </a:t>
            </a:r>
            <a:r>
              <a:rPr lang="cs-CZ" sz="1400" b="1" dirty="0"/>
              <a:t>příběhu </a:t>
            </a:r>
            <a:r>
              <a:rPr lang="cs-CZ" sz="1400" b="1" dirty="0" smtClean="0"/>
              <a:t>fotografie</a:t>
            </a:r>
            <a:r>
              <a:rPr lang="cs-CZ" sz="1400" dirty="0" smtClean="0"/>
              <a:t> </a:t>
            </a:r>
            <a:r>
              <a:rPr lang="cs-CZ" sz="1400" i="1" dirty="0" smtClean="0"/>
              <a:t>(</a:t>
            </a:r>
            <a:r>
              <a:rPr lang="cs-CZ" sz="1400" i="1" dirty="0" err="1" smtClean="0"/>
              <a:t>Zoner</a:t>
            </a:r>
            <a:r>
              <a:rPr lang="cs-CZ" sz="1400" i="1" dirty="0" smtClean="0"/>
              <a:t> </a:t>
            </a:r>
            <a:r>
              <a:rPr lang="cs-CZ" sz="1400" i="1" dirty="0" err="1"/>
              <a:t>Photo</a:t>
            </a:r>
            <a:r>
              <a:rPr lang="cs-CZ" sz="1400" i="1" dirty="0"/>
              <a:t> Studio 15, využití ve výuce i školní </a:t>
            </a:r>
            <a:r>
              <a:rPr lang="cs-CZ" sz="1400" i="1" dirty="0" smtClean="0"/>
              <a:t>praxi)</a:t>
            </a:r>
            <a:endParaRPr lang="cs-CZ" sz="1400" i="1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22</a:t>
            </a:r>
            <a:r>
              <a:rPr lang="cs-CZ" sz="1400" dirty="0"/>
              <a:t>. 10. </a:t>
            </a:r>
            <a:r>
              <a:rPr lang="cs-CZ" sz="1400" dirty="0" smtClean="0"/>
              <a:t>2012	</a:t>
            </a:r>
            <a:r>
              <a:rPr lang="cs-CZ" sz="1400" b="1" dirty="0" smtClean="0"/>
              <a:t>Novinky </a:t>
            </a:r>
            <a:r>
              <a:rPr lang="cs-CZ" sz="1400" b="1" dirty="0"/>
              <a:t>ve Windows Server 2012 (</a:t>
            </a:r>
            <a:r>
              <a:rPr lang="cs-CZ" sz="1400" b="1" dirty="0" smtClean="0"/>
              <a:t>2)</a:t>
            </a:r>
            <a:r>
              <a:rPr lang="cs-CZ" sz="1400" dirty="0" smtClean="0"/>
              <a:t> </a:t>
            </a:r>
            <a:r>
              <a:rPr lang="cs-CZ" sz="1400" i="1" dirty="0" smtClean="0"/>
              <a:t>(Nové </a:t>
            </a:r>
            <a:r>
              <a:rPr lang="cs-CZ" sz="1400" i="1" dirty="0"/>
              <a:t>role a funkce podrobněji, AD, </a:t>
            </a:r>
            <a:r>
              <a:rPr lang="cs-CZ" sz="1400" i="1" dirty="0" err="1"/>
              <a:t>PowerShell</a:t>
            </a:r>
            <a:r>
              <a:rPr lang="cs-CZ" sz="1400" i="1" dirty="0"/>
              <a:t>, </a:t>
            </a:r>
            <a:r>
              <a:rPr lang="cs-CZ" sz="1400" i="1" dirty="0" smtClean="0"/>
              <a:t>...)</a:t>
            </a:r>
            <a:endParaRPr lang="cs-CZ" sz="1400" i="1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29.10.2012 	</a:t>
            </a:r>
            <a:r>
              <a:rPr lang="cs-CZ" sz="1400" b="1" dirty="0" smtClean="0"/>
              <a:t>Bezpečnost</a:t>
            </a:r>
            <a:r>
              <a:rPr lang="cs-CZ" sz="1400" dirty="0" smtClean="0"/>
              <a:t> </a:t>
            </a:r>
            <a:r>
              <a:rPr lang="cs-CZ" sz="1400" i="1" dirty="0"/>
              <a:t>(</a:t>
            </a:r>
            <a:r>
              <a:rPr lang="cs-CZ" sz="1400" i="1" dirty="0" err="1" smtClean="0"/>
              <a:t>antimalware</a:t>
            </a:r>
            <a:r>
              <a:rPr lang="cs-CZ" sz="1400" i="1" dirty="0" smtClean="0"/>
              <a:t>) (Ochrana </a:t>
            </a:r>
            <a:r>
              <a:rPr lang="cs-CZ" sz="1400" i="1" dirty="0"/>
              <a:t>proti </a:t>
            </a:r>
            <a:r>
              <a:rPr lang="cs-CZ" sz="1400" i="1" dirty="0" err="1"/>
              <a:t>malware</a:t>
            </a:r>
            <a:r>
              <a:rPr lang="cs-CZ" sz="1400" i="1" dirty="0"/>
              <a:t>, AVG, </a:t>
            </a:r>
            <a:r>
              <a:rPr lang="cs-CZ" sz="1400" i="1" dirty="0" err="1"/>
              <a:t>admin</a:t>
            </a:r>
            <a:r>
              <a:rPr lang="cs-CZ" sz="1400" i="1" dirty="0"/>
              <a:t>, vzdálená instalace a </a:t>
            </a:r>
            <a:r>
              <a:rPr lang="cs-CZ" sz="1400" i="1" dirty="0" smtClean="0"/>
              <a:t>správa)</a:t>
            </a:r>
            <a:endParaRPr lang="cs-CZ" sz="1400" i="1" dirty="0"/>
          </a:p>
          <a:p>
            <a:pPr marL="0" indent="0" defTabSz="1257300">
              <a:spcBef>
                <a:spcPts val="0"/>
              </a:spcBef>
              <a:buNone/>
              <a:tabLst>
                <a:tab pos="898525" algn="r"/>
                <a:tab pos="1074738" algn="l"/>
              </a:tabLst>
            </a:pPr>
            <a:endParaRPr lang="cs-CZ" sz="900" dirty="0" smtClean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12.11.2012	</a:t>
            </a:r>
            <a:r>
              <a:rPr lang="cs-CZ" sz="1400" b="1" dirty="0" smtClean="0"/>
              <a:t>Bezpečnost </a:t>
            </a:r>
            <a:r>
              <a:rPr lang="cs-CZ" sz="1400" b="1" dirty="0"/>
              <a:t>(SW </a:t>
            </a:r>
            <a:r>
              <a:rPr lang="cs-CZ" sz="1400" b="1" dirty="0" smtClean="0"/>
              <a:t>firewally)</a:t>
            </a:r>
            <a:r>
              <a:rPr lang="cs-CZ" sz="1400" dirty="0" smtClean="0"/>
              <a:t> </a:t>
            </a:r>
            <a:r>
              <a:rPr lang="cs-CZ" sz="1400" i="1" dirty="0" smtClean="0"/>
              <a:t>(SW </a:t>
            </a:r>
            <a:r>
              <a:rPr lang="cs-CZ" sz="1400" i="1" dirty="0"/>
              <a:t>zabezpečení sítě, firewally, Microsoft </a:t>
            </a:r>
            <a:r>
              <a:rPr lang="cs-CZ" sz="1400" i="1" dirty="0" err="1"/>
              <a:t>ForeFront</a:t>
            </a:r>
            <a:r>
              <a:rPr lang="cs-CZ" sz="1400" i="1" dirty="0"/>
              <a:t> TMG </a:t>
            </a:r>
            <a:r>
              <a:rPr lang="cs-CZ" sz="1400" i="1" dirty="0" smtClean="0"/>
              <a:t>2010)</a:t>
            </a:r>
            <a:endParaRPr lang="cs-CZ" sz="1400" i="1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19.11.2012	</a:t>
            </a:r>
            <a:r>
              <a:rPr lang="cs-CZ" sz="1400" b="1" dirty="0" smtClean="0"/>
              <a:t>Budoucnost </a:t>
            </a:r>
            <a:r>
              <a:rPr lang="cs-CZ" sz="1400" b="1" dirty="0"/>
              <a:t>IT není ve hvězdách. Je v </a:t>
            </a:r>
            <a:r>
              <a:rPr lang="cs-CZ" sz="1400" b="1" dirty="0" smtClean="0"/>
              <a:t>oblacích!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		</a:t>
            </a:r>
            <a:r>
              <a:rPr lang="cs-CZ" sz="1400" i="1" dirty="0" smtClean="0"/>
              <a:t>(Microsoft </a:t>
            </a:r>
            <a:r>
              <a:rPr lang="cs-CZ" sz="1400" i="1" dirty="0"/>
              <a:t>Office 365 pro vzdělávání, Office Web </a:t>
            </a:r>
            <a:r>
              <a:rPr lang="cs-CZ" sz="1400" i="1" dirty="0" err="1"/>
              <a:t>Apps</a:t>
            </a:r>
            <a:r>
              <a:rPr lang="cs-CZ" sz="1400" i="1" dirty="0"/>
              <a:t>, SharePoint, Exchange, </a:t>
            </a:r>
            <a:r>
              <a:rPr lang="cs-CZ" sz="1400" i="1" dirty="0" err="1" smtClean="0"/>
              <a:t>Lync</a:t>
            </a:r>
            <a:r>
              <a:rPr lang="cs-CZ" sz="1400" i="1" dirty="0" smtClean="0"/>
              <a:t>)</a:t>
            </a:r>
            <a:endParaRPr lang="cs-CZ" sz="1400" i="1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26.11.2012	</a:t>
            </a:r>
            <a:r>
              <a:rPr lang="cs-CZ" sz="1400" b="1" dirty="0" smtClean="0"/>
              <a:t>Bezpečnost </a:t>
            </a:r>
            <a:r>
              <a:rPr lang="cs-CZ" sz="1400" b="1" dirty="0"/>
              <a:t>(HW </a:t>
            </a:r>
            <a:r>
              <a:rPr lang="cs-CZ" sz="1400" b="1" dirty="0" smtClean="0"/>
              <a:t>firewally)</a:t>
            </a:r>
            <a:r>
              <a:rPr lang="cs-CZ" sz="1400" dirty="0" smtClean="0"/>
              <a:t> </a:t>
            </a:r>
            <a:r>
              <a:rPr lang="cs-CZ" sz="1400" i="1" dirty="0" smtClean="0"/>
              <a:t>(Přehled </a:t>
            </a:r>
            <a:r>
              <a:rPr lang="cs-CZ" sz="1400" i="1" dirty="0"/>
              <a:t>zabezpečení školní sítě, hw firewally, hw firewally </a:t>
            </a:r>
            <a:r>
              <a:rPr lang="cs-CZ" sz="1400" i="1" dirty="0" err="1" smtClean="0"/>
              <a:t>ZyXEL</a:t>
            </a:r>
            <a:r>
              <a:rPr lang="cs-CZ" sz="1400" i="1" dirty="0" smtClean="0"/>
              <a:t>)</a:t>
            </a:r>
            <a:endParaRPr lang="cs-CZ" sz="1400" i="1" dirty="0"/>
          </a:p>
          <a:p>
            <a:pPr marL="0" indent="0" defTabSz="1257300">
              <a:spcBef>
                <a:spcPts val="0"/>
              </a:spcBef>
              <a:buNone/>
              <a:tabLst>
                <a:tab pos="898525" algn="r"/>
                <a:tab pos="1074738" algn="l"/>
              </a:tabLst>
            </a:pPr>
            <a:endParaRPr lang="cs-CZ" sz="1400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10.12.2012	</a:t>
            </a:r>
            <a:r>
              <a:rPr lang="cs-CZ" sz="1400" b="1" dirty="0" smtClean="0"/>
              <a:t>Linux </a:t>
            </a:r>
            <a:r>
              <a:rPr lang="cs-CZ" sz="1400" b="1" dirty="0"/>
              <a:t>ve školním </a:t>
            </a:r>
            <a:r>
              <a:rPr lang="cs-CZ" sz="1400" b="1" dirty="0" smtClean="0"/>
              <a:t>prostředí?</a:t>
            </a:r>
            <a:r>
              <a:rPr lang="cs-CZ" sz="1400" dirty="0" smtClean="0"/>
              <a:t> </a:t>
            </a:r>
            <a:r>
              <a:rPr lang="cs-CZ" sz="1400" i="1" dirty="0" smtClean="0"/>
              <a:t>(Přehled</a:t>
            </a:r>
            <a:r>
              <a:rPr lang="cs-CZ" sz="1400" i="1" dirty="0"/>
              <a:t>, využití, distribuce, </a:t>
            </a:r>
            <a:r>
              <a:rPr lang="cs-CZ" sz="1400" i="1" dirty="0" smtClean="0"/>
              <a:t>nasazení)</a:t>
            </a:r>
            <a:endParaRPr lang="cs-CZ" sz="1400" i="1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17.12.2012	</a:t>
            </a:r>
            <a:r>
              <a:rPr lang="cs-CZ" sz="1400" b="1" dirty="0" smtClean="0"/>
              <a:t>E-</a:t>
            </a:r>
            <a:r>
              <a:rPr lang="cs-CZ" sz="1400" b="1" dirty="0" err="1" smtClean="0"/>
              <a:t>learning</a:t>
            </a:r>
            <a:r>
              <a:rPr lang="cs-CZ" sz="1400" b="1" dirty="0" smtClean="0"/>
              <a:t> </a:t>
            </a:r>
            <a:r>
              <a:rPr lang="cs-CZ" sz="1400" b="1" dirty="0"/>
              <a:t>do každé </a:t>
            </a:r>
            <a:r>
              <a:rPr lang="cs-CZ" sz="1400" b="1" dirty="0" smtClean="0"/>
              <a:t>školy</a:t>
            </a:r>
            <a:r>
              <a:rPr lang="cs-CZ" sz="1400" dirty="0" smtClean="0"/>
              <a:t> </a:t>
            </a:r>
            <a:r>
              <a:rPr lang="cs-CZ" sz="1400" i="1" dirty="0" smtClean="0"/>
              <a:t>(Nasazení </a:t>
            </a:r>
            <a:r>
              <a:rPr lang="cs-CZ" sz="1400" i="1" dirty="0"/>
              <a:t>a využití LMS </a:t>
            </a:r>
            <a:r>
              <a:rPr lang="cs-CZ" sz="1400" i="1" dirty="0" err="1" smtClean="0"/>
              <a:t>Moodle</a:t>
            </a:r>
            <a:r>
              <a:rPr lang="cs-CZ" sz="1400" i="1" dirty="0" smtClean="0"/>
              <a:t>)</a:t>
            </a:r>
            <a:endParaRPr lang="cs-CZ" sz="1400" i="1" dirty="0"/>
          </a:p>
          <a:p>
            <a:pPr marL="0" indent="0" defTabSz="1257300">
              <a:spcBef>
                <a:spcPts val="0"/>
              </a:spcBef>
              <a:buNone/>
              <a:tabLst>
                <a:tab pos="898525" algn="r"/>
                <a:tab pos="1074738" algn="l"/>
              </a:tabLst>
            </a:pPr>
            <a:endParaRPr lang="cs-CZ" sz="1400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14.1.2013	</a:t>
            </a:r>
            <a:r>
              <a:rPr lang="cs-CZ" sz="1400" b="1" dirty="0" smtClean="0"/>
              <a:t>Moderní </a:t>
            </a:r>
            <a:r>
              <a:rPr lang="cs-CZ" sz="1400" b="1" dirty="0"/>
              <a:t>Wi-Fi </a:t>
            </a:r>
            <a:r>
              <a:rPr lang="cs-CZ" sz="1400" b="1" dirty="0" smtClean="0"/>
              <a:t>technologie</a:t>
            </a:r>
            <a:r>
              <a:rPr lang="cs-CZ" sz="1400" i="1" dirty="0" smtClean="0"/>
              <a:t> (Inteligentní </a:t>
            </a:r>
            <a:r>
              <a:rPr lang="cs-CZ" sz="1400" i="1" dirty="0"/>
              <a:t>řešení Wi-Fi přístupu (</a:t>
            </a:r>
            <a:r>
              <a:rPr lang="cs-CZ" sz="1400" i="1" dirty="0" err="1"/>
              <a:t>Unifi</a:t>
            </a:r>
            <a:r>
              <a:rPr lang="cs-CZ" sz="1400" i="1" dirty="0"/>
              <a:t>, </a:t>
            </a:r>
            <a:r>
              <a:rPr lang="cs-CZ" sz="1400" i="1" dirty="0" err="1"/>
              <a:t>Mikrotik</a:t>
            </a:r>
            <a:r>
              <a:rPr lang="cs-CZ" sz="1400" i="1" dirty="0"/>
              <a:t>, </a:t>
            </a:r>
            <a:r>
              <a:rPr lang="cs-CZ" sz="1400" i="1" dirty="0" err="1"/>
              <a:t>ZyXEL</a:t>
            </a:r>
            <a:r>
              <a:rPr lang="cs-CZ" sz="1400" i="1" dirty="0"/>
              <a:t>)</a:t>
            </a:r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21.1.2013	</a:t>
            </a:r>
            <a:r>
              <a:rPr lang="cs-CZ" sz="1400" b="1" dirty="0" smtClean="0"/>
              <a:t>Řízení </a:t>
            </a:r>
            <a:r>
              <a:rPr lang="cs-CZ" sz="1400" b="1" dirty="0"/>
              <a:t>výuky v PC učebně 21. </a:t>
            </a:r>
            <a:r>
              <a:rPr lang="cs-CZ" sz="1400" b="1" dirty="0" smtClean="0"/>
              <a:t>století</a:t>
            </a:r>
            <a:r>
              <a:rPr lang="cs-CZ" sz="1400" dirty="0" smtClean="0"/>
              <a:t> </a:t>
            </a:r>
            <a:r>
              <a:rPr lang="cs-CZ" sz="1400" i="1" dirty="0" smtClean="0"/>
              <a:t>(Možnosti </a:t>
            </a:r>
            <a:r>
              <a:rPr lang="cs-CZ" sz="1400" i="1" dirty="0"/>
              <a:t>a funkce aplikace </a:t>
            </a:r>
            <a:r>
              <a:rPr lang="cs-CZ" sz="1400" i="1" dirty="0" err="1"/>
              <a:t>NetSupport</a:t>
            </a:r>
            <a:r>
              <a:rPr lang="cs-CZ" sz="1400" i="1" dirty="0"/>
              <a:t> </a:t>
            </a:r>
            <a:r>
              <a:rPr lang="cs-CZ" sz="1400" i="1" dirty="0" err="1" smtClean="0"/>
              <a:t>School</a:t>
            </a:r>
            <a:r>
              <a:rPr lang="cs-CZ" sz="1400" i="1" dirty="0" smtClean="0"/>
              <a:t>)</a:t>
            </a:r>
            <a:endParaRPr lang="cs-CZ" sz="1400" i="1" dirty="0"/>
          </a:p>
          <a:p>
            <a:pPr marL="0" indent="0" defTabSz="1257300">
              <a:spcBef>
                <a:spcPts val="6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28.1.2013	</a:t>
            </a:r>
            <a:r>
              <a:rPr lang="cs-CZ" sz="1400" b="1" dirty="0" smtClean="0"/>
              <a:t>Nebojte </a:t>
            </a:r>
            <a:r>
              <a:rPr lang="cs-CZ" sz="1400" b="1" dirty="0"/>
              <a:t>se </a:t>
            </a:r>
            <a:r>
              <a:rPr lang="cs-CZ" sz="1400" b="1" dirty="0" smtClean="0"/>
              <a:t>tisknout!</a:t>
            </a:r>
            <a:r>
              <a:rPr lang="cs-CZ" sz="1400" dirty="0" smtClean="0"/>
              <a:t> </a:t>
            </a:r>
            <a:r>
              <a:rPr lang="cs-CZ" sz="1400" i="1" dirty="0" smtClean="0"/>
              <a:t>(Moderní </a:t>
            </a:r>
            <a:r>
              <a:rPr lang="cs-CZ" sz="1400" i="1" dirty="0"/>
              <a:t>tisková řešení, kontrola a úspora nákladů na </a:t>
            </a:r>
            <a:r>
              <a:rPr lang="cs-CZ" sz="1400" i="1" dirty="0" smtClean="0"/>
              <a:t>tisk)</a:t>
            </a:r>
            <a:endParaRPr lang="cs-CZ" sz="14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536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28768"/>
            <a:ext cx="8229600" cy="612000"/>
          </a:xfrm>
        </p:spPr>
        <p:txBody>
          <a:bodyPr/>
          <a:lstStyle/>
          <a:p>
            <a:r>
              <a:rPr lang="cs-CZ" dirty="0"/>
              <a:t>Plán témat pro 2</a:t>
            </a:r>
            <a:r>
              <a:rPr lang="cs-CZ" dirty="0" smtClean="0"/>
              <a:t>. </a:t>
            </a:r>
            <a:r>
              <a:rPr lang="cs-CZ" dirty="0"/>
              <a:t>pololetí </a:t>
            </a:r>
            <a:r>
              <a:rPr lang="cs-CZ" dirty="0" smtClean="0"/>
              <a:t>2012/2013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/>
          </a:bodyPr>
          <a:lstStyle/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/>
              <a:t>	</a:t>
            </a:r>
            <a:r>
              <a:rPr lang="cs-CZ" sz="1400" dirty="0" smtClean="0"/>
              <a:t>11.2.2013</a:t>
            </a:r>
            <a:r>
              <a:rPr lang="cs-CZ" sz="1400" b="1" dirty="0"/>
              <a:t>	Využití </a:t>
            </a:r>
            <a:r>
              <a:rPr lang="cs-CZ" sz="1400" b="1" dirty="0" err="1"/>
              <a:t>tabletů</a:t>
            </a:r>
            <a:r>
              <a:rPr lang="cs-CZ" sz="1400" b="1" dirty="0"/>
              <a:t> ve </a:t>
            </a:r>
            <a:r>
              <a:rPr lang="cs-CZ" sz="1400" b="1" dirty="0" smtClean="0"/>
              <a:t>výuce </a:t>
            </a:r>
            <a:r>
              <a:rPr lang="cs-CZ" sz="1400" i="1" dirty="0" smtClean="0"/>
              <a:t>(Tablet </a:t>
            </a:r>
            <a:r>
              <a:rPr lang="cs-CZ" sz="1400" i="1" dirty="0"/>
              <a:t>jako pomocník pedagoga i každodenní nástroj žáků a studentů)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18.2.2013</a:t>
            </a:r>
            <a:r>
              <a:rPr lang="cs-CZ" sz="1400" b="1" dirty="0"/>
              <a:t>	Windows </a:t>
            </a:r>
            <a:r>
              <a:rPr lang="cs-CZ" sz="1400" b="1" dirty="0" smtClean="0"/>
              <a:t>8 </a:t>
            </a:r>
            <a:r>
              <a:rPr lang="cs-CZ" sz="1400" i="1" dirty="0" smtClean="0"/>
              <a:t>(Windows </a:t>
            </a:r>
            <a:r>
              <a:rPr lang="cs-CZ" sz="1400" i="1" dirty="0"/>
              <a:t>8 za 120 minut)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25.2.2013</a:t>
            </a:r>
            <a:r>
              <a:rPr lang="cs-CZ" sz="1400" b="1" dirty="0"/>
              <a:t>	OS pro mobilní zařízení (tablety, </a:t>
            </a:r>
            <a:r>
              <a:rPr lang="cs-CZ" sz="1400" b="1" dirty="0" err="1"/>
              <a:t>smartphony</a:t>
            </a:r>
            <a:r>
              <a:rPr lang="cs-CZ" sz="1400" b="1" dirty="0"/>
              <a:t>, </a:t>
            </a:r>
            <a:r>
              <a:rPr lang="cs-CZ" sz="1400" b="1" dirty="0" smtClean="0"/>
              <a:t>…) </a:t>
            </a:r>
            <a:r>
              <a:rPr lang="cs-CZ" sz="1400" i="1" dirty="0" smtClean="0"/>
              <a:t>(</a:t>
            </a:r>
            <a:r>
              <a:rPr lang="cs-CZ" sz="1400" i="1" dirty="0"/>
              <a:t>Windows 8, Android, …)</a:t>
            </a:r>
          </a:p>
          <a:p>
            <a:pPr marL="0" indent="0" defTabSz="1257300">
              <a:spcBef>
                <a:spcPts val="0"/>
              </a:spcBef>
              <a:buNone/>
              <a:tabLst>
                <a:tab pos="898525" algn="r"/>
                <a:tab pos="1074738" algn="l"/>
              </a:tabLst>
            </a:pPr>
            <a:endParaRPr lang="cs-CZ" sz="800" dirty="0"/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11.3.2013</a:t>
            </a:r>
            <a:r>
              <a:rPr lang="cs-CZ" sz="1400" dirty="0"/>
              <a:t>	</a:t>
            </a:r>
            <a:r>
              <a:rPr lang="cs-CZ" sz="1400" b="1" dirty="0"/>
              <a:t>Klientská PC/NB/tablety - inovace v roce </a:t>
            </a:r>
            <a:r>
              <a:rPr lang="cs-CZ" sz="1400" b="1" dirty="0" smtClean="0"/>
              <a:t>2013</a:t>
            </a:r>
            <a:r>
              <a:rPr lang="cs-CZ" sz="1400" dirty="0" smtClean="0"/>
              <a:t> </a:t>
            </a:r>
            <a:r>
              <a:rPr lang="cs-CZ" sz="1400" i="1" dirty="0" smtClean="0"/>
              <a:t>(Rozvoj </a:t>
            </a:r>
            <a:r>
              <a:rPr lang="cs-CZ" sz="1400" i="1" dirty="0"/>
              <a:t>HW, nové technologie, …)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18.3.2013</a:t>
            </a:r>
            <a:r>
              <a:rPr lang="cs-CZ" sz="1400" dirty="0"/>
              <a:t>	</a:t>
            </a:r>
            <a:r>
              <a:rPr lang="cs-CZ" sz="1400" b="1" dirty="0"/>
              <a:t>Office </a:t>
            </a:r>
            <a:r>
              <a:rPr lang="cs-CZ" sz="1400" b="1" dirty="0" smtClean="0"/>
              <a:t>2013 </a:t>
            </a:r>
            <a:r>
              <a:rPr lang="cs-CZ" sz="1400" i="1" dirty="0" smtClean="0"/>
              <a:t>(Novinky </a:t>
            </a:r>
            <a:r>
              <a:rPr lang="cs-CZ" sz="1400" i="1" dirty="0"/>
              <a:t>a nejzajímavější funkce, spolupráce s prostředím Office 365)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25.3.2013</a:t>
            </a:r>
            <a:r>
              <a:rPr lang="cs-CZ" sz="1400" dirty="0"/>
              <a:t>	</a:t>
            </a:r>
            <a:r>
              <a:rPr lang="cs-CZ" sz="1400" b="1" dirty="0"/>
              <a:t>Aplikace </a:t>
            </a:r>
            <a:r>
              <a:rPr lang="cs-CZ" sz="1400" b="1" dirty="0" err="1"/>
              <a:t>AutoDesk</a:t>
            </a:r>
            <a:r>
              <a:rPr lang="cs-CZ" sz="1400" b="1" dirty="0"/>
              <a:t> ve </a:t>
            </a:r>
            <a:r>
              <a:rPr lang="cs-CZ" sz="1400" b="1" dirty="0" smtClean="0"/>
              <a:t>výuce </a:t>
            </a:r>
            <a:r>
              <a:rPr lang="cs-CZ" sz="1400" i="1" dirty="0" smtClean="0"/>
              <a:t>(Novinky</a:t>
            </a:r>
            <a:r>
              <a:rPr lang="cs-CZ" sz="1400" i="1" dirty="0"/>
              <a:t>, využití ve výuce)</a:t>
            </a:r>
          </a:p>
          <a:p>
            <a:pPr marL="0" indent="0" defTabSz="1257300">
              <a:spcBef>
                <a:spcPts val="0"/>
              </a:spcBef>
              <a:buNone/>
              <a:tabLst>
                <a:tab pos="898525" algn="r"/>
                <a:tab pos="1074738" algn="l"/>
              </a:tabLst>
            </a:pPr>
            <a:endParaRPr lang="cs-CZ" sz="800" dirty="0"/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8.4.2013</a:t>
            </a:r>
            <a:r>
              <a:rPr lang="cs-CZ" sz="1400" dirty="0"/>
              <a:t>	</a:t>
            </a:r>
            <a:r>
              <a:rPr lang="cs-CZ" sz="1400" b="1" dirty="0"/>
              <a:t>Hromadné instalace Windows 7/8</a:t>
            </a:r>
            <a:r>
              <a:rPr lang="cs-CZ" sz="1400" i="1" dirty="0"/>
              <a:t>	(Windows </a:t>
            </a:r>
            <a:r>
              <a:rPr lang="cs-CZ" sz="1400" i="1" dirty="0" err="1"/>
              <a:t>deployment</a:t>
            </a:r>
            <a:r>
              <a:rPr lang="cs-CZ" sz="1400" i="1" dirty="0"/>
              <a:t>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15.4.2013</a:t>
            </a:r>
            <a:r>
              <a:rPr lang="cs-CZ" sz="1400" dirty="0"/>
              <a:t>	</a:t>
            </a:r>
            <a:r>
              <a:rPr lang="cs-CZ" sz="1400" b="1" dirty="0"/>
              <a:t>Komplexní správa (nejen) školních </a:t>
            </a:r>
            <a:r>
              <a:rPr lang="cs-CZ" sz="1400" b="1" dirty="0" smtClean="0"/>
              <a:t>ICT</a:t>
            </a:r>
            <a:r>
              <a:rPr lang="cs-CZ" sz="1400" b="1" i="1" dirty="0" smtClean="0"/>
              <a:t> </a:t>
            </a:r>
            <a:r>
              <a:rPr lang="cs-CZ" sz="1400" i="1" dirty="0" smtClean="0"/>
              <a:t>(Pokročilé </a:t>
            </a:r>
            <a:r>
              <a:rPr lang="cs-CZ" sz="1400" i="1" dirty="0"/>
              <a:t>nástroje Microsoft </a:t>
            </a:r>
            <a:r>
              <a:rPr lang="cs-CZ" sz="1400" i="1" dirty="0" err="1"/>
              <a:t>System</a:t>
            </a:r>
            <a:r>
              <a:rPr lang="cs-CZ" sz="1400" i="1" dirty="0"/>
              <a:t> Center)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22.4.2013</a:t>
            </a:r>
            <a:r>
              <a:rPr lang="cs-CZ" sz="1400" dirty="0"/>
              <a:t>	</a:t>
            </a:r>
            <a:r>
              <a:rPr lang="cs-CZ" sz="1400" b="1" dirty="0"/>
              <a:t>Efektivní správa klientských </a:t>
            </a:r>
            <a:r>
              <a:rPr lang="cs-CZ" sz="1400" b="1" dirty="0" smtClean="0"/>
              <a:t>PC</a:t>
            </a:r>
            <a:r>
              <a:rPr lang="cs-CZ" sz="1400" b="1" i="1" dirty="0" smtClean="0"/>
              <a:t> </a:t>
            </a:r>
            <a:r>
              <a:rPr lang="cs-CZ" sz="1400" i="1" dirty="0" smtClean="0"/>
              <a:t>(Nástroje </a:t>
            </a:r>
            <a:r>
              <a:rPr lang="cs-CZ" sz="1400" i="1" dirty="0"/>
              <a:t>a postupy, SC End </a:t>
            </a:r>
            <a:r>
              <a:rPr lang="cs-CZ" sz="1400" i="1" dirty="0" err="1"/>
              <a:t>Protection</a:t>
            </a:r>
            <a:r>
              <a:rPr lang="cs-CZ" sz="1400" i="1" dirty="0"/>
              <a:t>, Windows </a:t>
            </a:r>
            <a:r>
              <a:rPr lang="cs-CZ" sz="1400" dirty="0" err="1"/>
              <a:t>Intune</a:t>
            </a:r>
            <a:r>
              <a:rPr lang="cs-CZ" sz="1400" dirty="0"/>
              <a:t>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endParaRPr lang="cs-CZ" sz="800" dirty="0"/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13.5.2013</a:t>
            </a:r>
            <a:r>
              <a:rPr lang="cs-CZ" sz="1400" dirty="0"/>
              <a:t>	</a:t>
            </a:r>
            <a:r>
              <a:rPr lang="cs-CZ" sz="1400" b="1" dirty="0"/>
              <a:t>Databáze (nejen) pro webové </a:t>
            </a:r>
            <a:r>
              <a:rPr lang="cs-CZ" sz="1400" b="1" dirty="0" smtClean="0"/>
              <a:t>aplikace</a:t>
            </a:r>
            <a:r>
              <a:rPr lang="cs-CZ" sz="1400" b="1" i="1" dirty="0" smtClean="0"/>
              <a:t> </a:t>
            </a:r>
            <a:r>
              <a:rPr lang="cs-CZ" sz="1400" i="1" dirty="0" smtClean="0"/>
              <a:t>(Přehled</a:t>
            </a:r>
            <a:r>
              <a:rPr lang="cs-CZ" sz="1400" i="1" dirty="0"/>
              <a:t>, Microsoft SQL Server (Express))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20.5.2013</a:t>
            </a:r>
            <a:r>
              <a:rPr lang="cs-CZ" sz="1400" dirty="0"/>
              <a:t>	</a:t>
            </a:r>
            <a:r>
              <a:rPr lang="cs-CZ" sz="1400" b="1" dirty="0"/>
              <a:t>Bezpečný webový </a:t>
            </a:r>
            <a:r>
              <a:rPr lang="cs-CZ" sz="1400" b="1" dirty="0" smtClean="0"/>
              <a:t>server </a:t>
            </a:r>
            <a:r>
              <a:rPr lang="cs-CZ" sz="1400" i="1" dirty="0" smtClean="0"/>
              <a:t>(Přehled</a:t>
            </a:r>
            <a:r>
              <a:rPr lang="cs-CZ" sz="1400" i="1" dirty="0"/>
              <a:t>, Windows Server 2012 a IIS, technologie .Net, PHP)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27.5.2013</a:t>
            </a:r>
            <a:r>
              <a:rPr lang="cs-CZ" sz="1400" dirty="0"/>
              <a:t>	</a:t>
            </a:r>
            <a:r>
              <a:rPr lang="cs-CZ" sz="1400" b="1" dirty="0"/>
              <a:t>Programování (nejen) web aplikací studenty </a:t>
            </a:r>
            <a:r>
              <a:rPr lang="cs-CZ" sz="1400" b="1" dirty="0" smtClean="0"/>
              <a:t>baví</a:t>
            </a:r>
            <a:r>
              <a:rPr lang="cs-CZ" sz="1400" b="1" i="1" dirty="0" smtClean="0"/>
              <a:t> </a:t>
            </a:r>
            <a:r>
              <a:rPr lang="cs-CZ" sz="1400" i="1" dirty="0" smtClean="0"/>
              <a:t>(.</a:t>
            </a:r>
            <a:r>
              <a:rPr lang="cs-CZ" sz="1400" i="1" dirty="0"/>
              <a:t>NET, Web 3.0, Azure)</a:t>
            </a:r>
          </a:p>
          <a:p>
            <a:pPr marL="0" indent="0" defTabSz="1257300">
              <a:spcBef>
                <a:spcPts val="0"/>
              </a:spcBef>
              <a:buNone/>
              <a:tabLst>
                <a:tab pos="898525" algn="r"/>
                <a:tab pos="1074738" algn="l"/>
              </a:tabLst>
            </a:pPr>
            <a:endParaRPr lang="cs-CZ" sz="800" dirty="0"/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7.6.2013</a:t>
            </a:r>
            <a:r>
              <a:rPr lang="cs-CZ" sz="1400" dirty="0"/>
              <a:t>	</a:t>
            </a:r>
            <a:r>
              <a:rPr lang="cs-CZ" sz="1400" b="1" dirty="0"/>
              <a:t>Setkání komunity ICT </a:t>
            </a:r>
            <a:r>
              <a:rPr lang="cs-CZ" sz="1400" b="1" dirty="0" smtClean="0"/>
              <a:t>správců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10.6.2013</a:t>
            </a:r>
            <a:r>
              <a:rPr lang="cs-CZ" sz="1400" dirty="0"/>
              <a:t>	</a:t>
            </a:r>
            <a:r>
              <a:rPr lang="cs-CZ" sz="1400" b="1" dirty="0"/>
              <a:t>Dostupné servery ve školním </a:t>
            </a:r>
            <a:r>
              <a:rPr lang="cs-CZ" sz="1400" b="1" dirty="0" smtClean="0"/>
              <a:t>prostředí</a:t>
            </a:r>
            <a:r>
              <a:rPr lang="cs-CZ" sz="1400" b="1" i="1" dirty="0" smtClean="0"/>
              <a:t> </a:t>
            </a:r>
            <a:r>
              <a:rPr lang="cs-CZ" sz="1400" i="1" dirty="0" smtClean="0"/>
              <a:t>(Vlastnosti</a:t>
            </a:r>
            <a:r>
              <a:rPr lang="cs-CZ" sz="1400" i="1" dirty="0"/>
              <a:t>, volba výkonu, pokročilé HW funkce, …)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17.6.2013</a:t>
            </a:r>
            <a:r>
              <a:rPr lang="cs-CZ" sz="1400" dirty="0"/>
              <a:t>	</a:t>
            </a:r>
            <a:r>
              <a:rPr lang="cs-CZ" sz="1400" b="1" dirty="0" err="1"/>
              <a:t>Virtualizace</a:t>
            </a:r>
            <a:r>
              <a:rPr lang="cs-CZ" sz="1400" b="1" dirty="0"/>
              <a:t> </a:t>
            </a:r>
            <a:r>
              <a:rPr lang="cs-CZ" sz="1400" b="1" dirty="0" smtClean="0"/>
              <a:t>desktopů </a:t>
            </a:r>
            <a:r>
              <a:rPr lang="cs-CZ" sz="1400" i="1" dirty="0" smtClean="0"/>
              <a:t>(Přehled</a:t>
            </a:r>
            <a:r>
              <a:rPr lang="cs-CZ" sz="1400" i="1" dirty="0"/>
              <a:t>, technologie (</a:t>
            </a:r>
            <a:r>
              <a:rPr lang="cs-CZ" sz="1400" i="1" dirty="0" err="1"/>
              <a:t>vmware</a:t>
            </a:r>
            <a:r>
              <a:rPr lang="cs-CZ" sz="1400" i="1" dirty="0"/>
              <a:t>/ws2012/</a:t>
            </a:r>
            <a:r>
              <a:rPr lang="cs-CZ" sz="1400" i="1" dirty="0" err="1"/>
              <a:t>citrix</a:t>
            </a:r>
            <a:r>
              <a:rPr lang="cs-CZ" sz="1400" i="1" dirty="0"/>
              <a:t>))</a:t>
            </a:r>
          </a:p>
          <a:p>
            <a:pPr marL="0" indent="0" defTabSz="1257300">
              <a:spcBef>
                <a:spcPts val="400"/>
              </a:spcBef>
              <a:buNone/>
              <a:tabLst>
                <a:tab pos="898525" algn="r"/>
                <a:tab pos="1074738" algn="l"/>
              </a:tabLst>
            </a:pPr>
            <a:r>
              <a:rPr lang="cs-CZ" sz="1400" dirty="0" smtClean="0"/>
              <a:t>	24.6.2013</a:t>
            </a:r>
            <a:r>
              <a:rPr lang="cs-CZ" sz="1400" dirty="0"/>
              <a:t>	</a:t>
            </a:r>
            <a:r>
              <a:rPr lang="cs-CZ" sz="1400" b="1" dirty="0"/>
              <a:t>Efektivní terminálové </a:t>
            </a:r>
            <a:r>
              <a:rPr lang="cs-CZ" sz="1400" b="1" dirty="0" smtClean="0"/>
              <a:t>řešení </a:t>
            </a:r>
            <a:r>
              <a:rPr lang="cs-CZ" sz="1400" i="1" dirty="0" smtClean="0"/>
              <a:t>(Windows </a:t>
            </a:r>
            <a:r>
              <a:rPr lang="cs-CZ" sz="1400" i="1" dirty="0" err="1"/>
              <a:t>Multipoint</a:t>
            </a:r>
            <a:r>
              <a:rPr lang="cs-CZ" sz="1400" i="1" dirty="0"/>
              <a:t> Server </a:t>
            </a:r>
            <a:r>
              <a:rPr lang="cs-CZ" sz="1400" i="1" dirty="0" smtClean="0"/>
              <a:t>2012)</a:t>
            </a:r>
            <a:endParaRPr lang="cs-CZ" sz="1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Úvod – zahájení cyklu vzdělávání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23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bude hned příště?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Úvod – zahájení cyklu </a:t>
            </a:r>
            <a:r>
              <a:rPr lang="cs-CZ" dirty="0" smtClean="0"/>
              <a:t>vzdělávání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Skvělé téma, i když to není Windows Server </a:t>
            </a:r>
            <a:r>
              <a:rPr lang="cs-CZ" sz="2400" dirty="0" smtClean="0">
                <a:sym typeface="Wingdings" pitchFamily="2" charset="2"/>
              </a:rPr>
              <a:t></a:t>
            </a:r>
            <a:r>
              <a:rPr lang="cs-CZ" sz="2400" dirty="0" smtClean="0"/>
              <a:t>:</a:t>
            </a:r>
          </a:p>
          <a:p>
            <a:pPr marL="457200" lvl="1" indent="0">
              <a:buNone/>
            </a:pPr>
            <a:endParaRPr lang="cs-CZ" sz="2000" dirty="0" smtClean="0"/>
          </a:p>
          <a:p>
            <a:pPr marL="457200" lvl="1" indent="0">
              <a:buNone/>
            </a:pPr>
            <a:r>
              <a:rPr lang="cs-CZ" sz="1800" b="1" dirty="0" smtClean="0"/>
              <a:t>8</a:t>
            </a:r>
            <a:r>
              <a:rPr lang="cs-CZ" sz="1800" b="1" dirty="0"/>
              <a:t>. října 2012, 15:00-17:00 hod</a:t>
            </a:r>
            <a:r>
              <a:rPr lang="cs-CZ" sz="1800" dirty="0"/>
              <a:t>, Cena: </a:t>
            </a:r>
            <a:r>
              <a:rPr lang="cs-CZ" sz="1800" b="1" dirty="0" smtClean="0"/>
              <a:t>ZDARMA</a:t>
            </a:r>
            <a:endParaRPr lang="cs-CZ" sz="1800" dirty="0"/>
          </a:p>
          <a:p>
            <a:pPr marL="457200" lvl="1" indent="0">
              <a:buNone/>
            </a:pPr>
            <a:r>
              <a:rPr lang="cs-CZ" sz="3200" b="1" dirty="0" smtClean="0"/>
              <a:t>Součást </a:t>
            </a:r>
            <a:r>
              <a:rPr lang="cs-CZ" sz="3200" b="1" dirty="0"/>
              <a:t>příběhu fotografie</a:t>
            </a:r>
            <a:r>
              <a:rPr lang="cs-CZ" sz="1800" dirty="0"/>
              <a:t> (</a:t>
            </a:r>
            <a:r>
              <a:rPr lang="cs-CZ" sz="1800" dirty="0" err="1"/>
              <a:t>Zoner</a:t>
            </a:r>
            <a:r>
              <a:rPr lang="cs-CZ" sz="1800" dirty="0"/>
              <a:t> </a:t>
            </a:r>
            <a:r>
              <a:rPr lang="cs-CZ" sz="1800" dirty="0" err="1"/>
              <a:t>PhotoStudio</a:t>
            </a:r>
            <a:r>
              <a:rPr lang="cs-CZ" sz="1800" dirty="0"/>
              <a:t> 15</a:t>
            </a:r>
            <a:r>
              <a:rPr lang="cs-CZ" sz="1800" dirty="0" smtClean="0"/>
              <a:t>)</a:t>
            </a:r>
            <a:br>
              <a:rPr lang="cs-CZ" sz="1800" dirty="0" smtClean="0"/>
            </a:br>
            <a:r>
              <a:rPr lang="cs-CZ" sz="1800" dirty="0" smtClean="0"/>
              <a:t>• </a:t>
            </a:r>
            <a:r>
              <a:rPr lang="cs-CZ" sz="1800" u="sng" dirty="0">
                <a:hlinkClick r:id="rId2"/>
              </a:rPr>
              <a:t>REGISTRACE</a:t>
            </a:r>
            <a:r>
              <a:rPr lang="cs-CZ" sz="1800" dirty="0"/>
              <a:t> • </a:t>
            </a:r>
            <a:r>
              <a:rPr lang="cs-CZ" sz="1800" u="sng" dirty="0">
                <a:hlinkClick r:id="rId3"/>
              </a:rPr>
              <a:t>PODROBNOSTI</a:t>
            </a:r>
            <a:r>
              <a:rPr lang="cs-CZ" sz="1800" dirty="0"/>
              <a:t> •</a:t>
            </a:r>
            <a:br>
              <a:rPr lang="cs-CZ" sz="1800" dirty="0"/>
            </a:br>
            <a:r>
              <a:rPr lang="cs-CZ" sz="1800" dirty="0"/>
              <a:t>(všechno, co jste chtěli vědět o zpracování digitální fotografie a báli jste se zeptat</a:t>
            </a:r>
            <a:r>
              <a:rPr lang="cs-CZ" sz="1800" dirty="0" smtClean="0"/>
              <a:t>)</a:t>
            </a:r>
          </a:p>
          <a:p>
            <a:pPr marL="457200" lvl="1" indent="0">
              <a:buNone/>
            </a:pPr>
            <a:r>
              <a:rPr lang="cs-CZ" sz="2000" dirty="0" smtClean="0"/>
              <a:t>Lektor: </a:t>
            </a:r>
            <a:r>
              <a:rPr lang="cs-CZ" sz="2000" b="1" dirty="0" smtClean="0"/>
              <a:t>Mgr. Jaroslav Krejčí</a:t>
            </a:r>
            <a:r>
              <a:rPr lang="cs-CZ" sz="2000" dirty="0" smtClean="0"/>
              <a:t>, </a:t>
            </a:r>
            <a:r>
              <a:rPr lang="cs-CZ" sz="2000" dirty="0" err="1" smtClean="0"/>
              <a:t>Zoner</a:t>
            </a:r>
            <a:r>
              <a:rPr lang="cs-CZ" sz="2000" dirty="0" smtClean="0"/>
              <a:t> software, a.s.</a:t>
            </a:r>
          </a:p>
          <a:p>
            <a:endParaRPr lang="cs-CZ" sz="2400" dirty="0" smtClean="0"/>
          </a:p>
          <a:p>
            <a:r>
              <a:rPr lang="cs-CZ" sz="2400" dirty="0" smtClean="0"/>
              <a:t>A co ještě potom?</a:t>
            </a:r>
          </a:p>
          <a:p>
            <a:pPr lvl="1"/>
            <a:r>
              <a:rPr lang="cs-CZ" sz="2000" dirty="0" smtClean="0"/>
              <a:t>no přece dalších 26 školení + setkání ITuniverzita.cz!</a:t>
            </a:r>
          </a:p>
          <a:p>
            <a:pPr lvl="1"/>
            <a:r>
              <a:rPr lang="cs-CZ" sz="2000" dirty="0" smtClean="0"/>
              <a:t>podrobnosti </a:t>
            </a:r>
            <a:r>
              <a:rPr lang="cs-CZ" sz="2000" dirty="0" smtClean="0">
                <a:hlinkClick r:id="rId4"/>
              </a:rPr>
              <a:t>www.ITuniverzita.cz</a:t>
            </a:r>
            <a:endParaRPr lang="cs-CZ" sz="2000" dirty="0" smtClean="0"/>
          </a:p>
          <a:p>
            <a:pPr lvl="1"/>
            <a:r>
              <a:rPr lang="cs-CZ" sz="2000" dirty="0" smtClean="0"/>
              <a:t>případně</a:t>
            </a:r>
          </a:p>
          <a:p>
            <a:pPr marL="0" indent="0" algn="ctr">
              <a:buNone/>
            </a:pP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www.boxed.cz/skoly_neziskovky/produkty/skoleni-pro-spravce</a:t>
            </a:r>
            <a:endParaRPr lang="cs-CZ" sz="1800" dirty="0" smtClean="0"/>
          </a:p>
          <a:p>
            <a:pPr lvl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50741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Objednávka a ceny ITuniverzita.cz, balíčky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Další školení/</a:t>
            </a:r>
            <a:r>
              <a:rPr lang="cs-CZ" sz="2400" dirty="0" err="1" smtClean="0"/>
              <a:t>webináře</a:t>
            </a:r>
            <a:r>
              <a:rPr lang="cs-CZ" sz="2400" dirty="0" smtClean="0"/>
              <a:t> ITuniverzita.cz jsou „placené“</a:t>
            </a:r>
          </a:p>
          <a:p>
            <a:pPr>
              <a:spcBef>
                <a:spcPts val="1200"/>
              </a:spcBef>
            </a:pPr>
            <a:r>
              <a:rPr lang="cs-CZ" sz="2400" dirty="0" smtClean="0"/>
              <a:t>Po úvodních 2 akcích (ochutnávky témat) lze objednat:</a:t>
            </a:r>
          </a:p>
          <a:p>
            <a:pPr lvl="2"/>
            <a:r>
              <a:rPr lang="cs-CZ" sz="1800" dirty="0" smtClean="0"/>
              <a:t>celoroční Cyklus vzdělávání (celkem 28x školení/setkání)</a:t>
            </a:r>
          </a:p>
          <a:p>
            <a:pPr lvl="2"/>
            <a:r>
              <a:rPr lang="cs-CZ" sz="1800" dirty="0" smtClean="0"/>
              <a:t>1. pololetí </a:t>
            </a:r>
            <a:r>
              <a:rPr lang="cs-CZ" sz="1800" dirty="0" err="1" smtClean="0"/>
              <a:t>šk</a:t>
            </a:r>
            <a:r>
              <a:rPr lang="cs-CZ" sz="1800" dirty="0" smtClean="0"/>
              <a:t>. roku 2012/13 (12x školení)</a:t>
            </a:r>
          </a:p>
          <a:p>
            <a:pPr lvl="2"/>
            <a:r>
              <a:rPr lang="cs-CZ" sz="1800" dirty="0" smtClean="0"/>
              <a:t>2. </a:t>
            </a:r>
            <a:r>
              <a:rPr lang="cs-CZ" sz="1800" dirty="0"/>
              <a:t>pololetí </a:t>
            </a:r>
            <a:r>
              <a:rPr lang="cs-CZ" sz="1800" dirty="0" err="1"/>
              <a:t>šk</a:t>
            </a:r>
            <a:r>
              <a:rPr lang="cs-CZ" sz="1800" dirty="0"/>
              <a:t>. roku 2012/13 (</a:t>
            </a:r>
            <a:r>
              <a:rPr lang="cs-CZ" sz="1800" dirty="0" smtClean="0"/>
              <a:t>16x školení/setkání)</a:t>
            </a:r>
            <a:endParaRPr lang="cs-CZ" sz="1800" dirty="0"/>
          </a:p>
          <a:p>
            <a:pPr lvl="2"/>
            <a:r>
              <a:rPr lang="cs-CZ" sz="1800" dirty="0" smtClean="0"/>
              <a:t>jednotlivý </a:t>
            </a:r>
            <a:r>
              <a:rPr lang="cs-CZ" sz="1800" dirty="0" err="1" smtClean="0"/>
              <a:t>webinář</a:t>
            </a:r>
            <a:r>
              <a:rPr lang="cs-CZ" sz="1800" dirty="0" smtClean="0"/>
              <a:t> …</a:t>
            </a:r>
          </a:p>
          <a:p>
            <a:pPr>
              <a:spcBef>
                <a:spcPts val="1200"/>
              </a:spcBef>
            </a:pPr>
            <a:r>
              <a:rPr lang="cs-CZ" sz="2400" dirty="0" smtClean="0"/>
              <a:t>Cena školení/</a:t>
            </a:r>
            <a:r>
              <a:rPr lang="cs-CZ" sz="2400" dirty="0" err="1" smtClean="0"/>
              <a:t>webináře</a:t>
            </a:r>
            <a:r>
              <a:rPr lang="cs-CZ" sz="2400" dirty="0" smtClean="0"/>
              <a:t> od 68,- Kč </a:t>
            </a:r>
            <a:r>
              <a:rPr lang="cs-CZ" sz="2400" dirty="0" smtClean="0">
                <a:sym typeface="Wingdings" pitchFamily="2" charset="2"/>
              </a:rPr>
              <a:t></a:t>
            </a:r>
          </a:p>
          <a:p>
            <a:pPr>
              <a:spcBef>
                <a:spcPts val="1200"/>
              </a:spcBef>
            </a:pPr>
            <a:r>
              <a:rPr lang="cs-CZ" sz="2400" b="1" dirty="0" smtClean="0">
                <a:sym typeface="Wingdings" pitchFamily="2" charset="2"/>
              </a:rPr>
              <a:t>Ke každé objednávce zajímavý balíček pro školu/ICT správce</a:t>
            </a:r>
            <a:br>
              <a:rPr lang="cs-CZ" sz="2400" b="1" dirty="0" smtClean="0">
                <a:sym typeface="Wingdings" pitchFamily="2" charset="2"/>
              </a:rPr>
            </a:br>
            <a:r>
              <a:rPr lang="cs-CZ" sz="2400" b="1" dirty="0" smtClean="0">
                <a:sym typeface="Wingdings" pitchFamily="2" charset="2"/>
              </a:rPr>
              <a:t>s hodnotou vyšší než cena objednávky 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Úvod – zahájení cyklu </a:t>
            </a:r>
            <a:r>
              <a:rPr lang="cs-CZ" dirty="0" smtClean="0"/>
              <a:t>vzdělávání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023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teď?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dirty="0" smtClean="0"/>
              <a:t>No pojďme už na to!</a:t>
            </a:r>
          </a:p>
          <a:p>
            <a:pPr marL="0" indent="0" algn="ctr">
              <a:buNone/>
            </a:pPr>
            <a:endParaRPr lang="cs-CZ" sz="6000" dirty="0"/>
          </a:p>
          <a:p>
            <a:pPr marL="0" indent="0" algn="ctr">
              <a:buNone/>
            </a:pPr>
            <a:endParaRPr lang="cs-CZ" sz="6000" dirty="0" smtClean="0"/>
          </a:p>
          <a:p>
            <a:pPr marL="0" indent="0" algn="r">
              <a:buNone/>
            </a:pPr>
            <a:r>
              <a:rPr lang="cs-CZ" sz="1400" dirty="0" smtClean="0"/>
              <a:t>Děkuji za pozornost,</a:t>
            </a:r>
          </a:p>
          <a:p>
            <a:pPr marL="0" indent="0" algn="r">
              <a:buNone/>
            </a:pPr>
            <a:r>
              <a:rPr lang="cs-CZ" sz="1400" dirty="0" smtClean="0"/>
              <a:t>F. Hůlka</a:t>
            </a:r>
            <a:endParaRPr lang="cs-CZ" sz="1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1.10.2012: Úvod – zahájení cyklu </a:t>
            </a:r>
            <a:r>
              <a:rPr lang="cs-CZ" dirty="0" smtClean="0"/>
              <a:t>vzdělávání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286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ITuniverzita_powerpoint_4x3_2012-09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ITuniverzita_powerpoint_4x3_2012-09</Template>
  <TotalTime>0</TotalTime>
  <Words>298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ITuniverzita_powerpoint_4x3_2012-09</vt:lpstr>
      <vt:lpstr>Cyklus vzdělávání ITuniverzita.cz</vt:lpstr>
      <vt:lpstr>Úvod (zahajovací setkání)</vt:lpstr>
      <vt:lpstr>Krátké představení prostředí CISCO Webex</vt:lpstr>
      <vt:lpstr>O projektu ITuniverzita.cz</vt:lpstr>
      <vt:lpstr>Cyklus vzdělávání ITuniverzita.cz</vt:lpstr>
      <vt:lpstr>Plán témat pro 1. pololetí 2012/2013</vt:lpstr>
      <vt:lpstr>Plán témat pro 2. pololetí 2012/2013</vt:lpstr>
      <vt:lpstr>Co bude hned příště?</vt:lpstr>
      <vt:lpstr>Objednávka a ceny ITuniverzita.cz, balíčky</vt:lpstr>
      <vt:lpstr>A co teď?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2012-10-03T12:45:55Z</dcterms:created>
  <dcterms:modified xsi:type="dcterms:W3CDTF">2012-10-03T12:46:14Z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