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32"/>
  </p:notesMasterIdLst>
  <p:sldIdLst>
    <p:sldId id="261" r:id="rId2"/>
    <p:sldId id="262" r:id="rId3"/>
    <p:sldId id="266" r:id="rId4"/>
    <p:sldId id="268" r:id="rId5"/>
    <p:sldId id="273" r:id="rId6"/>
    <p:sldId id="269" r:id="rId7"/>
    <p:sldId id="272" r:id="rId8"/>
    <p:sldId id="267" r:id="rId9"/>
    <p:sldId id="270" r:id="rId10"/>
    <p:sldId id="274" r:id="rId11"/>
    <p:sldId id="276" r:id="rId12"/>
    <p:sldId id="277" r:id="rId13"/>
    <p:sldId id="278" r:id="rId14"/>
    <p:sldId id="271" r:id="rId15"/>
    <p:sldId id="282" r:id="rId16"/>
    <p:sldId id="287" r:id="rId17"/>
    <p:sldId id="283" r:id="rId18"/>
    <p:sldId id="286" r:id="rId19"/>
    <p:sldId id="284" r:id="rId20"/>
    <p:sldId id="265" r:id="rId21"/>
    <p:sldId id="285" r:id="rId22"/>
    <p:sldId id="289" r:id="rId23"/>
    <p:sldId id="293" r:id="rId24"/>
    <p:sldId id="279" r:id="rId25"/>
    <p:sldId id="288" r:id="rId26"/>
    <p:sldId id="294" r:id="rId27"/>
    <p:sldId id="280" r:id="rId28"/>
    <p:sldId id="290" r:id="rId29"/>
    <p:sldId id="291" r:id="rId30"/>
    <p:sldId id="292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1" autoAdjust="0"/>
  </p:normalViewPr>
  <p:slideViewPr>
    <p:cSldViewPr>
      <p:cViewPr varScale="1">
        <p:scale>
          <a:sx n="128" d="100"/>
          <a:sy n="128" d="100"/>
        </p:scale>
        <p:origin x="-21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4F8C2D-F86A-4516-93F1-3BEE85F019FE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A2B1AA-62D5-4A26-9E04-8945BB1604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16641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A2B1AA-62D5-4A26-9E04-8945BB1604D4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21084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A2B1AA-62D5-4A26-9E04-8945BB1604D4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66566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52672"/>
            <a:ext cx="4104456" cy="3240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52672"/>
            <a:ext cx="4104456" cy="3240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52672"/>
            <a:ext cx="4104456" cy="3240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52672"/>
            <a:ext cx="4104456" cy="3240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52672"/>
            <a:ext cx="4104456" cy="3240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52672"/>
            <a:ext cx="4104456" cy="3240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52672"/>
            <a:ext cx="4104456" cy="3240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36712"/>
            <a:ext cx="3008313" cy="79208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36712"/>
            <a:ext cx="5111750" cy="52894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628800"/>
            <a:ext cx="3008313" cy="44973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52672"/>
            <a:ext cx="4104456" cy="3240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36711"/>
            <a:ext cx="5486400" cy="389086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52672"/>
            <a:ext cx="4104456" cy="3240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52672"/>
            <a:ext cx="4104456" cy="3240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36712"/>
            <a:ext cx="2057400" cy="528945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36712"/>
            <a:ext cx="6019800" cy="528945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52672"/>
            <a:ext cx="4104456" cy="3240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18" Type="http://schemas.openxmlformats.org/officeDocument/2006/relationships/image" Target="../media/image6.png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9.png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17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4.png"/><Relationship Id="rId20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23" Type="http://schemas.openxmlformats.org/officeDocument/2006/relationships/image" Target="../media/image11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7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Relationship Id="rId22" Type="http://schemas.openxmlformats.org/officeDocument/2006/relationships/image" Target="../media/image10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680000"/>
            <a:ext cx="9144000" cy="2201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Skupina 9"/>
          <p:cNvGrpSpPr>
            <a:grpSpLocks noChangeAspect="1"/>
          </p:cNvGrpSpPr>
          <p:nvPr/>
        </p:nvGrpSpPr>
        <p:grpSpPr>
          <a:xfrm>
            <a:off x="35496" y="5949280"/>
            <a:ext cx="818181" cy="900000"/>
            <a:chOff x="23056" y="6093296"/>
            <a:chExt cx="720000" cy="792000"/>
          </a:xfrm>
        </p:grpSpPr>
        <p:sp>
          <p:nvSpPr>
            <p:cNvPr id="21" name="Zaoblený obdélník 20"/>
            <p:cNvSpPr/>
            <p:nvPr userDrawn="1"/>
          </p:nvSpPr>
          <p:spPr>
            <a:xfrm>
              <a:off x="23056" y="6093296"/>
              <a:ext cx="720000" cy="792000"/>
            </a:xfrm>
            <a:prstGeom prst="roundRect">
              <a:avLst/>
            </a:prstGeom>
            <a:ln>
              <a:noFill/>
            </a:ln>
            <a:effectLst>
              <a:softEdge rad="31750"/>
            </a:effectLst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060" name="Picture 12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861" y="6201296"/>
              <a:ext cx="624390" cy="5760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7" name="Skupina 16"/>
          <p:cNvGrpSpPr/>
          <p:nvPr/>
        </p:nvGrpSpPr>
        <p:grpSpPr>
          <a:xfrm>
            <a:off x="899592" y="6309320"/>
            <a:ext cx="1584000" cy="540000"/>
            <a:chOff x="899592" y="6309320"/>
            <a:chExt cx="1584000" cy="540000"/>
          </a:xfrm>
        </p:grpSpPr>
        <p:sp>
          <p:nvSpPr>
            <p:cNvPr id="22" name="Zaoblený obdélník 21"/>
            <p:cNvSpPr/>
            <p:nvPr userDrawn="1"/>
          </p:nvSpPr>
          <p:spPr>
            <a:xfrm>
              <a:off x="899592" y="6309320"/>
              <a:ext cx="1584000" cy="540000"/>
            </a:xfrm>
            <a:prstGeom prst="roundRect">
              <a:avLst/>
            </a:prstGeom>
            <a:ln>
              <a:noFill/>
            </a:ln>
            <a:effectLst>
              <a:softEdge rad="31750"/>
            </a:effectLst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058" name="Picture 10"/>
            <p:cNvPicPr>
              <a:picLocks noChangeAspect="1" noChangeArrowheads="1"/>
            </p:cNvPicPr>
            <p:nvPr userDrawn="1"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71592" y="6370520"/>
              <a:ext cx="1440000" cy="4176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5" name="Skupina 14"/>
          <p:cNvGrpSpPr/>
          <p:nvPr/>
        </p:nvGrpSpPr>
        <p:grpSpPr>
          <a:xfrm>
            <a:off x="2555936" y="6309340"/>
            <a:ext cx="1440000" cy="539960"/>
            <a:chOff x="3276032" y="6309340"/>
            <a:chExt cx="1440000" cy="539960"/>
          </a:xfrm>
        </p:grpSpPr>
        <p:sp>
          <p:nvSpPr>
            <p:cNvPr id="25" name="Zaoblený obdélník 24"/>
            <p:cNvSpPr/>
            <p:nvPr userDrawn="1"/>
          </p:nvSpPr>
          <p:spPr>
            <a:xfrm>
              <a:off x="3276032" y="6309340"/>
              <a:ext cx="1440000" cy="539960"/>
            </a:xfrm>
            <a:prstGeom prst="roundRect">
              <a:avLst/>
            </a:prstGeom>
            <a:ln>
              <a:noFill/>
            </a:ln>
            <a:effectLst>
              <a:softEdge rad="31750"/>
            </a:effectLst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" name="Picture 2"/>
            <p:cNvPicPr>
              <a:picLocks noChangeAspect="1" noChangeArrowheads="1"/>
            </p:cNvPicPr>
            <p:nvPr userDrawn="1"/>
          </p:nvPicPr>
          <p:blipFill>
            <a:blip r:embed="rId1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47864" y="6381320"/>
              <a:ext cx="1319725" cy="3960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3" name="Skupina 12"/>
          <p:cNvGrpSpPr/>
          <p:nvPr/>
        </p:nvGrpSpPr>
        <p:grpSpPr>
          <a:xfrm>
            <a:off x="4621428" y="6309340"/>
            <a:ext cx="1030692" cy="539960"/>
            <a:chOff x="5341772" y="6309340"/>
            <a:chExt cx="1030692" cy="539960"/>
          </a:xfrm>
        </p:grpSpPr>
        <p:sp>
          <p:nvSpPr>
            <p:cNvPr id="18" name="Zaoblený obdélník 17"/>
            <p:cNvSpPr/>
            <p:nvPr userDrawn="1"/>
          </p:nvSpPr>
          <p:spPr>
            <a:xfrm>
              <a:off x="5341772" y="6309340"/>
              <a:ext cx="1030692" cy="539960"/>
            </a:xfrm>
            <a:prstGeom prst="roundRect">
              <a:avLst/>
            </a:prstGeom>
            <a:ln>
              <a:noFill/>
            </a:ln>
            <a:effectLst>
              <a:softEdge rad="31750"/>
            </a:effectLst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72457" y="6417320"/>
              <a:ext cx="814379" cy="3240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2" name="Skupina 11"/>
          <p:cNvGrpSpPr/>
          <p:nvPr/>
        </p:nvGrpSpPr>
        <p:grpSpPr>
          <a:xfrm>
            <a:off x="7992512" y="6309340"/>
            <a:ext cx="1043984" cy="539960"/>
            <a:chOff x="6372464" y="6309340"/>
            <a:chExt cx="1043984" cy="539960"/>
          </a:xfrm>
        </p:grpSpPr>
        <p:sp>
          <p:nvSpPr>
            <p:cNvPr id="24" name="Zaoblený obdélník 23"/>
            <p:cNvSpPr/>
            <p:nvPr userDrawn="1"/>
          </p:nvSpPr>
          <p:spPr>
            <a:xfrm>
              <a:off x="6372464" y="6309340"/>
              <a:ext cx="1043984" cy="539960"/>
            </a:xfrm>
            <a:prstGeom prst="roundRect">
              <a:avLst/>
            </a:prstGeom>
            <a:ln>
              <a:noFill/>
            </a:ln>
            <a:effectLst>
              <a:softEdge rad="31750"/>
            </a:effectLst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8" name="Picture 4"/>
            <p:cNvPicPr>
              <a:picLocks noChangeAspect="1" noChangeArrowheads="1"/>
            </p:cNvPicPr>
            <p:nvPr userDrawn="1"/>
          </p:nvPicPr>
          <p:blipFill>
            <a:blip r:embed="rId1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44296" y="6453336"/>
              <a:ext cx="928216" cy="2880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6" name="Skupina 15"/>
          <p:cNvGrpSpPr/>
          <p:nvPr/>
        </p:nvGrpSpPr>
        <p:grpSpPr>
          <a:xfrm>
            <a:off x="2555936" y="6093316"/>
            <a:ext cx="1440000" cy="360020"/>
            <a:chOff x="2483592" y="6309320"/>
            <a:chExt cx="792440" cy="360020"/>
          </a:xfrm>
        </p:grpSpPr>
        <p:sp>
          <p:nvSpPr>
            <p:cNvPr id="26" name="Zaoblený obdélník 25"/>
            <p:cNvSpPr/>
            <p:nvPr userDrawn="1"/>
          </p:nvSpPr>
          <p:spPr>
            <a:xfrm>
              <a:off x="2483592" y="6309320"/>
              <a:ext cx="792440" cy="360020"/>
            </a:xfrm>
            <a:prstGeom prst="roundRect">
              <a:avLst/>
            </a:prstGeom>
            <a:ln>
              <a:noFill/>
            </a:ln>
            <a:effectLst>
              <a:softEdge rad="31750"/>
            </a:effectLst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l"/>
              <a:endParaRPr lang="cs-CZ"/>
            </a:p>
          </p:txBody>
        </p:sp>
        <p:sp>
          <p:nvSpPr>
            <p:cNvPr id="7" name="TextovéPole 6"/>
            <p:cNvSpPr txBox="1"/>
            <p:nvPr userDrawn="1"/>
          </p:nvSpPr>
          <p:spPr>
            <a:xfrm>
              <a:off x="2562757" y="6396997"/>
              <a:ext cx="686617" cy="184666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algn="l"/>
              <a:r>
                <a:rPr lang="cs-CZ" sz="1200" b="1" dirty="0" smtClean="0"/>
                <a:t>Hlavní partner:</a:t>
              </a:r>
              <a:endParaRPr lang="cs-CZ" sz="1200" b="1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5652120" y="6309320"/>
            <a:ext cx="1188000" cy="539960"/>
            <a:chOff x="7560464" y="6309320"/>
            <a:chExt cx="1188000" cy="539960"/>
          </a:xfrm>
        </p:grpSpPr>
        <p:sp>
          <p:nvSpPr>
            <p:cNvPr id="28" name="Zaoblený obdélník 27"/>
            <p:cNvSpPr/>
            <p:nvPr userDrawn="1"/>
          </p:nvSpPr>
          <p:spPr>
            <a:xfrm>
              <a:off x="7560464" y="6309320"/>
              <a:ext cx="1188000" cy="539960"/>
            </a:xfrm>
            <a:prstGeom prst="roundRect">
              <a:avLst/>
            </a:prstGeom>
            <a:ln>
              <a:noFill/>
            </a:ln>
            <a:effectLst>
              <a:softEdge rad="31750"/>
            </a:effectLst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9" name="Picture 5"/>
            <p:cNvPicPr>
              <a:picLocks noChangeAspect="1" noChangeArrowheads="1"/>
            </p:cNvPicPr>
            <p:nvPr userDrawn="1"/>
          </p:nvPicPr>
          <p:blipFill>
            <a:blip r:embed="rId1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58745" y="6451196"/>
              <a:ext cx="991437" cy="2520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4" name="Skupina 13"/>
          <p:cNvGrpSpPr/>
          <p:nvPr/>
        </p:nvGrpSpPr>
        <p:grpSpPr>
          <a:xfrm>
            <a:off x="3995936" y="6307216"/>
            <a:ext cx="612000" cy="539960"/>
            <a:chOff x="4716088" y="6307216"/>
            <a:chExt cx="612000" cy="539960"/>
          </a:xfrm>
        </p:grpSpPr>
        <p:sp>
          <p:nvSpPr>
            <p:cNvPr id="30" name="Zaoblený obdélník 29"/>
            <p:cNvSpPr/>
            <p:nvPr userDrawn="1"/>
          </p:nvSpPr>
          <p:spPr>
            <a:xfrm>
              <a:off x="4716088" y="6307216"/>
              <a:ext cx="612000" cy="539960"/>
            </a:xfrm>
            <a:prstGeom prst="roundRect">
              <a:avLst/>
            </a:prstGeom>
            <a:ln>
              <a:noFill/>
            </a:ln>
            <a:effectLst>
              <a:softEdge rad="31750"/>
            </a:effectLst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30" name="Picture 6"/>
            <p:cNvPicPr>
              <a:picLocks noChangeAspect="1" noChangeArrowheads="1"/>
            </p:cNvPicPr>
            <p:nvPr userDrawn="1"/>
          </p:nvPicPr>
          <p:blipFill>
            <a:blip r:embed="rId2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42088" y="6403571"/>
              <a:ext cx="360000" cy="3578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201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88000"/>
            <a:ext cx="2340000" cy="479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72632"/>
            <a:ext cx="8229600" cy="612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grpSp>
        <p:nvGrpSpPr>
          <p:cNvPr id="32" name="Skupina 31"/>
          <p:cNvGrpSpPr/>
          <p:nvPr/>
        </p:nvGrpSpPr>
        <p:grpSpPr>
          <a:xfrm>
            <a:off x="3923928" y="6093316"/>
            <a:ext cx="792440" cy="360020"/>
            <a:chOff x="2483592" y="6309320"/>
            <a:chExt cx="792440" cy="360020"/>
          </a:xfrm>
        </p:grpSpPr>
        <p:sp>
          <p:nvSpPr>
            <p:cNvPr id="33" name="Zaoblený obdélník 32"/>
            <p:cNvSpPr/>
            <p:nvPr userDrawn="1"/>
          </p:nvSpPr>
          <p:spPr>
            <a:xfrm>
              <a:off x="2483592" y="6309320"/>
              <a:ext cx="792440" cy="360020"/>
            </a:xfrm>
            <a:prstGeom prst="roundRect">
              <a:avLst/>
            </a:prstGeom>
            <a:ln>
              <a:noFill/>
            </a:ln>
            <a:effectLst>
              <a:softEdge rad="31750"/>
            </a:effectLst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TextovéPole 33"/>
            <p:cNvSpPr txBox="1"/>
            <p:nvPr userDrawn="1"/>
          </p:nvSpPr>
          <p:spPr>
            <a:xfrm>
              <a:off x="2591848" y="6396997"/>
              <a:ext cx="612000" cy="184666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r>
                <a:rPr lang="cs-CZ" sz="1200" b="1" dirty="0" smtClean="0"/>
                <a:t>Partneři:</a:t>
              </a:r>
              <a:endParaRPr lang="cs-CZ" sz="1200" b="1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6840384" y="6309320"/>
            <a:ext cx="1188000" cy="539960"/>
            <a:chOff x="6840384" y="6309320"/>
            <a:chExt cx="1188000" cy="539960"/>
          </a:xfrm>
        </p:grpSpPr>
        <p:sp>
          <p:nvSpPr>
            <p:cNvPr id="36" name="Zaoblený obdélník 35"/>
            <p:cNvSpPr/>
            <p:nvPr userDrawn="1"/>
          </p:nvSpPr>
          <p:spPr>
            <a:xfrm>
              <a:off x="6840384" y="6309320"/>
              <a:ext cx="1188000" cy="539960"/>
            </a:xfrm>
            <a:prstGeom prst="roundRect">
              <a:avLst/>
            </a:prstGeom>
            <a:ln>
              <a:noFill/>
            </a:ln>
            <a:effectLst>
              <a:softEdge rad="31750"/>
            </a:effectLst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" name="Picture 2"/>
            <p:cNvPicPr>
              <a:picLocks noChangeAspect="1" noChangeArrowheads="1"/>
            </p:cNvPicPr>
            <p:nvPr userDrawn="1"/>
          </p:nvPicPr>
          <p:blipFill>
            <a:blip r:embed="rId2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69561" y="6381328"/>
              <a:ext cx="929646" cy="3960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windows.microsoft.com/en-US/windows/history" TargetMode="External"/><Relationship Id="rId3" Type="http://schemas.openxmlformats.org/officeDocument/2006/relationships/image" Target="../media/image13.jpeg"/><Relationship Id="rId7" Type="http://schemas.openxmlformats.org/officeDocument/2006/relationships/image" Target="../media/image17.gi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Relationship Id="rId9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Windows_Server_2012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nahled-stranky/2348" TargetMode="External"/><Relationship Id="rId2" Type="http://schemas.openxmlformats.org/officeDocument/2006/relationships/hyperlink" Target="https://intercallemeatrial.webex.com/intercallemeatrial/k2/j.php?ED=224453037&amp;UID=1405023687&amp;HMAC=e1af767deb341b4bb479d337ef7583101e3b18fd&amp;RT=MiMyNQ==&amp;FM=1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boxed.cz/skoly_neziskovky/produkty/skoleni-pro-spravce" TargetMode="External"/><Relationship Id="rId4" Type="http://schemas.openxmlformats.org/officeDocument/2006/relationships/hyperlink" Target="http://www.ituniverzita.cz/" TargetMode="Externa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Windows Server 2012 (1)</a:t>
            </a:r>
            <a:endParaRPr lang="cs-CZ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l"/>
            <a:r>
              <a:rPr lang="cs-CZ" dirty="0" smtClean="0"/>
              <a:t>1. 10. 2012</a:t>
            </a:r>
          </a:p>
          <a:p>
            <a:pPr algn="r"/>
            <a:r>
              <a:rPr lang="cs-CZ" dirty="0" smtClean="0"/>
              <a:t>Ing. František Hůlka</a:t>
            </a:r>
          </a:p>
          <a:p>
            <a:pPr algn="r"/>
            <a:r>
              <a:rPr lang="cs-CZ" dirty="0" smtClean="0"/>
              <a:t>Mgr. Miroslav </a:t>
            </a:r>
            <a:r>
              <a:rPr lang="cs-CZ" dirty="0" err="1" smtClean="0"/>
              <a:t>Šucha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1.10.2012: Windows Server 2012 (1)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5732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 (1. díl)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tabLst>
                <a:tab pos="7178675" algn="r"/>
                <a:tab pos="7894638" algn="r"/>
              </a:tabLst>
            </a:pPr>
            <a:r>
              <a:rPr lang="cs-CZ" b="1" dirty="0" smtClean="0"/>
              <a:t>Microsoft Windows Server	5“	FH</a:t>
            </a:r>
            <a:br>
              <a:rPr lang="cs-CZ" b="1" dirty="0" smtClean="0"/>
            </a:br>
            <a:r>
              <a:rPr lang="cs-CZ" i="1" dirty="0" smtClean="0"/>
              <a:t>(historie, verze, platformy)</a:t>
            </a:r>
          </a:p>
          <a:p>
            <a:pPr>
              <a:tabLst>
                <a:tab pos="7178675" algn="r"/>
                <a:tab pos="7894638" algn="r"/>
              </a:tabLst>
            </a:pPr>
            <a:r>
              <a:rPr lang="cs-CZ" b="1" dirty="0" smtClean="0"/>
              <a:t>Windows Server 2012	5“	FH</a:t>
            </a:r>
            <a:br>
              <a:rPr lang="cs-CZ" b="1" dirty="0" smtClean="0"/>
            </a:br>
            <a:r>
              <a:rPr lang="cs-CZ" i="1" dirty="0" smtClean="0"/>
              <a:t>(platformy, edice, licencování)</a:t>
            </a:r>
          </a:p>
          <a:p>
            <a:pPr>
              <a:tabLst>
                <a:tab pos="7178675" algn="r"/>
                <a:tab pos="7894638" algn="r"/>
              </a:tabLst>
            </a:pPr>
            <a:r>
              <a:rPr lang="cs-CZ" b="1" dirty="0" smtClean="0"/>
              <a:t>Instalace, druhy instalací	5“	MŠ</a:t>
            </a:r>
            <a:br>
              <a:rPr lang="cs-CZ" b="1" dirty="0" smtClean="0"/>
            </a:br>
            <a:r>
              <a:rPr lang="cs-CZ" i="1" dirty="0" smtClean="0"/>
              <a:t>(server </a:t>
            </a:r>
            <a:r>
              <a:rPr lang="cs-CZ" i="1" dirty="0" err="1" smtClean="0"/>
              <a:t>core</a:t>
            </a:r>
            <a:r>
              <a:rPr lang="cs-CZ" i="1" dirty="0" smtClean="0"/>
              <a:t>, </a:t>
            </a:r>
            <a:r>
              <a:rPr lang="cs-CZ" i="1" dirty="0" err="1" smtClean="0"/>
              <a:t>minimal</a:t>
            </a:r>
            <a:r>
              <a:rPr lang="cs-CZ" i="1" dirty="0" smtClean="0"/>
              <a:t> server interface, server s GUI, změny)</a:t>
            </a:r>
          </a:p>
          <a:p>
            <a:pPr>
              <a:tabLst>
                <a:tab pos="7178675" algn="r"/>
                <a:tab pos="7894638" algn="r"/>
              </a:tabLst>
            </a:pPr>
            <a:r>
              <a:rPr lang="cs-CZ" b="1" dirty="0" smtClean="0"/>
              <a:t>Rychlý přehled vlastností	5“	FH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i="1" dirty="0" smtClean="0"/>
              <a:t>(základní role a funkce)</a:t>
            </a:r>
          </a:p>
          <a:p>
            <a:pPr>
              <a:tabLst>
                <a:tab pos="7178675" algn="r"/>
                <a:tab pos="7894638" algn="r"/>
              </a:tabLst>
            </a:pPr>
            <a:r>
              <a:rPr lang="cs-CZ" b="1" dirty="0" smtClean="0"/>
              <a:t>Přehled novinek oproti verzi 2008	15“	FH</a:t>
            </a:r>
            <a:br>
              <a:rPr lang="cs-CZ" b="1" dirty="0" smtClean="0"/>
            </a:br>
            <a:r>
              <a:rPr lang="cs-CZ" i="1" dirty="0" smtClean="0"/>
              <a:t>(opravdu mnoho </a:t>
            </a:r>
            <a:r>
              <a:rPr lang="cs-CZ" i="1" dirty="0" smtClean="0">
                <a:sym typeface="Wingdings" pitchFamily="2" charset="2"/>
              </a:rPr>
              <a:t></a:t>
            </a:r>
            <a:r>
              <a:rPr lang="cs-CZ" i="1" dirty="0" smtClean="0"/>
              <a:t>, vložené ukázky)</a:t>
            </a:r>
          </a:p>
          <a:p>
            <a:pPr>
              <a:tabLst>
                <a:tab pos="7178675" algn="r"/>
                <a:tab pos="7894638" algn="r"/>
              </a:tabLst>
            </a:pPr>
            <a:r>
              <a:rPr lang="cs-CZ" dirty="0"/>
              <a:t>Novinky v oblasti: </a:t>
            </a:r>
            <a:r>
              <a:rPr lang="cs-CZ" b="1" dirty="0" smtClean="0"/>
              <a:t>Správa prostředí	15“	MŠ</a:t>
            </a:r>
            <a:br>
              <a:rPr lang="cs-CZ" b="1" dirty="0" smtClean="0"/>
            </a:br>
            <a:r>
              <a:rPr lang="cs-CZ" i="1" dirty="0" smtClean="0"/>
              <a:t>(Správce úloh, Správce serveru, ukázky)</a:t>
            </a:r>
          </a:p>
          <a:p>
            <a:pPr>
              <a:tabLst>
                <a:tab pos="7178675" algn="r"/>
                <a:tab pos="7894638" algn="r"/>
              </a:tabLst>
            </a:pPr>
            <a:r>
              <a:rPr lang="cs-CZ" dirty="0"/>
              <a:t>Novinky v oblasti: </a:t>
            </a:r>
            <a:r>
              <a:rPr lang="cs-CZ" b="1" dirty="0" err="1" smtClean="0"/>
              <a:t>Virtualizační</a:t>
            </a:r>
            <a:r>
              <a:rPr lang="cs-CZ" b="1" dirty="0" smtClean="0"/>
              <a:t> technologie Hyper-V	20“	MŠ</a:t>
            </a:r>
            <a:br>
              <a:rPr lang="cs-CZ" b="1" dirty="0" smtClean="0"/>
            </a:br>
            <a:r>
              <a:rPr lang="cs-CZ" i="1" dirty="0" smtClean="0"/>
              <a:t>(</a:t>
            </a:r>
            <a:r>
              <a:rPr lang="cs-CZ" i="1" dirty="0" err="1" smtClean="0"/>
              <a:t>virtualizace</a:t>
            </a:r>
            <a:r>
              <a:rPr lang="cs-CZ" i="1" dirty="0" smtClean="0"/>
              <a:t>, změny a novinky oproti verzi 2008, ukázky)</a:t>
            </a:r>
          </a:p>
          <a:p>
            <a:pPr>
              <a:tabLst>
                <a:tab pos="7178675" algn="r"/>
                <a:tab pos="7894638" algn="r"/>
              </a:tabLst>
            </a:pPr>
            <a:r>
              <a:rPr lang="cs-CZ" dirty="0"/>
              <a:t>Novinky v oblasti: </a:t>
            </a:r>
            <a:r>
              <a:rPr lang="cs-CZ" b="1" dirty="0" smtClean="0"/>
              <a:t>Vysoká dostupnost služby DHCP	15“	MŠ</a:t>
            </a:r>
            <a:r>
              <a:rPr lang="cs-CZ" b="1" dirty="0"/>
              <a:t/>
            </a:r>
            <a:br>
              <a:rPr lang="cs-CZ" b="1" dirty="0"/>
            </a:br>
            <a:r>
              <a:rPr lang="cs-CZ" i="1" dirty="0" smtClean="0"/>
              <a:t>(Hot-</a:t>
            </a:r>
            <a:r>
              <a:rPr lang="cs-CZ" i="1" dirty="0" err="1" smtClean="0"/>
              <a:t>standby</a:t>
            </a:r>
            <a:r>
              <a:rPr lang="cs-CZ" i="1" dirty="0"/>
              <a:t> </a:t>
            </a:r>
            <a:r>
              <a:rPr lang="cs-CZ" i="1" dirty="0" smtClean="0"/>
              <a:t>mode, </a:t>
            </a:r>
            <a:r>
              <a:rPr lang="cs-CZ" i="1" dirty="0" err="1"/>
              <a:t>Load-sharing</a:t>
            </a:r>
            <a:r>
              <a:rPr lang="cs-CZ" i="1" dirty="0"/>
              <a:t> </a:t>
            </a:r>
            <a:r>
              <a:rPr lang="cs-CZ" i="1" dirty="0" smtClean="0"/>
              <a:t>mode, praktická ukázka)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1.10.2012: Windows Server 2012 (1)</a:t>
            </a:r>
          </a:p>
        </p:txBody>
      </p:sp>
    </p:spTree>
    <p:extLst>
      <p:ext uri="{BB962C8B-B14F-4D97-AF65-F5344CB8AC3E}">
        <p14:creationId xmlns:p14="http://schemas.microsoft.com/office/powerpoint/2010/main" val="1958771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 (2. díl, 22. října 2012)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Bef>
                <a:spcPts val="1800"/>
              </a:spcBef>
              <a:tabLst>
                <a:tab pos="7178675" algn="r"/>
                <a:tab pos="7894638" algn="r"/>
              </a:tabLst>
            </a:pPr>
            <a:r>
              <a:rPr lang="cs-CZ" sz="2400" b="1" dirty="0" smtClean="0"/>
              <a:t>Přehled novinek oproti verzi 2008</a:t>
            </a:r>
            <a:br>
              <a:rPr lang="cs-CZ" sz="2400" b="1" dirty="0" smtClean="0"/>
            </a:br>
            <a:r>
              <a:rPr lang="cs-CZ" sz="2400" i="1" dirty="0" smtClean="0"/>
              <a:t>(další novinky podrobněji, vložené ukázky)</a:t>
            </a:r>
          </a:p>
          <a:p>
            <a:pPr>
              <a:spcBef>
                <a:spcPts val="1800"/>
              </a:spcBef>
              <a:tabLst>
                <a:tab pos="7178675" algn="r"/>
                <a:tab pos="7894638" algn="r"/>
              </a:tabLst>
            </a:pPr>
            <a:r>
              <a:rPr lang="cs-CZ" sz="2400" dirty="0" smtClean="0"/>
              <a:t>Novinky v oblasti: </a:t>
            </a:r>
            <a:r>
              <a:rPr lang="cs-CZ" sz="2400" b="1" dirty="0" err="1" smtClean="0"/>
              <a:t>Active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Directory</a:t>
            </a:r>
            <a:endParaRPr lang="cs-CZ" sz="2400" b="1" dirty="0" smtClean="0"/>
          </a:p>
          <a:p>
            <a:pPr>
              <a:spcBef>
                <a:spcPts val="1800"/>
              </a:spcBef>
              <a:tabLst>
                <a:tab pos="7178675" algn="r"/>
                <a:tab pos="7894638" algn="r"/>
              </a:tabLst>
            </a:pPr>
            <a:r>
              <a:rPr lang="cs-CZ" sz="2400" dirty="0" smtClean="0"/>
              <a:t>Novinky </a:t>
            </a:r>
            <a:r>
              <a:rPr lang="cs-CZ" sz="2400" dirty="0"/>
              <a:t>v oblasti: </a:t>
            </a:r>
            <a:r>
              <a:rPr lang="cs-CZ" sz="2400" b="1" dirty="0" err="1" smtClean="0"/>
              <a:t>Failover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Clustering</a:t>
            </a:r>
            <a:endParaRPr lang="cs-CZ" sz="2400" b="1" dirty="0" smtClean="0"/>
          </a:p>
          <a:p>
            <a:pPr>
              <a:spcBef>
                <a:spcPts val="1800"/>
              </a:spcBef>
              <a:tabLst>
                <a:tab pos="7178675" algn="r"/>
                <a:tab pos="7894638" algn="r"/>
              </a:tabLst>
            </a:pPr>
            <a:r>
              <a:rPr lang="cs-CZ" sz="2400" dirty="0" smtClean="0"/>
              <a:t>Novinky </a:t>
            </a:r>
            <a:r>
              <a:rPr lang="cs-CZ" sz="2400" dirty="0"/>
              <a:t>v oblasti: </a:t>
            </a:r>
            <a:r>
              <a:rPr lang="cs-CZ" sz="2400" b="1" dirty="0" err="1"/>
              <a:t>File</a:t>
            </a:r>
            <a:r>
              <a:rPr lang="cs-CZ" sz="2400" b="1" dirty="0"/>
              <a:t> and </a:t>
            </a:r>
            <a:r>
              <a:rPr lang="cs-CZ" sz="2400" b="1" dirty="0" err="1"/>
              <a:t>Storage</a:t>
            </a:r>
            <a:r>
              <a:rPr lang="cs-CZ" sz="2400" b="1" dirty="0"/>
              <a:t> </a:t>
            </a:r>
            <a:r>
              <a:rPr lang="cs-CZ" sz="2400" b="1" dirty="0" err="1" smtClean="0"/>
              <a:t>Services</a:t>
            </a:r>
            <a:endParaRPr lang="cs-CZ" sz="2400" b="1" dirty="0" smtClean="0"/>
          </a:p>
          <a:p>
            <a:pPr>
              <a:spcBef>
                <a:spcPts val="1800"/>
              </a:spcBef>
              <a:tabLst>
                <a:tab pos="7178675" algn="r"/>
                <a:tab pos="7894638" algn="r"/>
              </a:tabLst>
            </a:pPr>
            <a:r>
              <a:rPr lang="cs-CZ" sz="2400" dirty="0" smtClean="0"/>
              <a:t>Novinky </a:t>
            </a:r>
            <a:r>
              <a:rPr lang="cs-CZ" sz="2400" dirty="0"/>
              <a:t>v oblasti: </a:t>
            </a:r>
            <a:r>
              <a:rPr lang="cs-CZ" sz="2400" b="1" dirty="0" smtClean="0"/>
              <a:t>Hyper-V: VDI</a:t>
            </a:r>
          </a:p>
          <a:p>
            <a:pPr>
              <a:spcBef>
                <a:spcPts val="1800"/>
              </a:spcBef>
              <a:tabLst>
                <a:tab pos="7178675" algn="r"/>
                <a:tab pos="7894638" algn="r"/>
              </a:tabLst>
            </a:pPr>
            <a:r>
              <a:rPr lang="cs-CZ" sz="2400" dirty="0" smtClean="0"/>
              <a:t>Novinky </a:t>
            </a:r>
            <a:r>
              <a:rPr lang="cs-CZ" sz="2400" dirty="0"/>
              <a:t>v oblasti: </a:t>
            </a:r>
            <a:r>
              <a:rPr lang="cs-CZ" sz="2400" b="1" dirty="0" err="1" smtClean="0"/>
              <a:t>Networking</a:t>
            </a:r>
            <a:endParaRPr lang="cs-CZ" sz="2400" b="1" dirty="0" smtClean="0"/>
          </a:p>
          <a:p>
            <a:pPr>
              <a:spcBef>
                <a:spcPts val="1800"/>
              </a:spcBef>
              <a:tabLst>
                <a:tab pos="7178675" algn="r"/>
                <a:tab pos="7894638" algn="r"/>
              </a:tabLst>
            </a:pPr>
            <a:r>
              <a:rPr lang="cs-CZ" sz="2400" dirty="0" smtClean="0"/>
              <a:t>Novinky </a:t>
            </a:r>
            <a:r>
              <a:rPr lang="cs-CZ" sz="2400" dirty="0"/>
              <a:t>v oblasti: </a:t>
            </a:r>
            <a:r>
              <a:rPr lang="cs-CZ" sz="2400" b="1" dirty="0" err="1"/>
              <a:t>Remote</a:t>
            </a:r>
            <a:r>
              <a:rPr lang="cs-CZ" sz="2400" b="1" dirty="0"/>
              <a:t> Desktop </a:t>
            </a:r>
            <a:r>
              <a:rPr lang="cs-CZ" sz="2400" b="1" dirty="0" err="1" smtClean="0"/>
              <a:t>Services</a:t>
            </a:r>
            <a:endParaRPr lang="cs-CZ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1.10.2012: Windows Server 2012 (1)</a:t>
            </a:r>
          </a:p>
        </p:txBody>
      </p:sp>
    </p:spTree>
    <p:extLst>
      <p:ext uri="{BB962C8B-B14F-4D97-AF65-F5344CB8AC3E}">
        <p14:creationId xmlns:p14="http://schemas.microsoft.com/office/powerpoint/2010/main" val="972276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Microsoft Windows Server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7603770"/>
              </p:ext>
            </p:extLst>
          </p:nvPr>
        </p:nvGraphicFramePr>
        <p:xfrm>
          <a:off x="539552" y="1551008"/>
          <a:ext cx="5194800" cy="4110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0000"/>
                <a:gridCol w="4114800"/>
              </a:tblGrid>
              <a:tr h="432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Server</a:t>
                      </a:r>
                      <a:endParaRPr lang="cs-CZ" dirty="0"/>
                    </a:p>
                  </a:txBody>
                  <a:tcPr anchor="ctr"/>
                </a:tc>
              </a:tr>
              <a:tr h="50400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1993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Windows NT </a:t>
                      </a:r>
                      <a:r>
                        <a:rPr lang="cs-CZ" b="1" dirty="0" err="1" smtClean="0"/>
                        <a:t>Advanced</a:t>
                      </a:r>
                      <a:r>
                        <a:rPr lang="cs-CZ" b="1" dirty="0" smtClean="0"/>
                        <a:t> Server 3.1</a:t>
                      </a:r>
                      <a:endParaRPr lang="cs-CZ" b="1" dirty="0"/>
                    </a:p>
                  </a:txBody>
                  <a:tcPr anchor="ctr"/>
                </a:tc>
              </a:tr>
              <a:tr h="504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1994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Windows NT Server 3.5</a:t>
                      </a:r>
                      <a:endParaRPr lang="cs-CZ" dirty="0"/>
                    </a:p>
                  </a:txBody>
                  <a:tcPr anchor="ctr"/>
                </a:tc>
              </a:tr>
              <a:tr h="504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1996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Windows</a:t>
                      </a:r>
                      <a:r>
                        <a:rPr lang="cs-CZ" baseline="0" dirty="0" smtClean="0"/>
                        <a:t> NT Server 4.0</a:t>
                      </a:r>
                      <a:endParaRPr lang="cs-CZ" dirty="0"/>
                    </a:p>
                  </a:txBody>
                  <a:tcPr anchor="ctr"/>
                </a:tc>
              </a:tr>
              <a:tr h="504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Windows 2000 Server</a:t>
                      </a:r>
                      <a:endParaRPr lang="cs-CZ" dirty="0"/>
                    </a:p>
                  </a:txBody>
                  <a:tcPr anchor="ctr"/>
                </a:tc>
              </a:tr>
              <a:tr h="504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2003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Windows Server 2003 (R2 r. 2005)</a:t>
                      </a:r>
                      <a:br>
                        <a:rPr lang="cs-CZ" dirty="0" smtClean="0"/>
                      </a:br>
                      <a:r>
                        <a:rPr lang="cs-CZ" sz="1400" i="1" dirty="0" smtClean="0"/>
                        <a:t>(první</a:t>
                      </a:r>
                      <a:r>
                        <a:rPr lang="cs-CZ" sz="1400" i="1" baseline="0" dirty="0" smtClean="0"/>
                        <a:t> 64bit edice)</a:t>
                      </a:r>
                      <a:endParaRPr lang="cs-CZ" i="1" dirty="0"/>
                    </a:p>
                  </a:txBody>
                  <a:tcPr anchor="ctr"/>
                </a:tc>
              </a:tr>
              <a:tr h="504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2007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Windows Server 2008 (R2 r.</a:t>
                      </a:r>
                      <a:r>
                        <a:rPr lang="cs-CZ" baseline="0" dirty="0" smtClean="0"/>
                        <a:t> 2009)</a:t>
                      </a:r>
                      <a:br>
                        <a:rPr lang="cs-CZ" baseline="0" dirty="0" smtClean="0"/>
                      </a:br>
                      <a:r>
                        <a:rPr lang="cs-CZ" sz="1400" i="1" baseline="0" dirty="0" smtClean="0"/>
                        <a:t>(od verze R2 pouze 64bit edice)</a:t>
                      </a:r>
                      <a:endParaRPr lang="cs-CZ" i="1" dirty="0"/>
                    </a:p>
                  </a:txBody>
                  <a:tcPr anchor="ctr"/>
                </a:tc>
              </a:tr>
              <a:tr h="504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2012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Windows Server 2012</a:t>
                      </a:r>
                      <a:endParaRPr lang="cs-CZ" b="1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6" name="Zástupný symbol pro text 5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1.10.2012: Windows Server 2012 (1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1026" name="Picture 2" descr="https://encrypted-tbn2.gstatic.com/images?q=tbn:ANd9GcQpa_5BHTPTE9njvT23YZvpFWU3WsdYVjhIItyBvM_1yThcRYMQ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853056"/>
            <a:ext cx="1664751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s://encrypted-tbn3.gstatic.com/images?q=tbn:ANd9GcT3IMM5OaRdhyIAZBT5KblzznOr2IKvm8ulZVii7iFnvC1O28-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975448"/>
            <a:ext cx="13608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s://encrypted-tbn3.gstatic.com/images?q=tbn:ANd9GcQft6U3zxUT7OfP7MK10cCwGbmtMzRJ6sav-UILvL57uZwZxQNnsw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509200"/>
            <a:ext cx="2148923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s://encrypted-tbn2.gstatic.com/images?q=tbn:ANd9GcQQe-YBUlmtijm2nK056c6ojbdNYEJFvLhC-_TW08iY5UTLqucp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556792"/>
            <a:ext cx="90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www.certified-easy.com/getimg.php?id=1455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8544" y="3212976"/>
            <a:ext cx="1080000" cy="1080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ttp://www.hostforasp.net/images/windows-server2003-logo.gi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6139" y="3933056"/>
            <a:ext cx="1466341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539552" y="5661248"/>
            <a:ext cx="518457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windows.microsoft.com/en-US/windows/history</a:t>
            </a:r>
            <a:r>
              <a:rPr lang="cs-CZ" sz="1600" dirty="0" smtClean="0"/>
              <a:t> </a:t>
            </a:r>
            <a:endParaRPr lang="cs-CZ" sz="1600" dirty="0"/>
          </a:p>
        </p:txBody>
      </p:sp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5373216"/>
            <a:ext cx="3024000" cy="6639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0322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5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25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5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85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Rychlý průzkum 1: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3600" dirty="0" smtClean="0"/>
          </a:p>
          <a:p>
            <a:pPr marL="0" indent="0" algn="ctr">
              <a:buNone/>
            </a:pPr>
            <a:r>
              <a:rPr lang="cs-CZ" sz="3600" dirty="0"/>
              <a:t>Jaké </a:t>
            </a:r>
            <a:r>
              <a:rPr lang="cs-CZ" sz="3600" dirty="0" smtClean="0"/>
              <a:t>servery</a:t>
            </a:r>
            <a:br>
              <a:rPr lang="cs-CZ" sz="3600" dirty="0" smtClean="0"/>
            </a:br>
            <a:r>
              <a:rPr lang="cs-CZ" sz="3600" dirty="0" smtClean="0"/>
              <a:t>jste </a:t>
            </a:r>
            <a:r>
              <a:rPr lang="cs-CZ" sz="3600" dirty="0"/>
              <a:t>ve své (školní) </a:t>
            </a:r>
            <a:r>
              <a:rPr lang="cs-CZ" sz="3600" dirty="0" smtClean="0"/>
              <a:t>síti</a:t>
            </a:r>
            <a:br>
              <a:rPr lang="cs-CZ" sz="3600" dirty="0" smtClean="0"/>
            </a:br>
            <a:r>
              <a:rPr lang="cs-CZ" sz="3600" dirty="0" smtClean="0"/>
              <a:t>v </a:t>
            </a:r>
            <a:r>
              <a:rPr lang="cs-CZ" sz="3600" dirty="0"/>
              <a:t>minulosti aktivně využívali</a:t>
            </a:r>
            <a:r>
              <a:rPr lang="cs-CZ" sz="3600" dirty="0" smtClean="0"/>
              <a:t>?</a:t>
            </a:r>
            <a:endParaRPr lang="cs-CZ" sz="36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1.10.2012: Windows Server 2012 (1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8810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Edice Windows Server 2012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cs-CZ" b="1" dirty="0" smtClean="0"/>
              <a:t>Windows Server 2008</a:t>
            </a:r>
          </a:p>
          <a:p>
            <a:r>
              <a:rPr lang="cs-CZ" sz="1500" dirty="0" smtClean="0"/>
              <a:t>Windows </a:t>
            </a:r>
            <a:r>
              <a:rPr lang="cs-CZ" sz="1500" dirty="0"/>
              <a:t>Server 2008 R2 </a:t>
            </a:r>
            <a:r>
              <a:rPr lang="cs-CZ" sz="1500" dirty="0" err="1"/>
              <a:t>Datacenter</a:t>
            </a:r>
            <a:endParaRPr lang="cs-CZ" sz="1500" dirty="0"/>
          </a:p>
          <a:p>
            <a:r>
              <a:rPr lang="cs-CZ" sz="1500" dirty="0" smtClean="0"/>
              <a:t>Windows </a:t>
            </a:r>
            <a:r>
              <a:rPr lang="cs-CZ" sz="1500" dirty="0"/>
              <a:t>Server 2008 R2 </a:t>
            </a:r>
            <a:r>
              <a:rPr lang="cs-CZ" sz="1500" dirty="0" err="1"/>
              <a:t>Enterprise</a:t>
            </a:r>
            <a:endParaRPr lang="cs-CZ" sz="1500" dirty="0"/>
          </a:p>
          <a:p>
            <a:r>
              <a:rPr lang="cs-CZ" sz="1500" dirty="0" smtClean="0"/>
              <a:t>Windows </a:t>
            </a:r>
            <a:r>
              <a:rPr lang="cs-CZ" sz="1500" dirty="0"/>
              <a:t>Server 2008 R2 Standard</a:t>
            </a:r>
          </a:p>
          <a:p>
            <a:r>
              <a:rPr lang="cs-CZ" sz="1500" dirty="0" smtClean="0"/>
              <a:t>Windows </a:t>
            </a:r>
            <a:r>
              <a:rPr lang="cs-CZ" sz="1500" dirty="0"/>
              <a:t>Web Server 2008 R2</a:t>
            </a:r>
          </a:p>
          <a:p>
            <a:r>
              <a:rPr lang="cs-CZ" sz="1500" dirty="0" smtClean="0"/>
              <a:t>Windows </a:t>
            </a:r>
            <a:r>
              <a:rPr lang="cs-CZ" sz="1500" dirty="0"/>
              <a:t>HPC Server 2008 R2 </a:t>
            </a:r>
            <a:r>
              <a:rPr lang="cs-CZ" sz="1500" dirty="0" err="1"/>
              <a:t>Suite</a:t>
            </a:r>
            <a:endParaRPr lang="cs-CZ" sz="1500" dirty="0"/>
          </a:p>
          <a:p>
            <a:r>
              <a:rPr lang="cs-CZ" sz="1500" dirty="0" smtClean="0"/>
              <a:t>Windows </a:t>
            </a:r>
            <a:r>
              <a:rPr lang="cs-CZ" sz="1500" dirty="0"/>
              <a:t>Server 2008 R2 HPS </a:t>
            </a:r>
            <a:r>
              <a:rPr lang="cs-CZ" sz="1500" dirty="0" err="1"/>
              <a:t>Edition</a:t>
            </a:r>
            <a:endParaRPr lang="cs-CZ" sz="1500" dirty="0"/>
          </a:p>
          <a:p>
            <a:r>
              <a:rPr lang="cs-CZ" sz="1500" dirty="0" smtClean="0"/>
              <a:t>Microsoft </a:t>
            </a:r>
            <a:r>
              <a:rPr lang="cs-CZ" sz="1500" dirty="0"/>
              <a:t>HPC </a:t>
            </a:r>
            <a:r>
              <a:rPr lang="cs-CZ" sz="1500" dirty="0" err="1"/>
              <a:t>Pack</a:t>
            </a:r>
            <a:r>
              <a:rPr lang="cs-CZ" sz="1500" dirty="0"/>
              <a:t> 2008 R2 </a:t>
            </a:r>
            <a:r>
              <a:rPr lang="cs-CZ" sz="1500" dirty="0" err="1"/>
              <a:t>Enterprise</a:t>
            </a:r>
            <a:endParaRPr lang="cs-CZ" sz="1500" dirty="0"/>
          </a:p>
          <a:p>
            <a:r>
              <a:rPr lang="cs-CZ" sz="1500" dirty="0" smtClean="0"/>
              <a:t>Windows </a:t>
            </a:r>
            <a:r>
              <a:rPr lang="cs-CZ" sz="1500" dirty="0"/>
              <a:t>Server 2008 </a:t>
            </a:r>
            <a:r>
              <a:rPr lang="cs-CZ" sz="1500" dirty="0" smtClean="0"/>
              <a:t>R2</a:t>
            </a:r>
            <a:br>
              <a:rPr lang="cs-CZ" sz="1500" dirty="0" smtClean="0"/>
            </a:br>
            <a:r>
              <a:rPr lang="cs-CZ" sz="1500" dirty="0" err="1" smtClean="0"/>
              <a:t>for</a:t>
            </a:r>
            <a:r>
              <a:rPr lang="cs-CZ" sz="1500" dirty="0" smtClean="0"/>
              <a:t> </a:t>
            </a:r>
            <a:r>
              <a:rPr lang="cs-CZ" sz="1500" dirty="0" err="1"/>
              <a:t>Itanium-Based</a:t>
            </a:r>
            <a:r>
              <a:rPr lang="cs-CZ" sz="1500" dirty="0"/>
              <a:t> Systems</a:t>
            </a:r>
          </a:p>
          <a:p>
            <a:r>
              <a:rPr lang="cs-CZ" sz="1500" dirty="0" smtClean="0"/>
              <a:t>Windows </a:t>
            </a:r>
            <a:r>
              <a:rPr lang="cs-CZ" sz="1500" dirty="0" err="1"/>
              <a:t>Small</a:t>
            </a:r>
            <a:r>
              <a:rPr lang="cs-CZ" sz="1500" dirty="0"/>
              <a:t> Business Server 2011 Premium</a:t>
            </a:r>
          </a:p>
          <a:p>
            <a:r>
              <a:rPr lang="cs-CZ" sz="1500" dirty="0" smtClean="0"/>
              <a:t>Windows </a:t>
            </a:r>
            <a:r>
              <a:rPr lang="cs-CZ" sz="1500" dirty="0" err="1"/>
              <a:t>Small</a:t>
            </a:r>
            <a:r>
              <a:rPr lang="cs-CZ" sz="1500" dirty="0"/>
              <a:t> Business Server 2011 Standard</a:t>
            </a:r>
          </a:p>
          <a:p>
            <a:r>
              <a:rPr lang="cs-CZ" sz="1500" dirty="0" smtClean="0"/>
              <a:t>Windows </a:t>
            </a:r>
            <a:r>
              <a:rPr lang="cs-CZ" sz="1500" dirty="0" err="1"/>
              <a:t>Small</a:t>
            </a:r>
            <a:r>
              <a:rPr lang="cs-CZ" sz="1500" dirty="0"/>
              <a:t> Business Server 2011 </a:t>
            </a:r>
            <a:r>
              <a:rPr lang="cs-CZ" sz="1500" dirty="0" smtClean="0"/>
              <a:t>Essentials</a:t>
            </a:r>
            <a:endParaRPr lang="cs-CZ" sz="1500" dirty="0"/>
          </a:p>
          <a:p>
            <a:r>
              <a:rPr lang="cs-CZ" sz="1500" dirty="0" smtClean="0"/>
              <a:t>Windows </a:t>
            </a:r>
            <a:r>
              <a:rPr lang="cs-CZ" sz="1500" dirty="0"/>
              <a:t>Server 2008 R2 </a:t>
            </a:r>
            <a:r>
              <a:rPr lang="cs-CZ" sz="1500" dirty="0" err="1"/>
              <a:t>Foundation</a:t>
            </a:r>
            <a:endParaRPr lang="cs-CZ" sz="1500" dirty="0"/>
          </a:p>
          <a:p>
            <a:r>
              <a:rPr lang="cs-CZ" sz="1500" dirty="0" smtClean="0"/>
              <a:t>Windows </a:t>
            </a:r>
            <a:r>
              <a:rPr lang="cs-CZ" sz="1500" dirty="0" err="1"/>
              <a:t>Home</a:t>
            </a:r>
            <a:r>
              <a:rPr lang="cs-CZ" sz="1500" dirty="0"/>
              <a:t> Server </a:t>
            </a:r>
            <a:r>
              <a:rPr lang="cs-CZ" sz="1500" dirty="0" smtClean="0"/>
              <a:t>2011</a:t>
            </a:r>
            <a:endParaRPr lang="cs-CZ" sz="16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/>
              <a:t>Windows Server </a:t>
            </a:r>
            <a:r>
              <a:rPr lang="cs-CZ" b="1" dirty="0" smtClean="0"/>
              <a:t>2012</a:t>
            </a:r>
            <a:endParaRPr lang="cs-CZ" b="1" dirty="0"/>
          </a:p>
          <a:p>
            <a:r>
              <a:rPr lang="en-US" sz="2000" dirty="0"/>
              <a:t>Windows Server 2012 Datacenter</a:t>
            </a:r>
          </a:p>
          <a:p>
            <a:r>
              <a:rPr lang="en-US" sz="2000" b="1" dirty="0"/>
              <a:t>Windows Server 2012 Standard</a:t>
            </a:r>
          </a:p>
          <a:p>
            <a:r>
              <a:rPr lang="en-US" sz="2000" dirty="0"/>
              <a:t>Windows Server 2012 Essentials</a:t>
            </a:r>
          </a:p>
          <a:p>
            <a:r>
              <a:rPr lang="en-US" sz="2000" dirty="0"/>
              <a:t>Windows Server 2012 </a:t>
            </a:r>
            <a:r>
              <a:rPr lang="en-US" sz="2000" dirty="0" smtClean="0"/>
              <a:t>Foundation</a:t>
            </a:r>
            <a:endParaRPr lang="en-US" sz="2000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1.10.2012: Windows Server 2012 (1</a:t>
            </a:r>
            <a:r>
              <a:rPr lang="cs-CZ" dirty="0" smtClean="0"/>
              <a:t>)</a:t>
            </a:r>
            <a:endParaRPr lang="cs-CZ" dirty="0"/>
          </a:p>
          <a:p>
            <a:endParaRPr lang="cs-CZ" dirty="0"/>
          </a:p>
        </p:txBody>
      </p:sp>
      <p:pic>
        <p:nvPicPr>
          <p:cNvPr id="10" name="Picture 1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365104"/>
            <a:ext cx="3024000" cy="6639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86251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/>
      <p:bldP spid="8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Edice Windows Server 2012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 algn="ctr">
              <a:buNone/>
            </a:pPr>
            <a:r>
              <a:rPr lang="cs-CZ" b="1" dirty="0" smtClean="0"/>
              <a:t>Co je důležité?</a:t>
            </a:r>
          </a:p>
          <a:p>
            <a:r>
              <a:rPr lang="cs-CZ" sz="2400" dirty="0" smtClean="0"/>
              <a:t>99% potřeb pokryje edice </a:t>
            </a:r>
            <a:r>
              <a:rPr lang="cs-CZ" sz="2400" b="1" dirty="0" smtClean="0"/>
              <a:t>Windows Server 2012 Standard</a:t>
            </a:r>
          </a:p>
          <a:p>
            <a:pPr lvl="1"/>
            <a:r>
              <a:rPr lang="cs-CZ" sz="2000" dirty="0" smtClean="0"/>
              <a:t>funkčně zcela identický jako Windows Server 2012 </a:t>
            </a:r>
            <a:r>
              <a:rPr lang="cs-CZ" sz="2000" dirty="0" err="1" smtClean="0"/>
              <a:t>Datacenter</a:t>
            </a:r>
            <a:r>
              <a:rPr lang="cs-CZ" sz="2000" dirty="0" smtClean="0"/>
              <a:t>!</a:t>
            </a:r>
          </a:p>
          <a:p>
            <a:pPr lvl="1"/>
            <a:r>
              <a:rPr lang="cs-CZ" sz="2000" dirty="0" smtClean="0"/>
              <a:t>max. na 2 procesorovém serveru</a:t>
            </a:r>
          </a:p>
          <a:p>
            <a:pPr lvl="1"/>
            <a:r>
              <a:rPr lang="cs-CZ" sz="2000" dirty="0" smtClean="0"/>
              <a:t>licenční model „1+2“ (dříve „1+1“)</a:t>
            </a:r>
          </a:p>
          <a:p>
            <a:pPr lvl="1"/>
            <a:r>
              <a:rPr lang="cs-CZ" sz="2000" dirty="0" smtClean="0"/>
              <a:t>Více virtuálních serverů? Více procesorů v serveru?</a:t>
            </a:r>
          </a:p>
          <a:p>
            <a:pPr lvl="1"/>
            <a:r>
              <a:rPr lang="cs-CZ" sz="2000" b="1" dirty="0" smtClean="0"/>
              <a:t>Řešení: </a:t>
            </a:r>
            <a:r>
              <a:rPr lang="cs-CZ" sz="2000" dirty="0" smtClean="0"/>
              <a:t>vícekrát Windows Server 2012 Standard přiřazená 1 fyzickému serveru!</a:t>
            </a:r>
          </a:p>
          <a:p>
            <a:r>
              <a:rPr lang="cs-CZ" sz="2400" dirty="0"/>
              <a:t>Neexistuje Windows Server </a:t>
            </a:r>
            <a:r>
              <a:rPr lang="cs-CZ" sz="2400" dirty="0" err="1" smtClean="0"/>
              <a:t>Enterprise</a:t>
            </a:r>
            <a:endParaRPr lang="cs-CZ" sz="2400" dirty="0" smtClean="0"/>
          </a:p>
          <a:p>
            <a:pPr lvl="1"/>
            <a:r>
              <a:rPr lang="cs-CZ" sz="2000" dirty="0" smtClean="0"/>
              <a:t>edice i ve školách využívaná při </a:t>
            </a:r>
            <a:r>
              <a:rPr lang="cs-CZ" sz="2000" dirty="0" err="1"/>
              <a:t>virtualizaci</a:t>
            </a:r>
            <a:r>
              <a:rPr lang="cs-CZ" sz="2000" dirty="0"/>
              <a:t> 3-4 serverů na 1 fyzickém </a:t>
            </a:r>
            <a:r>
              <a:rPr lang="cs-CZ" sz="2000" dirty="0" smtClean="0"/>
              <a:t>serveru, </a:t>
            </a:r>
            <a:br>
              <a:rPr lang="cs-CZ" sz="2000" dirty="0" smtClean="0"/>
            </a:br>
            <a:r>
              <a:rPr lang="cs-CZ" sz="2000" dirty="0" smtClean="0"/>
              <a:t>případně pro vysokou dostupnost (</a:t>
            </a:r>
            <a:r>
              <a:rPr lang="cs-CZ" sz="2000" dirty="0" err="1" smtClean="0"/>
              <a:t>clustering</a:t>
            </a:r>
            <a:r>
              <a:rPr lang="cs-CZ" sz="2000" dirty="0" smtClean="0"/>
              <a:t>)</a:t>
            </a:r>
            <a:endParaRPr lang="cs-CZ" sz="2000" dirty="0"/>
          </a:p>
          <a:p>
            <a:r>
              <a:rPr lang="cs-CZ" sz="2400" dirty="0" smtClean="0"/>
              <a:t>Neexistuje Windows Web Server</a:t>
            </a:r>
          </a:p>
          <a:p>
            <a:pPr lvl="1"/>
            <a:r>
              <a:rPr lang="cs-CZ" sz="2000" dirty="0" smtClean="0"/>
              <a:t>pro účely web serveru se opět využije Windows Server 2012 Standard</a:t>
            </a:r>
          </a:p>
          <a:p>
            <a:pPr lvl="1"/>
            <a:r>
              <a:rPr lang="cs-CZ" sz="2000" dirty="0" smtClean="0"/>
              <a:t>pokud se využívá pouze funkcionalita pro web, není potřeba </a:t>
            </a:r>
            <a:r>
              <a:rPr lang="cs-CZ" sz="2000" dirty="0" err="1" smtClean="0"/>
              <a:t>CALy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(obdobně jako dříve u Windows Web Serveru)</a:t>
            </a:r>
            <a:endParaRPr lang="cs-CZ" sz="20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1.10.2012: Windows Server 2012 (1</a:t>
            </a:r>
            <a:r>
              <a:rPr lang="cs-CZ" dirty="0" smtClean="0"/>
              <a:t>)</a:t>
            </a:r>
            <a:endParaRPr lang="cs-CZ" dirty="0"/>
          </a:p>
          <a:p>
            <a:pPr marL="0" indent="0" algn="ctr">
              <a:buNone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163642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Edice Windows Server 2012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1.10.2012: Windows Server 2012 (1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64704"/>
            <a:ext cx="9144000" cy="61011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5220072" y="510788"/>
            <a:ext cx="3888432" cy="25391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1050" b="1" dirty="0" smtClean="0"/>
              <a:t>Zdroj: </a:t>
            </a:r>
            <a:r>
              <a:rPr lang="cs-CZ" sz="1050" dirty="0" smtClean="0">
                <a:hlinkClick r:id="rId3"/>
              </a:rPr>
              <a:t>http</a:t>
            </a:r>
            <a:r>
              <a:rPr lang="cs-CZ" sz="1050" dirty="0">
                <a:hlinkClick r:id="rId3"/>
              </a:rPr>
              <a:t>://</a:t>
            </a:r>
            <a:r>
              <a:rPr lang="cs-CZ" sz="1050" dirty="0" smtClean="0">
                <a:hlinkClick r:id="rId3"/>
              </a:rPr>
              <a:t>en.wikipedia.org/wiki/Windows_Server_2012#Editions</a:t>
            </a: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3796977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Licencování Windows Server 2012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2800" dirty="0" smtClean="0"/>
              <a:t>Licencování - pro školní zákazníky nejdůležitější licenční program </a:t>
            </a:r>
            <a:r>
              <a:rPr lang="cs-CZ" sz="2800" b="1" dirty="0" smtClean="0"/>
              <a:t>Microsoft SELECT:</a:t>
            </a:r>
          </a:p>
          <a:p>
            <a:pPr lvl="2"/>
            <a:r>
              <a:rPr lang="cs-CZ" sz="2000" dirty="0" smtClean="0"/>
              <a:t>Windows Server 2012 Standard </a:t>
            </a:r>
            <a:r>
              <a:rPr lang="cs-CZ" sz="2000" b="1" dirty="0" smtClean="0"/>
              <a:t>cca 5.000,- Kč + DPH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(Windows Server 2008 R2 cca 2.500,- Kč + DPH)</a:t>
            </a:r>
          </a:p>
          <a:p>
            <a:pPr lvl="2"/>
            <a:r>
              <a:rPr lang="cs-CZ" sz="2000" dirty="0" smtClean="0"/>
              <a:t>Windows Server 2012 Standard CAL cca 180,-Kč + DPH</a:t>
            </a:r>
          </a:p>
          <a:p>
            <a:pPr lvl="2"/>
            <a:r>
              <a:rPr lang="cs-CZ" sz="2000" dirty="0" smtClean="0"/>
              <a:t>Windows Server 2012 </a:t>
            </a:r>
            <a:r>
              <a:rPr lang="cs-CZ" sz="2000" dirty="0" err="1" smtClean="0"/>
              <a:t>Datacenter</a:t>
            </a:r>
            <a:r>
              <a:rPr lang="cs-CZ" sz="2000" dirty="0" smtClean="0"/>
              <a:t> cca 29.000,- Kč + DPH</a:t>
            </a:r>
          </a:p>
          <a:p>
            <a:endParaRPr lang="cs-CZ" sz="2800" dirty="0" smtClean="0"/>
          </a:p>
          <a:p>
            <a:r>
              <a:rPr lang="cs-CZ" sz="2800" dirty="0" smtClean="0"/>
              <a:t>z dvojnásobné ceny licence lze udělat přednost,</a:t>
            </a:r>
            <a:br>
              <a:rPr lang="cs-CZ" sz="2800" dirty="0" smtClean="0"/>
            </a:br>
            <a:r>
              <a:rPr lang="cs-CZ" sz="2800" dirty="0" smtClean="0"/>
              <a:t>2 virtuální licence lze například využít:</a:t>
            </a:r>
          </a:p>
          <a:p>
            <a:pPr lvl="2"/>
            <a:r>
              <a:rPr lang="cs-CZ" sz="2000" dirty="0" smtClean="0"/>
              <a:t>1x Windows Server 2012 – řadič domény a další role</a:t>
            </a:r>
          </a:p>
          <a:p>
            <a:pPr lvl="2"/>
            <a:r>
              <a:rPr lang="cs-CZ" sz="2000" dirty="0" smtClean="0"/>
              <a:t>1x Windows Server 2008 („R1“ = 32bit, využít právo </a:t>
            </a:r>
            <a:r>
              <a:rPr lang="cs-CZ" sz="2000" dirty="0" err="1" smtClean="0"/>
              <a:t>downgrade</a:t>
            </a:r>
            <a:r>
              <a:rPr lang="cs-CZ" sz="2000" dirty="0" smtClean="0"/>
              <a:t>)</a:t>
            </a:r>
            <a:br>
              <a:rPr lang="cs-CZ" sz="2000" dirty="0" smtClean="0"/>
            </a:br>
            <a:r>
              <a:rPr lang="cs-CZ" sz="2000" dirty="0" smtClean="0"/>
              <a:t>pro tiskový server </a:t>
            </a:r>
            <a:r>
              <a:rPr lang="cs-CZ" sz="2000" dirty="0" smtClean="0">
                <a:sym typeface="Wingdings" pitchFamily="2" charset="2"/>
              </a:rPr>
              <a:t></a:t>
            </a:r>
            <a:r>
              <a:rPr lang="cs-CZ" sz="2000" dirty="0" smtClean="0"/>
              <a:t> minimalizace problémů s 64b ovladači pro tiskárny …</a:t>
            </a:r>
          </a:p>
          <a:p>
            <a:endParaRPr lang="cs-CZ" sz="2800" dirty="0" smtClean="0"/>
          </a:p>
          <a:p>
            <a:r>
              <a:rPr lang="cs-CZ" sz="2800" dirty="0" smtClean="0"/>
              <a:t>servery dostupné i v EES / OVS za odpovídající ceny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1.10.2012: Windows Server 2012 (1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0791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Rychlý průzkum 2: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3600" dirty="0" smtClean="0"/>
          </a:p>
          <a:p>
            <a:pPr marL="0" indent="0" algn="ctr">
              <a:buNone/>
            </a:pPr>
            <a:r>
              <a:rPr lang="cs-CZ" sz="3600" dirty="0" smtClean="0"/>
              <a:t>1) Jaký operační systém serveru</a:t>
            </a:r>
            <a:br>
              <a:rPr lang="cs-CZ" sz="3600" dirty="0" smtClean="0"/>
            </a:br>
            <a:r>
              <a:rPr lang="cs-CZ" sz="3600" dirty="0" smtClean="0"/>
              <a:t>aktivně využíváte v současnosti?</a:t>
            </a:r>
          </a:p>
          <a:p>
            <a:pPr marL="0" indent="0" algn="ctr">
              <a:buNone/>
            </a:pPr>
            <a:endParaRPr lang="cs-CZ" sz="3600" dirty="0"/>
          </a:p>
          <a:p>
            <a:pPr marL="0" indent="0" algn="ctr">
              <a:buNone/>
            </a:pPr>
            <a:r>
              <a:rPr lang="cs-CZ" sz="3600" dirty="0" smtClean="0"/>
              <a:t>2</a:t>
            </a:r>
            <a:r>
              <a:rPr lang="cs-CZ" sz="3600" dirty="0"/>
              <a:t>) Již jste </a:t>
            </a:r>
            <a:r>
              <a:rPr lang="cs-CZ" sz="3600" dirty="0" smtClean="0"/>
              <a:t>testovali/pracovali</a:t>
            </a:r>
            <a:br>
              <a:rPr lang="cs-CZ" sz="3600" dirty="0" smtClean="0"/>
            </a:br>
            <a:r>
              <a:rPr lang="cs-CZ" sz="3600" dirty="0" smtClean="0"/>
              <a:t>s </a:t>
            </a:r>
            <a:r>
              <a:rPr lang="cs-CZ" sz="3600" dirty="0"/>
              <a:t>Windows Server 2012?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1.10.2012: Windows Server 2012 (1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8988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Instalace, druhy instalací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1.10.2012: Windows Server 2012 (1)</a:t>
            </a:r>
          </a:p>
        </p:txBody>
      </p:sp>
      <p:sp>
        <p:nvSpPr>
          <p:cNvPr id="5" name="Content Placeholder 7"/>
          <p:cNvSpPr>
            <a:spLocks noGrp="1"/>
          </p:cNvSpPr>
          <p:nvPr>
            <p:ph sz="quarter" idx="4294967295"/>
          </p:nvPr>
        </p:nvSpPr>
        <p:spPr>
          <a:xfrm>
            <a:off x="4285010" y="2110587"/>
            <a:ext cx="4824536" cy="980638"/>
          </a:xfrm>
          <a:prstGeom prst="rect">
            <a:avLst/>
          </a:prstGeom>
        </p:spPr>
        <p:txBody>
          <a:bodyPr/>
          <a:lstStyle/>
          <a:p>
            <a:r>
              <a:rPr lang="cs-CZ" sz="1600" dirty="0" smtClean="0"/>
              <a:t>klasický</a:t>
            </a:r>
            <a:r>
              <a:rPr lang="en-US" sz="1600" dirty="0" smtClean="0"/>
              <a:t> “</a:t>
            </a:r>
            <a:r>
              <a:rPr lang="cs-CZ" sz="1600" dirty="0" smtClean="0"/>
              <a:t>Plnohodnotný</a:t>
            </a:r>
            <a:r>
              <a:rPr lang="en-US" sz="1600" dirty="0" smtClean="0"/>
              <a:t> </a:t>
            </a:r>
            <a:r>
              <a:rPr lang="en-US" sz="1600" dirty="0"/>
              <a:t>Server”</a:t>
            </a:r>
          </a:p>
          <a:p>
            <a:r>
              <a:rPr lang="cs-CZ" sz="1600" dirty="0" smtClean="0"/>
              <a:t>plné</a:t>
            </a:r>
            <a:r>
              <a:rPr lang="en-US" sz="1600" dirty="0" smtClean="0"/>
              <a:t> </a:t>
            </a:r>
            <a:r>
              <a:rPr lang="en-US" sz="1600" dirty="0"/>
              <a:t>Metro-style </a:t>
            </a:r>
            <a:r>
              <a:rPr lang="en-US" sz="1600" dirty="0" smtClean="0"/>
              <a:t>GUI</a:t>
            </a:r>
            <a:endParaRPr lang="en-US" sz="1600" dirty="0"/>
          </a:p>
        </p:txBody>
      </p:sp>
      <p:sp>
        <p:nvSpPr>
          <p:cNvPr id="6" name="Rectangle 4"/>
          <p:cNvSpPr/>
          <p:nvPr/>
        </p:nvSpPr>
        <p:spPr bwMode="auto">
          <a:xfrm>
            <a:off x="592948" y="2204261"/>
            <a:ext cx="3583829" cy="628649"/>
          </a:xfrm>
          <a:prstGeom prst="rect">
            <a:avLst/>
          </a:prstGeom>
          <a:solidFill>
            <a:srgbClr val="1F8BF0"/>
          </a:solidFill>
          <a:ln>
            <a:noFill/>
            <a:headEnd type="none" w="med" len="med"/>
            <a:tailEnd type="none" w="med" len="med"/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vert="horz" wrap="square" lIns="68586" tIns="34293" rIns="68586" bIns="34293" numCol="1" rtlCol="0" anchor="ctr" anchorCtr="0" compatLnSpc="1">
            <a:prstTxWarp prst="textNoShape">
              <a:avLst/>
            </a:prstTxWarp>
          </a:bodyPr>
          <a:lstStyle/>
          <a:p>
            <a:pPr algn="ctr" defTabSz="685666" fontAlgn="base">
              <a:spcBef>
                <a:spcPct val="0"/>
              </a:spcBef>
              <a:spcAft>
                <a:spcPct val="0"/>
              </a:spcAft>
            </a:pPr>
            <a:r>
              <a:rPr lang="en-US" sz="1700" dirty="0">
                <a:gradFill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400000" scaled="0"/>
                </a:gradFill>
              </a:rPr>
              <a:t>Server </a:t>
            </a:r>
            <a:r>
              <a:rPr lang="cs-CZ" sz="1700" dirty="0" smtClean="0">
                <a:gradFill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400000" scaled="0"/>
                </a:gradFill>
              </a:rPr>
              <a:t>s</a:t>
            </a:r>
            <a:r>
              <a:rPr lang="en-US" sz="1700" dirty="0" smtClean="0">
                <a:gradFill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400000" scaled="0"/>
                </a:gradFill>
              </a:rPr>
              <a:t> GUI</a:t>
            </a:r>
            <a:endParaRPr lang="cs-CZ" sz="1700" dirty="0" smtClean="0">
              <a:gradFill>
                <a:gsLst>
                  <a:gs pos="0">
                    <a:srgbClr val="FFFFFF"/>
                  </a:gs>
                  <a:gs pos="100000">
                    <a:srgbClr val="FFFFFF"/>
                  </a:gs>
                </a:gsLst>
                <a:lin ang="5400000" scaled="0"/>
              </a:gradFill>
            </a:endParaRPr>
          </a:p>
          <a:p>
            <a:pPr algn="ctr" defTabSz="685666" fontAlgn="base">
              <a:spcBef>
                <a:spcPct val="0"/>
              </a:spcBef>
              <a:spcAft>
                <a:spcPct val="0"/>
              </a:spcAft>
            </a:pPr>
            <a:r>
              <a:rPr lang="cs-CZ" sz="1700" b="1" dirty="0" smtClean="0">
                <a:gradFill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400000" scaled="0"/>
                </a:gradFill>
              </a:rPr>
              <a:t>(</a:t>
            </a:r>
            <a:r>
              <a:rPr lang="en-US" dirty="0" smtClean="0">
                <a:gradFill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400000" scaled="0"/>
                </a:gradFill>
              </a:rPr>
              <a:t>Server-</a:t>
            </a:r>
            <a:r>
              <a:rPr lang="en-US" dirty="0" err="1" smtClean="0">
                <a:gradFill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400000" scaled="0"/>
                </a:gradFill>
              </a:rPr>
              <a:t>Gui</a:t>
            </a:r>
            <a:r>
              <a:rPr lang="en-US" dirty="0" smtClean="0">
                <a:gradFill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400000" scaled="0"/>
                </a:gradFill>
              </a:rPr>
              <a:t>-Shell</a:t>
            </a:r>
            <a:r>
              <a:rPr lang="cs-CZ" b="1" dirty="0">
                <a:gradFill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400000" scaled="0"/>
                </a:gradFill>
              </a:rPr>
              <a:t>)</a:t>
            </a:r>
            <a:endParaRPr lang="en-US" b="1" dirty="0">
              <a:gradFill>
                <a:gsLst>
                  <a:gs pos="0">
                    <a:srgbClr val="FFFFFF"/>
                  </a:gs>
                  <a:gs pos="100000">
                    <a:srgbClr val="FFFFFF"/>
                  </a:gs>
                </a:gsLst>
                <a:lin ang="5400000" scaled="0"/>
              </a:gradFill>
            </a:endParaRPr>
          </a:p>
        </p:txBody>
      </p:sp>
      <p:sp>
        <p:nvSpPr>
          <p:cNvPr id="7" name="Rectangle 5"/>
          <p:cNvSpPr/>
          <p:nvPr/>
        </p:nvSpPr>
        <p:spPr bwMode="auto">
          <a:xfrm>
            <a:off x="573145" y="2947209"/>
            <a:ext cx="3583829" cy="1820828"/>
          </a:xfrm>
          <a:prstGeom prst="rect">
            <a:avLst/>
          </a:prstGeom>
          <a:solidFill>
            <a:srgbClr val="1F8BF0"/>
          </a:solidFill>
          <a:ln>
            <a:noFill/>
            <a:headEnd type="none" w="med" len="med"/>
            <a:tailEnd type="none" w="med" len="med"/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vert="horz" wrap="square" lIns="68586" tIns="34293" rIns="68586" bIns="34293" numCol="1" rtlCol="0" anchor="ctr" anchorCtr="0" compatLnSpc="1">
            <a:prstTxWarp prst="textNoShape">
              <a:avLst/>
            </a:prstTxWarp>
          </a:bodyPr>
          <a:lstStyle/>
          <a:p>
            <a:pPr algn="ctr" defTabSz="685666" fontAlgn="base">
              <a:spcBef>
                <a:spcPct val="0"/>
              </a:spcBef>
              <a:spcAft>
                <a:spcPct val="0"/>
              </a:spcAft>
            </a:pPr>
            <a:r>
              <a:rPr lang="cs-CZ" sz="1200" b="1" dirty="0" smtClean="0">
                <a:solidFill>
                  <a:srgbClr val="FFC000"/>
                </a:solidFill>
              </a:rPr>
              <a:t>NOVÉ</a:t>
            </a:r>
            <a:r>
              <a:rPr lang="en-US" dirty="0">
                <a:solidFill>
                  <a:srgbClr val="FFC000"/>
                </a:solidFill>
              </a:rPr>
              <a:t/>
            </a:r>
            <a:br>
              <a:rPr lang="en-US" dirty="0">
                <a:solidFill>
                  <a:srgbClr val="FFC000"/>
                </a:solidFill>
              </a:rPr>
            </a:br>
            <a:r>
              <a:rPr lang="en-US" sz="1700" dirty="0">
                <a:gradFill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400000" scaled="0"/>
                </a:gradFill>
              </a:rPr>
              <a:t>Minimal Server </a:t>
            </a:r>
            <a:r>
              <a:rPr lang="en-US" sz="1700" dirty="0" smtClean="0">
                <a:gradFill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400000" scaled="0"/>
                </a:gradFill>
              </a:rPr>
              <a:t>Interface</a:t>
            </a:r>
            <a:endParaRPr lang="cs-CZ" sz="1700" dirty="0" smtClean="0">
              <a:gradFill>
                <a:gsLst>
                  <a:gs pos="0">
                    <a:srgbClr val="FFFFFF"/>
                  </a:gs>
                  <a:gs pos="100000">
                    <a:srgbClr val="FFFFFF"/>
                  </a:gs>
                </a:gsLst>
                <a:lin ang="5400000" scaled="0"/>
              </a:gradFill>
            </a:endParaRPr>
          </a:p>
          <a:p>
            <a:pPr algn="ctr" defTabSz="685666" fontAlgn="base">
              <a:spcBef>
                <a:spcPct val="0"/>
              </a:spcBef>
              <a:spcAft>
                <a:spcPct val="0"/>
              </a:spcAft>
            </a:pPr>
            <a:r>
              <a:rPr lang="cs-CZ" sz="1700" dirty="0" smtClean="0">
                <a:gradFill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400000" scaled="0"/>
                </a:gradFill>
              </a:rPr>
              <a:t>(</a:t>
            </a:r>
            <a:r>
              <a:rPr lang="en-US" sz="1700" dirty="0" smtClean="0">
                <a:cs typeface="Consolas" pitchFamily="49" charset="0"/>
              </a:rPr>
              <a:t>Server-</a:t>
            </a:r>
            <a:r>
              <a:rPr lang="en-US" sz="1700" dirty="0" err="1" smtClean="0">
                <a:cs typeface="Consolas" pitchFamily="49" charset="0"/>
              </a:rPr>
              <a:t>Gui</a:t>
            </a:r>
            <a:r>
              <a:rPr lang="en-US" sz="1700" dirty="0" smtClean="0">
                <a:cs typeface="Consolas" pitchFamily="49" charset="0"/>
              </a:rPr>
              <a:t>-</a:t>
            </a:r>
            <a:r>
              <a:rPr lang="en-US" sz="1700" dirty="0" err="1" smtClean="0">
                <a:cs typeface="Consolas" pitchFamily="49" charset="0"/>
              </a:rPr>
              <a:t>Mgmt</a:t>
            </a:r>
            <a:r>
              <a:rPr lang="en-US" sz="1700" dirty="0" smtClean="0">
                <a:cs typeface="Consolas" pitchFamily="49" charset="0"/>
              </a:rPr>
              <a:t>-Infra</a:t>
            </a:r>
            <a:r>
              <a:rPr lang="cs-CZ" sz="1700" dirty="0">
                <a:gradFill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400000" scaled="0"/>
                </a:gradFill>
              </a:rPr>
              <a:t>)</a:t>
            </a:r>
            <a:endParaRPr lang="en-US" sz="1700" dirty="0">
              <a:gradFill>
                <a:gsLst>
                  <a:gs pos="0">
                    <a:srgbClr val="FFFFFF"/>
                  </a:gs>
                  <a:gs pos="100000">
                    <a:srgbClr val="FFFFFF"/>
                  </a:gs>
                </a:gsLst>
                <a:lin ang="5400000" scaled="0"/>
              </a:gradFill>
            </a:endParaRPr>
          </a:p>
        </p:txBody>
      </p:sp>
      <p:sp>
        <p:nvSpPr>
          <p:cNvPr id="8" name="Rectangle 6"/>
          <p:cNvSpPr/>
          <p:nvPr/>
        </p:nvSpPr>
        <p:spPr bwMode="auto">
          <a:xfrm>
            <a:off x="573145" y="4896956"/>
            <a:ext cx="3583829" cy="927691"/>
          </a:xfrm>
          <a:prstGeom prst="rect">
            <a:avLst/>
          </a:prstGeom>
          <a:solidFill>
            <a:srgbClr val="1F8BF0"/>
          </a:solidFill>
          <a:ln>
            <a:noFill/>
            <a:headEnd type="none" w="med" len="med"/>
            <a:tailEnd type="none" w="med" len="med"/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vert="horz" wrap="square" lIns="68586" tIns="34293" rIns="68586" bIns="34293" numCol="1" rtlCol="0" anchor="ctr" anchorCtr="0" compatLnSpc="1">
            <a:prstTxWarp prst="textNoShape">
              <a:avLst/>
            </a:prstTxWarp>
          </a:bodyPr>
          <a:lstStyle/>
          <a:p>
            <a:pPr algn="ctr" defTabSz="685666" fontAlgn="base">
              <a:spcBef>
                <a:spcPct val="0"/>
              </a:spcBef>
              <a:spcAft>
                <a:spcPct val="0"/>
              </a:spcAft>
            </a:pPr>
            <a:r>
              <a:rPr lang="en-US" sz="1700" dirty="0">
                <a:gradFill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400000" scaled="0"/>
                </a:gradFill>
              </a:rPr>
              <a:t>Server Core</a:t>
            </a:r>
          </a:p>
        </p:txBody>
      </p:sp>
      <p:sp>
        <p:nvSpPr>
          <p:cNvPr id="9" name="Up-Down Arrow 2"/>
          <p:cNvSpPr/>
          <p:nvPr/>
        </p:nvSpPr>
        <p:spPr bwMode="auto">
          <a:xfrm>
            <a:off x="180554" y="2384980"/>
            <a:ext cx="794990" cy="3278813"/>
          </a:xfrm>
          <a:prstGeom prst="upDownArrow">
            <a:avLst/>
          </a:prstGeom>
          <a:solidFill>
            <a:srgbClr val="39C40E"/>
          </a:solidFill>
          <a:ln>
            <a:noFill/>
            <a:headEnd type="none" w="med" len="med"/>
            <a:tailEnd type="none" w="med" len="med"/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vert="horz" wrap="square" lIns="68586" tIns="34293" rIns="68586" bIns="34293" numCol="1" rtlCol="0" anchor="ctr" anchorCtr="0" compatLnSpc="1">
            <a:prstTxWarp prst="textNoShape">
              <a:avLst/>
            </a:prstTxWarp>
          </a:bodyPr>
          <a:lstStyle/>
          <a:p>
            <a:pPr algn="ctr" defTabSz="685666" fontAlgn="base">
              <a:spcBef>
                <a:spcPct val="0"/>
              </a:spcBef>
              <a:spcAft>
                <a:spcPct val="0"/>
              </a:spcAft>
            </a:pPr>
            <a:endParaRPr lang="en-US" sz="1700" dirty="0">
              <a:gradFill>
                <a:gsLst>
                  <a:gs pos="0">
                    <a:srgbClr val="FFFFFF"/>
                  </a:gs>
                  <a:gs pos="100000">
                    <a:srgbClr val="FFFFFF"/>
                  </a:gs>
                </a:gsLst>
                <a:lin ang="5400000" scaled="0"/>
              </a:gradFill>
            </a:endParaRPr>
          </a:p>
        </p:txBody>
      </p:sp>
      <p:sp>
        <p:nvSpPr>
          <p:cNvPr id="10" name="Content Placeholder 7"/>
          <p:cNvSpPr>
            <a:spLocks noGrp="1"/>
          </p:cNvSpPr>
          <p:nvPr>
            <p:ph sz="quarter" idx="4294967295"/>
          </p:nvPr>
        </p:nvSpPr>
        <p:spPr>
          <a:xfrm>
            <a:off x="4285010" y="3356991"/>
            <a:ext cx="4143404" cy="1411045"/>
          </a:xfrm>
          <a:prstGeom prst="rect">
            <a:avLst/>
          </a:prstGeom>
        </p:spPr>
        <p:txBody>
          <a:bodyPr/>
          <a:lstStyle/>
          <a:p>
            <a:r>
              <a:rPr lang="cs-CZ" sz="1600" dirty="0" smtClean="0"/>
              <a:t>plný</a:t>
            </a:r>
            <a:r>
              <a:rPr lang="en-US" sz="1600" dirty="0" smtClean="0"/>
              <a:t> </a:t>
            </a:r>
            <a:r>
              <a:rPr lang="cs-CZ" sz="1600" dirty="0" smtClean="0"/>
              <a:t>s</a:t>
            </a:r>
            <a:r>
              <a:rPr lang="en-US" sz="1600" dirty="0" err="1" smtClean="0"/>
              <a:t>erver</a:t>
            </a:r>
            <a:r>
              <a:rPr lang="en-US" sz="1600" dirty="0" smtClean="0"/>
              <a:t> </a:t>
            </a:r>
            <a:r>
              <a:rPr lang="cs-CZ" sz="1600" dirty="0" smtClean="0"/>
              <a:t>bez g</a:t>
            </a:r>
            <a:r>
              <a:rPr lang="en-US" sz="1600" dirty="0" err="1" smtClean="0"/>
              <a:t>ra</a:t>
            </a:r>
            <a:r>
              <a:rPr lang="cs-CZ" sz="1600" dirty="0" err="1" smtClean="0"/>
              <a:t>fického</a:t>
            </a:r>
            <a:r>
              <a:rPr lang="en-US" sz="1600" dirty="0" smtClean="0"/>
              <a:t> </a:t>
            </a:r>
            <a:r>
              <a:rPr lang="cs-CZ" sz="1600" dirty="0" smtClean="0"/>
              <a:t>s</a:t>
            </a:r>
            <a:r>
              <a:rPr lang="en-US" sz="1600" dirty="0" smtClean="0"/>
              <a:t>hell</a:t>
            </a:r>
            <a:r>
              <a:rPr lang="cs-CZ" sz="1600" dirty="0" smtClean="0"/>
              <a:t>u</a:t>
            </a:r>
            <a:endParaRPr lang="en-US" sz="1600" dirty="0"/>
          </a:p>
          <a:p>
            <a:r>
              <a:rPr lang="cs-CZ" sz="1600" dirty="0" smtClean="0"/>
              <a:t>žádný</a:t>
            </a:r>
            <a:r>
              <a:rPr lang="en-US" sz="1600" dirty="0" smtClean="0"/>
              <a:t> </a:t>
            </a:r>
            <a:r>
              <a:rPr lang="en-US" sz="1600" dirty="0"/>
              <a:t>Explorer, Internet </a:t>
            </a:r>
            <a:r>
              <a:rPr lang="en-US" sz="1600" dirty="0" smtClean="0"/>
              <a:t>Explorer</a:t>
            </a:r>
            <a:endParaRPr lang="en-US" sz="1600" dirty="0"/>
          </a:p>
          <a:p>
            <a:r>
              <a:rPr lang="en-US" sz="1600" dirty="0"/>
              <a:t>MMC, Server </a:t>
            </a:r>
            <a:r>
              <a:rPr lang="en-US" sz="1600" dirty="0" smtClean="0"/>
              <a:t>Manager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a část ovládacích panelů</a:t>
            </a:r>
            <a:endParaRPr lang="en-US" sz="1600" dirty="0"/>
          </a:p>
        </p:txBody>
      </p:sp>
      <p:sp>
        <p:nvSpPr>
          <p:cNvPr id="11" name="Content Placeholder 7"/>
          <p:cNvSpPr>
            <a:spLocks noGrp="1"/>
          </p:cNvSpPr>
          <p:nvPr>
            <p:ph sz="quarter" idx="4294967295"/>
          </p:nvPr>
        </p:nvSpPr>
        <p:spPr>
          <a:xfrm>
            <a:off x="4285010" y="5025793"/>
            <a:ext cx="4143404" cy="670015"/>
          </a:xfrm>
          <a:prstGeom prst="rect">
            <a:avLst/>
          </a:prstGeom>
        </p:spPr>
        <p:txBody>
          <a:bodyPr/>
          <a:lstStyle/>
          <a:p>
            <a:r>
              <a:rPr lang="cs-CZ" sz="1600" dirty="0" smtClean="0"/>
              <a:t>Nově je možné kdykoliv přejít mezi</a:t>
            </a:r>
            <a:br>
              <a:rPr lang="cs-CZ" sz="1600" dirty="0" smtClean="0"/>
            </a:br>
            <a:r>
              <a:rPr lang="cs-CZ" sz="1600" dirty="0" smtClean="0"/>
              <a:t>Server </a:t>
            </a:r>
            <a:r>
              <a:rPr lang="cs-CZ" sz="1600" dirty="0" err="1" smtClean="0"/>
              <a:t>Core</a:t>
            </a:r>
            <a:r>
              <a:rPr lang="cs-CZ" sz="1600" dirty="0" smtClean="0"/>
              <a:t> a plnohodnotným serverem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702907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  <p:bldP spid="6" grpId="0" animBg="1"/>
      <p:bldP spid="7" grpId="0" animBg="1"/>
      <p:bldP spid="8" grpId="0" animBg="1"/>
      <p:bldP spid="9" grpId="0" animBg="1"/>
      <p:bldP spid="10" grpId="0" build="p"/>
      <p:bldP spid="11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Instalace - vylepšení v Server </a:t>
            </a:r>
            <a:r>
              <a:rPr lang="cs-CZ" dirty="0" err="1" smtClean="0"/>
              <a:t>Core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1.10.2012: Windows Server 2012 (1)</a:t>
            </a:r>
          </a:p>
        </p:txBody>
      </p:sp>
      <p:graphicFrame>
        <p:nvGraphicFramePr>
          <p:cNvPr id="5" name="Content Placeholder 18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3829615427"/>
              </p:ext>
            </p:extLst>
          </p:nvPr>
        </p:nvGraphicFramePr>
        <p:xfrm>
          <a:off x="468464" y="1561688"/>
          <a:ext cx="8280000" cy="3741420"/>
        </p:xfrm>
        <a:graphic>
          <a:graphicData uri="http://schemas.openxmlformats.org/drawingml/2006/table">
            <a:tbl>
              <a:tblPr firstRow="1">
                <a:tableStyleId>{5C22544A-7EE6-4342-B048-85BDC9FD1C3A}</a:tableStyleId>
              </a:tblPr>
              <a:tblGrid>
                <a:gridCol w="3240000"/>
                <a:gridCol w="1440000"/>
                <a:gridCol w="1440000"/>
                <a:gridCol w="2160000"/>
              </a:tblGrid>
              <a:tr h="278130"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 marL="68598" marR="68598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 smtClean="0"/>
                        <a:t>WS08</a:t>
                      </a:r>
                      <a:endParaRPr lang="en-US" sz="1400" dirty="0"/>
                    </a:p>
                  </a:txBody>
                  <a:tcPr marL="68598" marR="68598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 smtClean="0"/>
                        <a:t>WS08</a:t>
                      </a:r>
                      <a:r>
                        <a:rPr lang="cs-CZ" sz="1400" dirty="0" smtClean="0"/>
                        <a:t> </a:t>
                      </a:r>
                      <a:r>
                        <a:rPr lang="en-US" sz="1400" dirty="0" smtClean="0"/>
                        <a:t>R2</a:t>
                      </a:r>
                      <a:endParaRPr lang="en-US" sz="1400" dirty="0"/>
                    </a:p>
                  </a:txBody>
                  <a:tcPr marL="68598" marR="68598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 smtClean="0"/>
                        <a:t>Windows </a:t>
                      </a:r>
                      <a:r>
                        <a:rPr lang="cs-CZ" sz="1400" dirty="0" smtClean="0"/>
                        <a:t>Server 2012</a:t>
                      </a:r>
                      <a:endParaRPr lang="en-US" sz="1400" dirty="0"/>
                    </a:p>
                  </a:txBody>
                  <a:tcPr marL="68598" marR="68598" marT="34290" marB="34290"/>
                </a:tc>
              </a:tr>
              <a:tr h="278130">
                <a:tc>
                  <a:txBody>
                    <a:bodyPr/>
                    <a:lstStyle/>
                    <a:p>
                      <a:r>
                        <a:rPr lang="cs-CZ" sz="1600" i="1" dirty="0" smtClean="0"/>
                        <a:t>Správa</a:t>
                      </a:r>
                      <a:endParaRPr lang="en-US" sz="1600" b="1" dirty="0"/>
                    </a:p>
                  </a:txBody>
                  <a:tcPr marL="68598" marR="68598" marT="34290" marB="3429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400" b="1" dirty="0">
                        <a:solidFill>
                          <a:schemeClr val="tx1"/>
                        </a:solidFill>
                        <a:latin typeface="Webdings" pitchFamily="18" charset="2"/>
                      </a:endParaRPr>
                    </a:p>
                  </a:txBody>
                  <a:tcPr marL="68598" marR="68598" marT="34290" marB="3429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400" b="1" dirty="0">
                        <a:solidFill>
                          <a:schemeClr val="tx1"/>
                        </a:solidFill>
                        <a:latin typeface="Webdings" pitchFamily="18" charset="2"/>
                      </a:endParaRPr>
                    </a:p>
                  </a:txBody>
                  <a:tcPr marL="68598" marR="68598" marT="34290" marB="3429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400" b="1" dirty="0">
                        <a:solidFill>
                          <a:schemeClr val="bg2"/>
                        </a:solidFill>
                        <a:latin typeface="Webdings" pitchFamily="18" charset="2"/>
                      </a:endParaRPr>
                    </a:p>
                  </a:txBody>
                  <a:tcPr marL="68598" marR="68598" marT="34290" marB="34290">
                    <a:solidFill>
                      <a:schemeClr val="tx2"/>
                    </a:solidFill>
                  </a:tcPr>
                </a:tc>
              </a:tr>
              <a:tr h="278130">
                <a:tc>
                  <a:txBody>
                    <a:bodyPr/>
                    <a:lstStyle/>
                    <a:p>
                      <a:pPr lvl="1"/>
                      <a:r>
                        <a:rPr lang="en-US" sz="1600" b="1" dirty="0" smtClean="0"/>
                        <a:t>PowerShell</a:t>
                      </a:r>
                      <a:endParaRPr lang="en-US" sz="1600" b="1" dirty="0"/>
                    </a:p>
                  </a:txBody>
                  <a:tcPr marL="68598" marR="68598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 smtClean="0">
                          <a:solidFill>
                            <a:schemeClr val="tx1"/>
                          </a:solidFill>
                          <a:latin typeface="Webdings" pitchFamily="18" charset="2"/>
                        </a:rPr>
                        <a:t>x</a:t>
                      </a:r>
                      <a:endParaRPr lang="en-US" sz="1400" b="1" dirty="0">
                        <a:solidFill>
                          <a:schemeClr val="tx1"/>
                        </a:solidFill>
                        <a:latin typeface="Webdings" pitchFamily="18" charset="2"/>
                      </a:endParaRPr>
                    </a:p>
                  </a:txBody>
                  <a:tcPr marL="68598" marR="68598" marT="34290" marB="3429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 smtClean="0">
                          <a:solidFill>
                            <a:schemeClr val="tx1"/>
                          </a:solidFill>
                          <a:latin typeface="Webdings" pitchFamily="18" charset="2"/>
                        </a:rPr>
                        <a:t>a</a:t>
                      </a:r>
                      <a:endParaRPr lang="en-US" sz="1400" b="1" dirty="0">
                        <a:solidFill>
                          <a:schemeClr val="tx1"/>
                        </a:solidFill>
                        <a:latin typeface="Webdings" pitchFamily="18" charset="2"/>
                      </a:endParaRPr>
                    </a:p>
                  </a:txBody>
                  <a:tcPr marL="68598" marR="68598" marT="34290" marB="34290" anchor="ctr"/>
                </a:tc>
                <a:tc>
                  <a:txBody>
                    <a:bodyPr/>
                    <a:lstStyle/>
                    <a:p>
                      <a:pPr marL="0" marR="0" indent="0" algn="ctr" defTabSz="914363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dirty="0" smtClean="0">
                          <a:solidFill>
                            <a:schemeClr val="bg2"/>
                          </a:solidFill>
                          <a:latin typeface="Webdings" pitchFamily="18" charset="2"/>
                        </a:rPr>
                        <a:t>a</a:t>
                      </a:r>
                    </a:p>
                  </a:txBody>
                  <a:tcPr marL="68598" marR="68598" marT="34290" marB="34290" anchor="ctr">
                    <a:solidFill>
                      <a:schemeClr val="tx2"/>
                    </a:solidFill>
                  </a:tcPr>
                </a:tc>
              </a:tr>
              <a:tr h="278130">
                <a:tc>
                  <a:txBody>
                    <a:bodyPr/>
                    <a:lstStyle/>
                    <a:p>
                      <a:pPr lvl="1"/>
                      <a:r>
                        <a:rPr lang="en-US" sz="1600" b="1" dirty="0" smtClean="0"/>
                        <a:t># </a:t>
                      </a:r>
                      <a:r>
                        <a:rPr lang="en-US" sz="1600" b="1" dirty="0" err="1" smtClean="0"/>
                        <a:t>cmdlets</a:t>
                      </a:r>
                      <a:endParaRPr lang="en-US" sz="1600" b="1" dirty="0"/>
                    </a:p>
                  </a:txBody>
                  <a:tcPr marL="68598" marR="68598" marT="34290" marB="34290"/>
                </a:tc>
                <a:tc>
                  <a:txBody>
                    <a:bodyPr/>
                    <a:lstStyle/>
                    <a:p>
                      <a:pPr algn="ctr"/>
                      <a:endParaRPr lang="en-US" sz="1400" b="1" dirty="0">
                        <a:solidFill>
                          <a:schemeClr val="tx1"/>
                        </a:solidFill>
                        <a:latin typeface="Webdings" pitchFamily="18" charset="2"/>
                      </a:endParaRPr>
                    </a:p>
                  </a:txBody>
                  <a:tcPr marL="68598" marR="68598" marT="34290" marB="3429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230</a:t>
                      </a:r>
                      <a:endParaRPr lang="en-US" sz="14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marL="68598" marR="68598" marT="34290" marB="3429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 smtClean="0">
                          <a:solidFill>
                            <a:schemeClr val="bg2"/>
                          </a:solidFill>
                          <a:latin typeface="+mn-lt"/>
                        </a:rPr>
                        <a:t>2430</a:t>
                      </a:r>
                      <a:endParaRPr lang="en-US" sz="1400" b="1" dirty="0">
                        <a:solidFill>
                          <a:schemeClr val="bg2"/>
                        </a:solidFill>
                        <a:latin typeface="+mn-lt"/>
                      </a:endParaRPr>
                    </a:p>
                  </a:txBody>
                  <a:tcPr marL="68598" marR="68598" marT="34290" marB="34290" anchor="ctr">
                    <a:solidFill>
                      <a:schemeClr val="tx2"/>
                    </a:solidFill>
                  </a:tcPr>
                </a:tc>
              </a:tr>
              <a:tr h="480060">
                <a:tc>
                  <a:txBody>
                    <a:bodyPr/>
                    <a:lstStyle/>
                    <a:p>
                      <a:pPr lvl="1"/>
                      <a:r>
                        <a:rPr lang="cs-CZ" sz="1600" b="1" dirty="0" smtClean="0"/>
                        <a:t>Vzdálená instalace</a:t>
                      </a:r>
                      <a:r>
                        <a:rPr lang="en-US" sz="1600" b="1" dirty="0" smtClean="0"/>
                        <a:t>/ </a:t>
                      </a:r>
                      <a:r>
                        <a:rPr lang="cs-CZ" sz="1600" b="1" dirty="0" smtClean="0"/>
                        <a:t>konfigurace rolí</a:t>
                      </a:r>
                      <a:endParaRPr lang="en-US" sz="1600" b="1" dirty="0"/>
                    </a:p>
                  </a:txBody>
                  <a:tcPr marL="68598" marR="68598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 smtClean="0">
                          <a:solidFill>
                            <a:schemeClr val="tx1"/>
                          </a:solidFill>
                          <a:latin typeface="Webdings" pitchFamily="18" charset="2"/>
                        </a:rPr>
                        <a:t>x</a:t>
                      </a:r>
                      <a:endParaRPr lang="en-US" sz="1400" b="1" dirty="0">
                        <a:solidFill>
                          <a:schemeClr val="tx1"/>
                        </a:solidFill>
                        <a:latin typeface="Webdings" pitchFamily="18" charset="2"/>
                      </a:endParaRPr>
                    </a:p>
                  </a:txBody>
                  <a:tcPr marL="68598" marR="68598" marT="34290" marB="3429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 smtClean="0">
                          <a:solidFill>
                            <a:schemeClr val="tx1"/>
                          </a:solidFill>
                          <a:latin typeface="Webdings" pitchFamily="18" charset="2"/>
                        </a:rPr>
                        <a:t>x</a:t>
                      </a:r>
                      <a:endParaRPr lang="en-US" sz="1400" b="1" dirty="0">
                        <a:solidFill>
                          <a:schemeClr val="tx1"/>
                        </a:solidFill>
                        <a:latin typeface="Webdings" pitchFamily="18" charset="2"/>
                      </a:endParaRPr>
                    </a:p>
                  </a:txBody>
                  <a:tcPr marL="68598" marR="68598" marT="34290" marB="3429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 smtClean="0">
                          <a:solidFill>
                            <a:schemeClr val="bg2"/>
                          </a:solidFill>
                          <a:latin typeface="Webdings" pitchFamily="18" charset="2"/>
                        </a:rPr>
                        <a:t>a</a:t>
                      </a:r>
                      <a:endParaRPr lang="en-US" sz="1400" b="1" dirty="0">
                        <a:solidFill>
                          <a:schemeClr val="bg2"/>
                        </a:solidFill>
                        <a:latin typeface="Webdings" pitchFamily="18" charset="2"/>
                      </a:endParaRPr>
                    </a:p>
                  </a:txBody>
                  <a:tcPr marL="68598" marR="68598" marT="34290" marB="34290" anchor="ctr">
                    <a:solidFill>
                      <a:schemeClr val="tx2"/>
                    </a:solidFill>
                  </a:tcPr>
                </a:tc>
              </a:tr>
              <a:tr h="278130">
                <a:tc>
                  <a:txBody>
                    <a:bodyPr/>
                    <a:lstStyle/>
                    <a:p>
                      <a:pPr lvl="0"/>
                      <a:r>
                        <a:rPr lang="cs-CZ" sz="1600" i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Podpora rolí</a:t>
                      </a:r>
                      <a:endParaRPr lang="en-US" sz="1600" i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98" marR="68598" marT="34290" marB="3429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400" b="1" dirty="0">
                        <a:solidFill>
                          <a:schemeClr val="tx1"/>
                        </a:solidFill>
                        <a:latin typeface="Webdings" pitchFamily="18" charset="2"/>
                      </a:endParaRPr>
                    </a:p>
                  </a:txBody>
                  <a:tcPr marL="68598" marR="68598" marT="34290" marB="3429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400" dirty="0">
                        <a:solidFill>
                          <a:schemeClr val="tx1"/>
                        </a:solidFill>
                      </a:endParaRPr>
                    </a:p>
                  </a:txBody>
                  <a:tcPr marL="68598" marR="68598" marT="34290" marB="3429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 marL="68598" marR="68598" marT="34290" marB="34290" anchor="ctr">
                    <a:solidFill>
                      <a:schemeClr val="tx2"/>
                    </a:solidFill>
                  </a:tcPr>
                </a:tc>
              </a:tr>
              <a:tr h="278130">
                <a:tc>
                  <a:txBody>
                    <a:bodyPr/>
                    <a:lstStyle/>
                    <a:p>
                      <a:pPr lvl="1"/>
                      <a:r>
                        <a:rPr lang="cs-CZ" sz="1600" b="1" dirty="0" smtClean="0"/>
                        <a:t>Počet rolí</a:t>
                      </a:r>
                      <a:endParaRPr lang="en-US" sz="1600" b="1" dirty="0"/>
                    </a:p>
                  </a:txBody>
                  <a:tcPr marL="68598" marR="68598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9</a:t>
                      </a:r>
                      <a:endParaRPr lang="en-US" sz="1400" b="1" dirty="0">
                        <a:solidFill>
                          <a:schemeClr val="tx1"/>
                        </a:solidFill>
                        <a:latin typeface="Webdings" pitchFamily="18" charset="2"/>
                      </a:endParaRPr>
                    </a:p>
                  </a:txBody>
                  <a:tcPr marL="68598" marR="68598" marT="34290" marB="3429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10</a:t>
                      </a:r>
                      <a:endParaRPr lang="en-US" sz="14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marL="68598" marR="68598" marT="34290" marB="3429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 smtClean="0">
                          <a:solidFill>
                            <a:schemeClr val="bg2"/>
                          </a:solidFill>
                          <a:latin typeface="+mn-lt"/>
                        </a:rPr>
                        <a:t>14</a:t>
                      </a:r>
                      <a:endParaRPr lang="en-US" sz="1400" b="1" dirty="0">
                        <a:solidFill>
                          <a:schemeClr val="bg2"/>
                        </a:solidFill>
                        <a:latin typeface="+mn-lt"/>
                      </a:endParaRPr>
                    </a:p>
                  </a:txBody>
                  <a:tcPr marL="68598" marR="68598" marT="34290" marB="34290" anchor="ctr">
                    <a:solidFill>
                      <a:schemeClr val="tx2"/>
                    </a:solidFill>
                  </a:tcPr>
                </a:tc>
              </a:tr>
              <a:tr h="278130">
                <a:tc>
                  <a:txBody>
                    <a:bodyPr/>
                    <a:lstStyle/>
                    <a:p>
                      <a:pPr lvl="1"/>
                      <a:r>
                        <a:rPr lang="cs-CZ" sz="1600" b="1" dirty="0" smtClean="0"/>
                        <a:t>Podpora </a:t>
                      </a:r>
                      <a:r>
                        <a:rPr lang="en-US" sz="1600" b="1" dirty="0" smtClean="0"/>
                        <a:t>SQL </a:t>
                      </a:r>
                      <a:r>
                        <a:rPr lang="cs-CZ" sz="1600" b="1" dirty="0" smtClean="0"/>
                        <a:t>2012</a:t>
                      </a:r>
                      <a:endParaRPr lang="en-US" sz="1600" b="1" dirty="0"/>
                    </a:p>
                  </a:txBody>
                  <a:tcPr marL="68598" marR="68598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 smtClean="0">
                          <a:solidFill>
                            <a:schemeClr val="tx1"/>
                          </a:solidFill>
                          <a:latin typeface="Webdings" pitchFamily="18" charset="2"/>
                        </a:rPr>
                        <a:t>x</a:t>
                      </a:r>
                      <a:endParaRPr lang="en-US" sz="1400" b="1" dirty="0">
                        <a:solidFill>
                          <a:schemeClr val="tx1"/>
                        </a:solidFill>
                        <a:latin typeface="Webdings" pitchFamily="18" charset="2"/>
                      </a:endParaRPr>
                    </a:p>
                  </a:txBody>
                  <a:tcPr marL="68598" marR="68598" marT="34290" marB="3429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 smtClean="0">
                          <a:solidFill>
                            <a:schemeClr val="tx1"/>
                          </a:solidFill>
                          <a:latin typeface="Webdings" pitchFamily="18" charset="2"/>
                        </a:rPr>
                        <a:t>x</a:t>
                      </a:r>
                      <a:endParaRPr lang="en-US" sz="1400" b="1" dirty="0">
                        <a:solidFill>
                          <a:schemeClr val="tx1"/>
                        </a:solidFill>
                        <a:latin typeface="Webdings" pitchFamily="18" charset="2"/>
                      </a:endParaRPr>
                    </a:p>
                  </a:txBody>
                  <a:tcPr marL="68598" marR="68598" marT="34290" marB="3429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 smtClean="0">
                          <a:solidFill>
                            <a:schemeClr val="bg2"/>
                          </a:solidFill>
                          <a:latin typeface="Webdings" pitchFamily="18" charset="2"/>
                        </a:rPr>
                        <a:t>a</a:t>
                      </a:r>
                      <a:endParaRPr lang="en-US" sz="1400" b="1" dirty="0">
                        <a:solidFill>
                          <a:schemeClr val="bg2"/>
                        </a:solidFill>
                        <a:latin typeface="Webdings" pitchFamily="18" charset="2"/>
                      </a:endParaRPr>
                    </a:p>
                  </a:txBody>
                  <a:tcPr marL="68598" marR="68598" marT="34290" marB="34290" anchor="ctr">
                    <a:solidFill>
                      <a:schemeClr val="tx2"/>
                    </a:solidFill>
                  </a:tcPr>
                </a:tc>
              </a:tr>
              <a:tr h="278130">
                <a:tc>
                  <a:txBody>
                    <a:bodyPr/>
                    <a:lstStyle/>
                    <a:p>
                      <a:pPr lvl="0"/>
                      <a:r>
                        <a:rPr lang="cs-CZ" sz="1600" b="0" i="1" dirty="0" smtClean="0"/>
                        <a:t>Flexibilita</a:t>
                      </a:r>
                      <a:endParaRPr lang="en-US" sz="1600" b="0" i="1" dirty="0"/>
                    </a:p>
                  </a:txBody>
                  <a:tcPr marL="68598" marR="68598" marT="34290" marB="3429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400" b="0" i="1" dirty="0">
                        <a:solidFill>
                          <a:schemeClr val="tx1"/>
                        </a:solidFill>
                        <a:latin typeface="Webdings" pitchFamily="18" charset="2"/>
                      </a:endParaRPr>
                    </a:p>
                  </a:txBody>
                  <a:tcPr marL="68598" marR="68598" marT="34290" marB="3429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400" b="0" i="1" dirty="0">
                        <a:solidFill>
                          <a:schemeClr val="tx1"/>
                        </a:solidFill>
                        <a:latin typeface="Webdings" pitchFamily="18" charset="2"/>
                      </a:endParaRPr>
                    </a:p>
                  </a:txBody>
                  <a:tcPr marL="68598" marR="68598" marT="34290" marB="3429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400" b="0" i="1" dirty="0">
                        <a:solidFill>
                          <a:schemeClr val="bg2"/>
                        </a:solidFill>
                        <a:latin typeface="Webdings" pitchFamily="18" charset="2"/>
                      </a:endParaRPr>
                    </a:p>
                  </a:txBody>
                  <a:tcPr marL="68598" marR="68598" marT="34290" marB="34290" anchor="ctr">
                    <a:solidFill>
                      <a:schemeClr val="tx2"/>
                    </a:solidFill>
                  </a:tcPr>
                </a:tc>
              </a:tr>
              <a:tr h="685800">
                <a:tc>
                  <a:txBody>
                    <a:bodyPr/>
                    <a:lstStyle/>
                    <a:p>
                      <a:pPr lvl="1"/>
                      <a:r>
                        <a:rPr lang="cs-CZ" sz="1600" b="1" dirty="0" smtClean="0"/>
                        <a:t>Migrace mezi </a:t>
                      </a:r>
                      <a:r>
                        <a:rPr lang="en-US" sz="1600" b="1" dirty="0" smtClean="0"/>
                        <a:t>Server Core</a:t>
                      </a:r>
                      <a:r>
                        <a:rPr lang="cs-CZ" sz="1600" b="1" dirty="0" smtClean="0"/>
                        <a:t/>
                      </a:r>
                      <a:br>
                        <a:rPr lang="cs-CZ" sz="1600" b="1" dirty="0" smtClean="0"/>
                      </a:br>
                      <a:r>
                        <a:rPr lang="en-US" sz="1600" b="1" dirty="0" smtClean="0"/>
                        <a:t>a </a:t>
                      </a:r>
                      <a:r>
                        <a:rPr lang="cs-CZ" sz="1600" b="1" dirty="0" smtClean="0"/>
                        <a:t>plnohodnotným </a:t>
                      </a:r>
                      <a:r>
                        <a:rPr lang="en-US" sz="1600" b="1" dirty="0" smtClean="0"/>
                        <a:t>Server</a:t>
                      </a:r>
                      <a:r>
                        <a:rPr lang="cs-CZ" sz="1600" b="1" dirty="0" err="1" smtClean="0"/>
                        <a:t>em</a:t>
                      </a:r>
                      <a:endParaRPr lang="en-US" sz="1600" b="1" dirty="0"/>
                    </a:p>
                  </a:txBody>
                  <a:tcPr marL="68598" marR="68598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 smtClean="0">
                          <a:solidFill>
                            <a:schemeClr val="tx1"/>
                          </a:solidFill>
                          <a:latin typeface="Webdings" pitchFamily="18" charset="2"/>
                        </a:rPr>
                        <a:t>x</a:t>
                      </a:r>
                      <a:endParaRPr lang="en-US" sz="1400" b="1" dirty="0">
                        <a:solidFill>
                          <a:schemeClr val="tx1"/>
                        </a:solidFill>
                        <a:latin typeface="Webdings" pitchFamily="18" charset="2"/>
                      </a:endParaRPr>
                    </a:p>
                  </a:txBody>
                  <a:tcPr marL="68598" marR="68598" marT="34290" marB="3429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 smtClean="0">
                          <a:solidFill>
                            <a:schemeClr val="tx1"/>
                          </a:solidFill>
                          <a:latin typeface="Webdings" pitchFamily="18" charset="2"/>
                        </a:rPr>
                        <a:t>x</a:t>
                      </a:r>
                      <a:endParaRPr lang="en-US" sz="1400" b="1" dirty="0">
                        <a:solidFill>
                          <a:schemeClr val="tx1"/>
                        </a:solidFill>
                        <a:latin typeface="Webdings" pitchFamily="18" charset="2"/>
                      </a:endParaRPr>
                    </a:p>
                  </a:txBody>
                  <a:tcPr marL="68598" marR="68598" marT="34290" marB="3429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 smtClean="0">
                          <a:solidFill>
                            <a:schemeClr val="bg2"/>
                          </a:solidFill>
                          <a:latin typeface="Webdings" pitchFamily="18" charset="2"/>
                        </a:rPr>
                        <a:t>a</a:t>
                      </a:r>
                      <a:endParaRPr lang="en-US" sz="1400" b="1" dirty="0">
                        <a:solidFill>
                          <a:schemeClr val="bg2"/>
                        </a:solidFill>
                        <a:latin typeface="Webdings" pitchFamily="18" charset="2"/>
                      </a:endParaRPr>
                    </a:p>
                  </a:txBody>
                  <a:tcPr marL="68598" marR="68598" marT="34290" marB="34290" anchor="ctr">
                    <a:solidFill>
                      <a:schemeClr val="tx2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1034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Instalace - </a:t>
            </a:r>
            <a:r>
              <a:rPr lang="cs-CZ" dirty="0" err="1" smtClean="0"/>
              <a:t>Minimal</a:t>
            </a:r>
            <a:r>
              <a:rPr lang="cs-CZ" dirty="0" smtClean="0"/>
              <a:t> Server Interface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1.10.2012: Windows Server 2012 (1)</a:t>
            </a:r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spcBef>
                <a:spcPts val="900"/>
              </a:spcBef>
              <a:spcAft>
                <a:spcPts val="450"/>
              </a:spcAft>
            </a:pPr>
            <a:r>
              <a:rPr lang="cs-CZ" sz="2400" dirty="0" smtClean="0"/>
              <a:t>Je to </a:t>
            </a:r>
            <a:r>
              <a:rPr lang="en-US" sz="2400" i="1" dirty="0" smtClean="0">
                <a:solidFill>
                  <a:schemeClr val="accent3"/>
                </a:solidFill>
              </a:rPr>
              <a:t>Server </a:t>
            </a:r>
            <a:r>
              <a:rPr lang="cs-CZ" sz="2400" i="1" dirty="0" smtClean="0">
                <a:solidFill>
                  <a:schemeClr val="accent3"/>
                </a:solidFill>
              </a:rPr>
              <a:t>s</a:t>
            </a:r>
            <a:r>
              <a:rPr lang="en-US" sz="2400" i="1" dirty="0" smtClean="0">
                <a:solidFill>
                  <a:schemeClr val="accent3"/>
                </a:solidFill>
              </a:rPr>
              <a:t> GUI</a:t>
            </a:r>
            <a:r>
              <a:rPr lang="en-US" sz="2400" dirty="0" smtClean="0"/>
              <a:t>… </a:t>
            </a:r>
          </a:p>
          <a:p>
            <a:pPr lvl="1">
              <a:spcBef>
                <a:spcPts val="900"/>
              </a:spcBef>
              <a:spcAft>
                <a:spcPts val="450"/>
              </a:spcAft>
            </a:pPr>
            <a:r>
              <a:rPr lang="en-US" sz="2000" dirty="0" smtClean="0"/>
              <a:t>…</a:t>
            </a:r>
            <a:r>
              <a:rPr lang="cs-CZ" sz="2000" dirty="0" smtClean="0"/>
              <a:t>ale bez </a:t>
            </a:r>
            <a:r>
              <a:rPr lang="en-US" sz="2000" dirty="0" smtClean="0"/>
              <a:t>Windows Explorer a Internet Explorer</a:t>
            </a:r>
          </a:p>
          <a:p>
            <a:pPr lvl="1">
              <a:spcBef>
                <a:spcPts val="900"/>
              </a:spcBef>
              <a:spcAft>
                <a:spcPts val="450"/>
              </a:spcAft>
            </a:pPr>
            <a:r>
              <a:rPr lang="cs-CZ" sz="2000" dirty="0" smtClean="0"/>
              <a:t>nabízí některé výhody </a:t>
            </a:r>
            <a:r>
              <a:rPr lang="en-US" sz="2000" dirty="0" smtClean="0"/>
              <a:t>Server Core </a:t>
            </a:r>
            <a:r>
              <a:rPr lang="cs-CZ" sz="2000" dirty="0" smtClean="0"/>
              <a:t>pro ty nástroje, které nemohou plně spolupracovat se </a:t>
            </a:r>
            <a:r>
              <a:rPr lang="en-US" sz="2000" dirty="0" smtClean="0"/>
              <a:t>Server Core</a:t>
            </a:r>
            <a:endParaRPr lang="cs-CZ" sz="2000" dirty="0" smtClean="0"/>
          </a:p>
          <a:p>
            <a:pPr lvl="1">
              <a:spcBef>
                <a:spcPts val="900"/>
              </a:spcBef>
              <a:spcAft>
                <a:spcPts val="450"/>
              </a:spcAft>
            </a:pPr>
            <a:endParaRPr lang="en-US" sz="2000" dirty="0" smtClean="0"/>
          </a:p>
          <a:p>
            <a:pPr>
              <a:spcBef>
                <a:spcPts val="900"/>
              </a:spcBef>
              <a:spcAft>
                <a:spcPts val="450"/>
              </a:spcAft>
            </a:pPr>
            <a:r>
              <a:rPr lang="cs-CZ" sz="2400" dirty="0" smtClean="0"/>
              <a:t>Umožňuje posun k serverům s menším množstvím kódu</a:t>
            </a:r>
            <a:endParaRPr lang="en-US" sz="2400" dirty="0" smtClean="0"/>
          </a:p>
          <a:p>
            <a:pPr lvl="1">
              <a:spcBef>
                <a:spcPts val="900"/>
              </a:spcBef>
              <a:spcAft>
                <a:spcPts val="450"/>
              </a:spcAft>
            </a:pPr>
            <a:r>
              <a:rPr lang="cs-CZ" sz="2000" dirty="0" smtClean="0"/>
              <a:t>odstraněná závislost na </a:t>
            </a:r>
            <a:r>
              <a:rPr lang="en-US" sz="2000" dirty="0" smtClean="0"/>
              <a:t>Shell a Internet Explorer</a:t>
            </a:r>
          </a:p>
          <a:p>
            <a:pPr lvl="1">
              <a:spcBef>
                <a:spcPts val="900"/>
              </a:spcBef>
              <a:spcAft>
                <a:spcPts val="450"/>
              </a:spcAft>
            </a:pPr>
            <a:r>
              <a:rPr lang="cs-CZ" sz="2000" dirty="0" smtClean="0"/>
              <a:t>umožňuje úplnou vzdálenou správu</a:t>
            </a:r>
            <a:endParaRPr lang="en-US" sz="2000" dirty="0" smtClean="0"/>
          </a:p>
          <a:p>
            <a:pPr lvl="1">
              <a:spcBef>
                <a:spcPts val="900"/>
              </a:spcBef>
              <a:spcAft>
                <a:spcPts val="450"/>
              </a:spcAft>
            </a:pPr>
            <a:r>
              <a:rPr lang="cs-CZ" sz="2000" dirty="0" smtClean="0"/>
              <a:t>vyšší dostupnost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829688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Role a funkce Windows Server: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81128"/>
          </a:xfrm>
        </p:spPr>
        <p:txBody>
          <a:bodyPr>
            <a:normAutofit/>
          </a:bodyPr>
          <a:lstStyle/>
          <a:p>
            <a:r>
              <a:rPr lang="en-US" sz="1600" dirty="0" smtClean="0"/>
              <a:t>Active </a:t>
            </a:r>
            <a:r>
              <a:rPr lang="en-US" sz="1600" dirty="0"/>
              <a:t>Directory Certificate </a:t>
            </a:r>
            <a:r>
              <a:rPr lang="en-US" sz="1600" dirty="0" smtClean="0"/>
              <a:t>Services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en-US" sz="1600" dirty="0" smtClean="0"/>
              <a:t>(</a:t>
            </a:r>
            <a:r>
              <a:rPr lang="en-US" sz="1600" dirty="0"/>
              <a:t>AD CS)</a:t>
            </a:r>
          </a:p>
          <a:p>
            <a:r>
              <a:rPr lang="en-US" sz="1600" dirty="0" smtClean="0"/>
              <a:t>Active </a:t>
            </a:r>
            <a:r>
              <a:rPr lang="en-US" sz="1600" dirty="0"/>
              <a:t>Directory Domain </a:t>
            </a:r>
            <a:r>
              <a:rPr lang="en-US" sz="1600" dirty="0" smtClean="0"/>
              <a:t>Services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en-US" sz="1600" dirty="0" smtClean="0"/>
              <a:t>(AD </a:t>
            </a:r>
            <a:r>
              <a:rPr lang="en-US" sz="1600" dirty="0"/>
              <a:t>DS)</a:t>
            </a:r>
          </a:p>
          <a:p>
            <a:r>
              <a:rPr lang="en-US" sz="1600" dirty="0" smtClean="0"/>
              <a:t>Active </a:t>
            </a:r>
            <a:r>
              <a:rPr lang="en-US" sz="1600" dirty="0"/>
              <a:t>Directory Federation </a:t>
            </a:r>
            <a:r>
              <a:rPr lang="en-US" sz="1600" dirty="0" smtClean="0"/>
              <a:t>Services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en-US" sz="1600" dirty="0" smtClean="0"/>
              <a:t>(</a:t>
            </a:r>
            <a:r>
              <a:rPr lang="en-US" sz="1600" dirty="0"/>
              <a:t>AD FS)</a:t>
            </a:r>
          </a:p>
          <a:p>
            <a:r>
              <a:rPr lang="en-US" sz="1600" dirty="0" smtClean="0"/>
              <a:t>Active </a:t>
            </a:r>
            <a:r>
              <a:rPr lang="en-US" sz="1600" dirty="0"/>
              <a:t>Directory Lightweight Directory </a:t>
            </a:r>
            <a:r>
              <a:rPr lang="en-US" sz="1600" dirty="0" smtClean="0"/>
              <a:t>Services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en-US" sz="1600" dirty="0" smtClean="0"/>
              <a:t>(AD </a:t>
            </a:r>
            <a:r>
              <a:rPr lang="en-US" sz="1600" dirty="0"/>
              <a:t>LDS)</a:t>
            </a:r>
          </a:p>
          <a:p>
            <a:r>
              <a:rPr lang="en-US" sz="1600" dirty="0" smtClean="0"/>
              <a:t>Active </a:t>
            </a:r>
            <a:r>
              <a:rPr lang="en-US" sz="1600" dirty="0"/>
              <a:t>Directory Rights Management Services (AD RMS)</a:t>
            </a:r>
          </a:p>
          <a:p>
            <a:r>
              <a:rPr lang="en-US" sz="1600" dirty="0" smtClean="0"/>
              <a:t>Application </a:t>
            </a:r>
            <a:r>
              <a:rPr lang="en-US" sz="1600" dirty="0"/>
              <a:t>Server</a:t>
            </a:r>
          </a:p>
          <a:p>
            <a:r>
              <a:rPr lang="en-US" sz="1600" dirty="0" smtClean="0"/>
              <a:t>Branch </a:t>
            </a:r>
            <a:r>
              <a:rPr lang="en-US" sz="1600" dirty="0"/>
              <a:t>Office</a:t>
            </a:r>
          </a:p>
          <a:p>
            <a:r>
              <a:rPr lang="en-US" sz="1600" dirty="0" smtClean="0"/>
              <a:t>DHCP </a:t>
            </a:r>
            <a:r>
              <a:rPr lang="en-US" sz="1600" dirty="0"/>
              <a:t>Server</a:t>
            </a:r>
          </a:p>
          <a:p>
            <a:r>
              <a:rPr lang="en-US" sz="1600" dirty="0" smtClean="0"/>
              <a:t>DNS </a:t>
            </a:r>
            <a:r>
              <a:rPr lang="en-US" sz="1600" dirty="0"/>
              <a:t>Server</a:t>
            </a:r>
          </a:p>
          <a:p>
            <a:r>
              <a:rPr lang="en-US" sz="1600" dirty="0" smtClean="0"/>
              <a:t>File </a:t>
            </a:r>
            <a:r>
              <a:rPr lang="en-US" sz="1600" dirty="0"/>
              <a:t>and Storage </a:t>
            </a:r>
            <a:r>
              <a:rPr lang="en-US" sz="1600" dirty="0" smtClean="0"/>
              <a:t>Services</a:t>
            </a:r>
            <a:endParaRPr lang="cs-CZ" sz="1600" dirty="0" smtClean="0"/>
          </a:p>
          <a:p>
            <a:r>
              <a:rPr lang="en-US" sz="1600" dirty="0"/>
              <a:t>Group Policy</a:t>
            </a:r>
          </a:p>
          <a:p>
            <a:endParaRPr lang="en-US" sz="1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572000" y="1600200"/>
            <a:ext cx="4038600" cy="4525963"/>
          </a:xfrm>
        </p:spPr>
        <p:txBody>
          <a:bodyPr>
            <a:normAutofit/>
          </a:bodyPr>
          <a:lstStyle/>
          <a:p>
            <a:r>
              <a:rPr lang="en-US" sz="1600" dirty="0" smtClean="0"/>
              <a:t>Hyper-V</a:t>
            </a:r>
            <a:endParaRPr lang="en-US" sz="1600" dirty="0"/>
          </a:p>
          <a:p>
            <a:r>
              <a:rPr lang="en-US" sz="1600" dirty="0" smtClean="0"/>
              <a:t>Network </a:t>
            </a:r>
            <a:r>
              <a:rPr lang="en-US" sz="1600" dirty="0"/>
              <a:t>Policy and Access Services</a:t>
            </a:r>
          </a:p>
          <a:p>
            <a:r>
              <a:rPr lang="en-US" sz="1600" dirty="0"/>
              <a:t>Networking and Access Technologies</a:t>
            </a:r>
          </a:p>
          <a:p>
            <a:r>
              <a:rPr lang="en-US" sz="1600" dirty="0"/>
              <a:t>Print Services</a:t>
            </a:r>
          </a:p>
          <a:p>
            <a:r>
              <a:rPr lang="en-US" sz="1600" dirty="0"/>
              <a:t>Remote Desktop Services</a:t>
            </a:r>
          </a:p>
          <a:p>
            <a:r>
              <a:rPr lang="en-US" sz="1600" dirty="0" smtClean="0"/>
              <a:t>Remote </a:t>
            </a:r>
            <a:r>
              <a:rPr lang="en-US" sz="1600" dirty="0"/>
              <a:t>Desktop Services</a:t>
            </a:r>
          </a:p>
          <a:p>
            <a:r>
              <a:rPr lang="en-US" sz="1600" dirty="0" smtClean="0"/>
              <a:t>UDDI Services</a:t>
            </a:r>
            <a:endParaRPr lang="cs-CZ" sz="1600" dirty="0" smtClean="0"/>
          </a:p>
          <a:p>
            <a:r>
              <a:rPr lang="en-US" sz="1600" dirty="0" smtClean="0"/>
              <a:t>Web </a:t>
            </a:r>
            <a:r>
              <a:rPr lang="en-US" sz="1600" dirty="0"/>
              <a:t>Server (IIS)</a:t>
            </a:r>
          </a:p>
          <a:p>
            <a:r>
              <a:rPr lang="en-US" sz="1600" dirty="0"/>
              <a:t>Windows Deployment Services</a:t>
            </a:r>
          </a:p>
          <a:p>
            <a:r>
              <a:rPr lang="en-US" sz="1600" dirty="0"/>
              <a:t>Windows Server Security</a:t>
            </a:r>
          </a:p>
          <a:p>
            <a:r>
              <a:rPr lang="en-US" sz="1600" dirty="0"/>
              <a:t>Windows Server Update Services (WSUS</a:t>
            </a:r>
            <a:r>
              <a:rPr lang="en-US" sz="1600" dirty="0" smtClean="0"/>
              <a:t>)</a:t>
            </a:r>
            <a:endParaRPr lang="cs-CZ" sz="1600" dirty="0" smtClean="0"/>
          </a:p>
          <a:p>
            <a:r>
              <a:rPr lang="cs-CZ" sz="1600" dirty="0" smtClean="0"/>
              <a:t>…</a:t>
            </a:r>
          </a:p>
          <a:p>
            <a:pPr marL="0" indent="0">
              <a:buNone/>
            </a:pPr>
            <a:endParaRPr lang="cs-CZ" sz="1600" dirty="0"/>
          </a:p>
          <a:p>
            <a:pPr marL="0" indent="0" algn="ctr">
              <a:buNone/>
            </a:pPr>
            <a:r>
              <a:rPr lang="cs-CZ" sz="1900" b="1" dirty="0" smtClean="0"/>
              <a:t>Pojďme se na některé role</a:t>
            </a:r>
            <a:br>
              <a:rPr lang="cs-CZ" sz="1900" b="1" dirty="0" smtClean="0"/>
            </a:br>
            <a:r>
              <a:rPr lang="cs-CZ" sz="1900" b="1" dirty="0" smtClean="0"/>
              <a:t>a jejich novinky podívat podrobněji …</a:t>
            </a:r>
            <a:endParaRPr lang="en-US" sz="1900" b="1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1.10.2012: Windows Server 2012 (1)</a:t>
            </a:r>
          </a:p>
        </p:txBody>
      </p:sp>
    </p:spTree>
    <p:extLst>
      <p:ext uri="{BB962C8B-B14F-4D97-AF65-F5344CB8AC3E}">
        <p14:creationId xmlns:p14="http://schemas.microsoft.com/office/powerpoint/2010/main" val="3680475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75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25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75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6500"/>
                            </p:stCondLst>
                            <p:childTnLst>
                              <p:par>
                                <p:cTn id="50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7250"/>
                            </p:stCondLst>
                            <p:childTnLst>
                              <p:par>
                                <p:cTn id="55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8000"/>
                            </p:stCondLst>
                            <p:childTnLst>
                              <p:par>
                                <p:cTn id="60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8750"/>
                            </p:stCondLst>
                            <p:childTnLst>
                              <p:par>
                                <p:cTn id="65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9500"/>
                            </p:stCondLst>
                            <p:childTnLst>
                              <p:par>
                                <p:cTn id="70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0250"/>
                            </p:stCondLst>
                            <p:childTnLst>
                              <p:par>
                                <p:cTn id="75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11000"/>
                            </p:stCondLst>
                            <p:childTnLst>
                              <p:par>
                                <p:cTn id="80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1750"/>
                            </p:stCondLst>
                            <p:childTnLst>
                              <p:par>
                                <p:cTn id="85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2500"/>
                            </p:stCondLst>
                            <p:childTnLst>
                              <p:par>
                                <p:cTn id="90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13250"/>
                            </p:stCondLst>
                            <p:childTnLst>
                              <p:par>
                                <p:cTn id="95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4000"/>
                            </p:stCondLst>
                            <p:childTnLst>
                              <p:par>
                                <p:cTn id="100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14750"/>
                            </p:stCondLst>
                            <p:childTnLst>
                              <p:par>
                                <p:cTn id="105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15500"/>
                            </p:stCondLst>
                            <p:childTnLst>
                              <p:par>
                                <p:cTn id="110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16250"/>
                            </p:stCondLst>
                            <p:childTnLst>
                              <p:par>
                                <p:cTn id="115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Nejčastěji užívané role a funkce: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u="sng" dirty="0" smtClean="0"/>
              <a:t>Role serveru:</a:t>
            </a:r>
          </a:p>
          <a:p>
            <a:r>
              <a:rPr lang="cs-CZ" b="1" dirty="0" smtClean="0"/>
              <a:t>Server DNS</a:t>
            </a:r>
          </a:p>
          <a:p>
            <a:pPr lvl="1"/>
            <a:r>
              <a:rPr lang="cs-CZ" dirty="0" smtClean="0"/>
              <a:t>překlad názvů, nutné pro AD DS</a:t>
            </a:r>
          </a:p>
          <a:p>
            <a:r>
              <a:rPr lang="cs-CZ" b="1" dirty="0" smtClean="0"/>
              <a:t>Server DHCP</a:t>
            </a:r>
          </a:p>
          <a:p>
            <a:pPr lvl="1"/>
            <a:r>
              <a:rPr lang="cs-CZ" dirty="0" smtClean="0"/>
              <a:t>přidělování IP adres</a:t>
            </a:r>
            <a:endParaRPr lang="cs-CZ" dirty="0"/>
          </a:p>
          <a:p>
            <a:r>
              <a:rPr lang="cs-CZ" b="1" dirty="0" smtClean="0"/>
              <a:t>Služba </a:t>
            </a:r>
            <a:r>
              <a:rPr lang="cs-CZ" b="1" dirty="0" err="1" smtClean="0"/>
              <a:t>Active</a:t>
            </a:r>
            <a:r>
              <a:rPr lang="cs-CZ" b="1" dirty="0" smtClean="0"/>
              <a:t> </a:t>
            </a:r>
            <a:r>
              <a:rPr lang="cs-CZ" b="1" dirty="0" err="1" smtClean="0"/>
              <a:t>Directory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err="1" smtClean="0"/>
              <a:t>Domain</a:t>
            </a:r>
            <a:r>
              <a:rPr lang="cs-CZ" b="1" dirty="0" smtClean="0"/>
              <a:t> </a:t>
            </a:r>
            <a:r>
              <a:rPr lang="cs-CZ" b="1" dirty="0" err="1" smtClean="0"/>
              <a:t>Services</a:t>
            </a:r>
            <a:r>
              <a:rPr lang="cs-CZ" b="1" dirty="0" smtClean="0"/>
              <a:t> (AD DS)</a:t>
            </a:r>
          </a:p>
          <a:p>
            <a:pPr lvl="1"/>
            <a:r>
              <a:rPr lang="cs-CZ" dirty="0" smtClean="0"/>
              <a:t>Windows doména</a:t>
            </a:r>
            <a:endParaRPr lang="cs-CZ" dirty="0"/>
          </a:p>
          <a:p>
            <a:r>
              <a:rPr lang="cs-CZ" b="1" dirty="0"/>
              <a:t>Souborová služba</a:t>
            </a:r>
          </a:p>
          <a:p>
            <a:pPr lvl="1"/>
            <a:r>
              <a:rPr lang="cs-CZ" dirty="0" smtClean="0"/>
              <a:t>monitoring, diskové kvóty, …</a:t>
            </a:r>
            <a:endParaRPr lang="cs-CZ" dirty="0"/>
          </a:p>
          <a:p>
            <a:r>
              <a:rPr lang="cs-CZ" b="1" dirty="0" smtClean="0"/>
              <a:t>Služba pro nasazení</a:t>
            </a:r>
            <a:br>
              <a:rPr lang="cs-CZ" b="1" dirty="0" smtClean="0"/>
            </a:br>
            <a:r>
              <a:rPr lang="cs-CZ" b="1" dirty="0" smtClean="0"/>
              <a:t>systému Windows</a:t>
            </a:r>
          </a:p>
          <a:p>
            <a:pPr lvl="1"/>
            <a:r>
              <a:rPr lang="cs-CZ" dirty="0" smtClean="0"/>
              <a:t>Hromadné instalace klientských PC </a:t>
            </a:r>
            <a:r>
              <a:rPr lang="cs-CZ" dirty="0"/>
              <a:t>(</a:t>
            </a:r>
            <a:r>
              <a:rPr lang="cs-CZ" dirty="0" err="1"/>
              <a:t>imagování</a:t>
            </a:r>
            <a:r>
              <a:rPr lang="cs-CZ" dirty="0"/>
              <a:t>) </a:t>
            </a:r>
          </a:p>
          <a:p>
            <a:r>
              <a:rPr lang="cs-CZ" b="1" dirty="0" smtClean="0"/>
              <a:t>Služba Síťové zásady a přístup</a:t>
            </a:r>
          </a:p>
          <a:p>
            <a:pPr lvl="1"/>
            <a:r>
              <a:rPr lang="cs-CZ" dirty="0" smtClean="0"/>
              <a:t>RRAS, VPN, NPS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Tiskové a dokumentové služby</a:t>
            </a:r>
          </a:p>
          <a:p>
            <a:pPr lvl="1"/>
            <a:r>
              <a:rPr lang="cs-CZ" dirty="0" smtClean="0"/>
              <a:t>tiskový server</a:t>
            </a:r>
          </a:p>
          <a:p>
            <a:r>
              <a:rPr lang="cs-CZ" b="1" dirty="0" smtClean="0"/>
              <a:t>Webový server</a:t>
            </a:r>
          </a:p>
          <a:p>
            <a:pPr lvl="1"/>
            <a:r>
              <a:rPr lang="cs-CZ" dirty="0" smtClean="0"/>
              <a:t>IIS (</a:t>
            </a:r>
            <a:r>
              <a:rPr lang="cs-CZ" dirty="0" err="1" smtClean="0"/>
              <a:t>html</a:t>
            </a:r>
            <a:r>
              <a:rPr lang="cs-CZ" dirty="0" smtClean="0"/>
              <a:t>, asp.net, </a:t>
            </a:r>
            <a:r>
              <a:rPr lang="cs-CZ" dirty="0" err="1" smtClean="0"/>
              <a:t>php</a:t>
            </a:r>
            <a:r>
              <a:rPr lang="cs-CZ" dirty="0" smtClean="0"/>
              <a:t>)</a:t>
            </a:r>
          </a:p>
          <a:p>
            <a:r>
              <a:rPr lang="cs-CZ" b="1" dirty="0" smtClean="0"/>
              <a:t>Windows Server Update </a:t>
            </a:r>
            <a:r>
              <a:rPr lang="cs-CZ" b="1" dirty="0" err="1" smtClean="0"/>
              <a:t>Services</a:t>
            </a:r>
            <a:endParaRPr lang="cs-CZ" b="1" dirty="0" smtClean="0"/>
          </a:p>
          <a:p>
            <a:pPr lvl="1"/>
            <a:r>
              <a:rPr lang="cs-CZ" dirty="0" smtClean="0"/>
              <a:t>Aktualizační server pro síť</a:t>
            </a:r>
          </a:p>
          <a:p>
            <a:pPr marL="0" indent="0">
              <a:buNone/>
            </a:pPr>
            <a:endParaRPr lang="cs-CZ" b="1" u="sng" dirty="0" smtClean="0"/>
          </a:p>
          <a:p>
            <a:pPr marL="0" indent="0">
              <a:buNone/>
            </a:pPr>
            <a:r>
              <a:rPr lang="cs-CZ" b="1" u="sng" dirty="0" smtClean="0"/>
              <a:t>Funkce serveru:</a:t>
            </a:r>
          </a:p>
          <a:p>
            <a:r>
              <a:rPr lang="cs-CZ" b="1" dirty="0" smtClean="0"/>
              <a:t>Správa zásad skupiny</a:t>
            </a:r>
          </a:p>
          <a:p>
            <a:pPr lvl="1"/>
            <a:r>
              <a:rPr lang="cs-CZ" dirty="0" smtClean="0"/>
              <a:t>skupinové politiky (GPO)</a:t>
            </a:r>
          </a:p>
          <a:p>
            <a:r>
              <a:rPr lang="cs-CZ" b="1" dirty="0" smtClean="0"/>
              <a:t>Zálohování serveru</a:t>
            </a:r>
          </a:p>
          <a:p>
            <a:pPr lvl="1"/>
            <a:r>
              <a:rPr lang="cs-CZ" dirty="0" smtClean="0"/>
              <a:t>Automatické zálohování, obnova</a:t>
            </a:r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1.10.2012: Windows Server 2012 (1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6894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5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"/>
                            </p:stCondLst>
                            <p:childTnLst>
                              <p:par>
                                <p:cTn id="1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5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5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5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5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75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5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5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5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5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250"/>
                            </p:stCondLst>
                            <p:childTnLst>
                              <p:par>
                                <p:cTn id="3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5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5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500"/>
                            </p:stCondLst>
                            <p:childTnLst>
                              <p:par>
                                <p:cTn id="4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5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5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750"/>
                            </p:stCondLst>
                            <p:childTnLst>
                              <p:par>
                                <p:cTn id="4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25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5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5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5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250"/>
                            </p:stCondLst>
                            <p:childTnLst>
                              <p:par>
                                <p:cTn id="5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25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25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500"/>
                            </p:stCondLst>
                            <p:childTnLst>
                              <p:par>
                                <p:cTn id="6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250" fill="hold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250" fill="hold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750"/>
                            </p:stCondLst>
                            <p:childTnLst>
                              <p:par>
                                <p:cTn id="6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250" fill="hold"/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250" fill="hold"/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3000"/>
                            </p:stCondLst>
                            <p:childTnLst>
                              <p:par>
                                <p:cTn id="7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25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5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3250"/>
                            </p:stCondLst>
                            <p:childTnLst>
                              <p:par>
                                <p:cTn id="7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25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25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3500"/>
                            </p:stCondLst>
                            <p:childTnLst>
                              <p:par>
                                <p:cTn id="8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25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25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3750"/>
                            </p:stCondLst>
                            <p:childTnLst>
                              <p:par>
                                <p:cTn id="8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25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25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4000"/>
                            </p:stCondLst>
                            <p:childTnLst>
                              <p:par>
                                <p:cTn id="9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25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25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4250"/>
                            </p:stCondLst>
                            <p:childTnLst>
                              <p:par>
                                <p:cTn id="9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25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25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4500"/>
                            </p:stCondLst>
                            <p:childTnLst>
                              <p:par>
                                <p:cTn id="10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25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25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4750"/>
                            </p:stCondLst>
                            <p:childTnLst>
                              <p:par>
                                <p:cTn id="10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250" fill="hold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250" fill="hold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5000"/>
                            </p:stCondLst>
                            <p:childTnLst>
                              <p:par>
                                <p:cTn id="1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250" fill="hold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250" fill="hold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5250"/>
                            </p:stCondLst>
                            <p:childTnLst>
                              <p:par>
                                <p:cTn id="11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250" fill="hold"/>
                                        <p:tgtEl>
                                          <p:spTgt spid="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250" fill="hold"/>
                                        <p:tgtEl>
                                          <p:spTgt spid="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5500"/>
                            </p:stCondLst>
                            <p:childTnLst>
                              <p:par>
                                <p:cTn id="1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250" fill="hold"/>
                                        <p:tgtEl>
                                          <p:spTgt spid="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250" fill="hold"/>
                                        <p:tgtEl>
                                          <p:spTgt spid="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/>
      <p:bldP spid="9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Nejdůležitější novinky: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 smtClean="0"/>
              <a:t>Instalace systému, režimy instalace</a:t>
            </a:r>
          </a:p>
          <a:p>
            <a:pPr lvl="1"/>
            <a:r>
              <a:rPr lang="cs-CZ" dirty="0" smtClean="0"/>
              <a:t>před chvilkou představené možnosti instalace:</a:t>
            </a:r>
          </a:p>
          <a:p>
            <a:pPr lvl="2"/>
            <a:r>
              <a:rPr lang="cs-CZ" dirty="0" smtClean="0"/>
              <a:t>Server </a:t>
            </a:r>
            <a:r>
              <a:rPr lang="cs-CZ" dirty="0" err="1" smtClean="0"/>
              <a:t>Core</a:t>
            </a:r>
            <a:endParaRPr lang="cs-CZ" dirty="0" smtClean="0"/>
          </a:p>
          <a:p>
            <a:pPr lvl="2"/>
            <a:r>
              <a:rPr lang="cs-CZ" dirty="0" err="1" smtClean="0"/>
              <a:t>Minimal</a:t>
            </a:r>
            <a:r>
              <a:rPr lang="cs-CZ" dirty="0" smtClean="0"/>
              <a:t> Server Interface</a:t>
            </a:r>
          </a:p>
          <a:p>
            <a:pPr lvl="2"/>
            <a:r>
              <a:rPr lang="cs-CZ" dirty="0" smtClean="0"/>
              <a:t>Server GUI</a:t>
            </a:r>
          </a:p>
          <a:p>
            <a:pPr lvl="1"/>
            <a:endParaRPr lang="cs-CZ" dirty="0" smtClean="0"/>
          </a:p>
          <a:p>
            <a:pPr lvl="1"/>
            <a:r>
              <a:rPr lang="cs-CZ" dirty="0" smtClean="0"/>
              <a:t>zásadní novinka – </a:t>
            </a:r>
            <a:r>
              <a:rPr lang="cs-CZ" b="1" dirty="0" smtClean="0"/>
              <a:t>změna režimu kdykoliv (!)</a:t>
            </a:r>
          </a:p>
          <a:p>
            <a:pPr lvl="1"/>
            <a:endParaRPr lang="cs-CZ" b="1" dirty="0" smtClean="0"/>
          </a:p>
          <a:p>
            <a:pPr lvl="1"/>
            <a:r>
              <a:rPr lang="cs-CZ" b="1" u="sng" dirty="0" smtClean="0"/>
              <a:t>Praktická ukázka 1:</a:t>
            </a:r>
            <a:r>
              <a:rPr lang="cs-CZ" dirty="0" smtClean="0"/>
              <a:t> Změna režimu Windows Server 2012</a:t>
            </a:r>
            <a:endParaRPr lang="cs-CZ" b="1" dirty="0" smtClean="0"/>
          </a:p>
          <a:p>
            <a:pPr lvl="1"/>
            <a:endParaRPr lang="cs-CZ" dirty="0" smtClean="0"/>
          </a:p>
          <a:p>
            <a:pPr lvl="1"/>
            <a:r>
              <a:rPr lang="cs-CZ" dirty="0" smtClean="0"/>
              <a:t>umožňuje dosáhnout ideálního scénáře:</a:t>
            </a:r>
          </a:p>
          <a:p>
            <a:pPr lvl="2"/>
            <a:r>
              <a:rPr lang="cs-CZ" dirty="0" smtClean="0"/>
              <a:t>server instaluji s GUI</a:t>
            </a:r>
          </a:p>
          <a:p>
            <a:pPr lvl="2"/>
            <a:r>
              <a:rPr lang="cs-CZ" dirty="0" smtClean="0"/>
              <a:t>server konfiguruji s GUI</a:t>
            </a:r>
          </a:p>
          <a:p>
            <a:pPr lvl="2"/>
            <a:r>
              <a:rPr lang="cs-CZ" dirty="0" smtClean="0"/>
              <a:t>server dolaďuji s GUI</a:t>
            </a:r>
          </a:p>
          <a:p>
            <a:pPr lvl="2"/>
            <a:r>
              <a:rPr lang="cs-CZ" dirty="0" smtClean="0"/>
              <a:t>… a na provoz přepnu</a:t>
            </a:r>
            <a:br>
              <a:rPr lang="cs-CZ" dirty="0" smtClean="0"/>
            </a:br>
            <a:r>
              <a:rPr lang="cs-CZ" dirty="0" smtClean="0"/>
              <a:t>do </a:t>
            </a:r>
            <a:r>
              <a:rPr lang="cs-CZ" dirty="0" err="1" smtClean="0"/>
              <a:t>Minimal</a:t>
            </a:r>
            <a:r>
              <a:rPr lang="cs-CZ" dirty="0" smtClean="0"/>
              <a:t> Server Interface nebo Server </a:t>
            </a:r>
            <a:r>
              <a:rPr lang="cs-CZ" dirty="0" err="1" smtClean="0"/>
              <a:t>Core</a:t>
            </a:r>
            <a:r>
              <a:rPr lang="cs-CZ" dirty="0" smtClean="0"/>
              <a:t>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 smtClean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1.10.2012: Windows Server 2012 (1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4324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Nejdůležitější novinky: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1" dirty="0" smtClean="0"/>
              <a:t>Správa systému</a:t>
            </a:r>
          </a:p>
          <a:p>
            <a:pPr lvl="1"/>
            <a:endParaRPr lang="cs-CZ" dirty="0" smtClean="0"/>
          </a:p>
          <a:p>
            <a:pPr lvl="1"/>
            <a:r>
              <a:rPr lang="cs-CZ" dirty="0" smtClean="0"/>
              <a:t>nový </a:t>
            </a:r>
            <a:r>
              <a:rPr lang="cs-CZ" b="1" dirty="0" smtClean="0"/>
              <a:t>Správce úloh</a:t>
            </a:r>
            <a:endParaRPr lang="cs-CZ" dirty="0" smtClean="0"/>
          </a:p>
          <a:p>
            <a:pPr lvl="2"/>
            <a:r>
              <a:rPr lang="cs-CZ" dirty="0" smtClean="0"/>
              <a:t>lepší zobrazení procesů a závislostí</a:t>
            </a:r>
          </a:p>
          <a:p>
            <a:pPr lvl="2"/>
            <a:r>
              <a:rPr lang="cs-CZ" dirty="0" smtClean="0"/>
              <a:t>nová grafická podoba zobrazení výkonu</a:t>
            </a:r>
          </a:p>
          <a:p>
            <a:pPr lvl="2"/>
            <a:r>
              <a:rPr lang="cs-CZ" dirty="0" smtClean="0"/>
              <a:t>přímé odkazy do příslušných ovládacích panelů</a:t>
            </a:r>
          </a:p>
          <a:p>
            <a:pPr marL="914400" lvl="2" indent="0">
              <a:buNone/>
            </a:pPr>
            <a:endParaRPr lang="cs-CZ" dirty="0" smtClean="0"/>
          </a:p>
          <a:p>
            <a:pPr lvl="1"/>
            <a:r>
              <a:rPr lang="cs-CZ" dirty="0" smtClean="0"/>
              <a:t>hodně nový </a:t>
            </a:r>
            <a:r>
              <a:rPr lang="cs-CZ" b="1" dirty="0" smtClean="0"/>
              <a:t>Správce serveru</a:t>
            </a:r>
          </a:p>
          <a:p>
            <a:pPr lvl="2"/>
            <a:r>
              <a:rPr lang="cs-CZ" dirty="0" smtClean="0"/>
              <a:t>monitoring a </a:t>
            </a:r>
            <a:r>
              <a:rPr lang="cs-CZ" b="1" dirty="0" smtClean="0"/>
              <a:t>správa více serverů najednou </a:t>
            </a:r>
            <a:r>
              <a:rPr lang="cs-CZ" dirty="0" smtClean="0"/>
              <a:t>(!)</a:t>
            </a:r>
          </a:p>
          <a:p>
            <a:pPr lvl="2"/>
            <a:r>
              <a:rPr lang="cs-CZ" dirty="0" smtClean="0"/>
              <a:t>vzdálená instalace rolí a funkcí (do více serverů)</a:t>
            </a:r>
          </a:p>
          <a:p>
            <a:pPr lvl="2"/>
            <a:r>
              <a:rPr lang="cs-CZ" dirty="0" smtClean="0"/>
              <a:t>snadno dostupné nástroje pro správu</a:t>
            </a:r>
          </a:p>
          <a:p>
            <a:pPr lvl="2"/>
            <a:r>
              <a:rPr lang="cs-CZ" dirty="0" smtClean="0"/>
              <a:t>lze </a:t>
            </a:r>
            <a:r>
              <a:rPr lang="cs-CZ" dirty="0" err="1" smtClean="0"/>
              <a:t>managovat</a:t>
            </a:r>
            <a:r>
              <a:rPr lang="cs-CZ" dirty="0" smtClean="0"/>
              <a:t> i servery Windows Server 2008  (doinstalovat)</a:t>
            </a:r>
          </a:p>
          <a:p>
            <a:pPr marL="914400" lvl="2" indent="0">
              <a:buNone/>
            </a:pPr>
            <a:endParaRPr lang="cs-CZ" dirty="0"/>
          </a:p>
          <a:p>
            <a:pPr marL="914400" lvl="2" indent="0">
              <a:buNone/>
            </a:pP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1.10.2012: Windows Server 2012 (1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8349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Novinky: Správa systému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1.10.2012: Windows Server 2012 (1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499" y="1700808"/>
            <a:ext cx="8754071" cy="30172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89621" y="3281383"/>
            <a:ext cx="7744024" cy="282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948977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Novinky: Správa systému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1.10.2012: Windows Server 2012 (1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556792"/>
            <a:ext cx="5341743" cy="43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72816"/>
            <a:ext cx="5340331" cy="43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000502"/>
            <a:ext cx="7200000" cy="41648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32685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Praktická ukázka 2:</a:t>
            </a:r>
            <a:endParaRPr lang="cs-CZ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Windows Server 2012:</a:t>
            </a:r>
          </a:p>
          <a:p>
            <a:pPr lvl="1"/>
            <a:r>
              <a:rPr lang="cs-CZ" dirty="0" smtClean="0"/>
              <a:t>Správce úloh</a:t>
            </a:r>
          </a:p>
          <a:p>
            <a:pPr lvl="1"/>
            <a:r>
              <a:rPr lang="cs-CZ" dirty="0" smtClean="0"/>
              <a:t>Správce Serveru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2616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Nejdůležitější novinky: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800" b="1" dirty="0" err="1" smtClean="0"/>
              <a:t>Active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Directory</a:t>
            </a:r>
            <a:endParaRPr lang="cs-CZ" sz="2800" b="1" dirty="0" smtClean="0"/>
          </a:p>
          <a:p>
            <a:pPr lvl="1"/>
            <a:r>
              <a:rPr lang="cs-CZ" sz="2400" dirty="0" smtClean="0"/>
              <a:t>již neexistuje dcpromo.exe</a:t>
            </a:r>
          </a:p>
          <a:p>
            <a:pPr lvl="2"/>
            <a:r>
              <a:rPr lang="cs-CZ" sz="2000" dirty="0" smtClean="0"/>
              <a:t>založeno na </a:t>
            </a:r>
            <a:r>
              <a:rPr lang="cs-CZ" sz="2000" dirty="0" err="1" smtClean="0"/>
              <a:t>PowerShell</a:t>
            </a:r>
            <a:r>
              <a:rPr lang="cs-CZ" sz="2000" dirty="0" smtClean="0"/>
              <a:t> </a:t>
            </a:r>
            <a:r>
              <a:rPr lang="cs-CZ" sz="2000" dirty="0" err="1" smtClean="0"/>
              <a:t>scriptech</a:t>
            </a:r>
            <a:endParaRPr lang="cs-CZ" sz="2000" dirty="0" smtClean="0"/>
          </a:p>
          <a:p>
            <a:pPr lvl="2"/>
            <a:r>
              <a:rPr lang="cs-CZ" sz="2000" dirty="0" smtClean="0"/>
              <a:t>to zjednodušuje replikaci a hromadné nasazení</a:t>
            </a:r>
          </a:p>
          <a:p>
            <a:pPr lvl="1"/>
            <a:endParaRPr lang="cs-CZ" sz="2400" dirty="0" smtClean="0"/>
          </a:p>
          <a:p>
            <a:pPr lvl="1"/>
            <a:r>
              <a:rPr lang="cs-CZ" sz="2400" dirty="0" smtClean="0"/>
              <a:t>doménový koš v grafickém rozhraní</a:t>
            </a:r>
          </a:p>
          <a:p>
            <a:pPr lvl="1"/>
            <a:endParaRPr lang="cs-CZ" sz="2400" dirty="0" smtClean="0"/>
          </a:p>
          <a:p>
            <a:pPr lvl="1"/>
            <a:r>
              <a:rPr lang="cs-CZ" sz="2400" dirty="0" smtClean="0"/>
              <a:t>všechny kroky a postupy v AD (v grafickém rozhraní)</a:t>
            </a:r>
            <a:br>
              <a:rPr lang="cs-CZ" sz="2400" dirty="0" smtClean="0"/>
            </a:br>
            <a:r>
              <a:rPr lang="cs-CZ" sz="2400" dirty="0" smtClean="0"/>
              <a:t>vyjádřeny v </a:t>
            </a:r>
            <a:r>
              <a:rPr lang="cs-CZ" sz="2400" dirty="0" err="1" smtClean="0"/>
              <a:t>PowerShell</a:t>
            </a:r>
            <a:r>
              <a:rPr lang="cs-CZ" sz="2400" dirty="0" smtClean="0"/>
              <a:t> </a:t>
            </a:r>
            <a:r>
              <a:rPr lang="cs-CZ" sz="2400" dirty="0" err="1" smtClean="0"/>
              <a:t>scriptu</a:t>
            </a:r>
            <a:endParaRPr lang="cs-CZ" sz="2400" dirty="0" smtClean="0"/>
          </a:p>
          <a:p>
            <a:pPr lvl="2"/>
            <a:r>
              <a:rPr lang="cs-CZ" sz="2000" dirty="0"/>
              <a:t>to zjednodušuje </a:t>
            </a:r>
            <a:r>
              <a:rPr lang="cs-CZ" sz="2000" dirty="0" smtClean="0"/>
              <a:t>replikaci kroku při opakování</a:t>
            </a:r>
          </a:p>
          <a:p>
            <a:pPr lvl="1"/>
            <a:endParaRPr lang="cs-CZ" sz="2400" dirty="0" smtClean="0"/>
          </a:p>
          <a:p>
            <a:pPr lvl="1"/>
            <a:r>
              <a:rPr lang="cs-CZ" sz="2400" dirty="0" smtClean="0"/>
              <a:t>podrobněji v 2. pokračování …</a:t>
            </a:r>
          </a:p>
          <a:p>
            <a:pPr lvl="1"/>
            <a:endParaRPr lang="cs-CZ" sz="2400" dirty="0" smtClean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1.10.2012: Windows Server 2012 (1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2607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Nejdůležitější novinky: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oblast </a:t>
            </a:r>
            <a:r>
              <a:rPr lang="cs-CZ" b="1" dirty="0" err="1" smtClean="0"/>
              <a:t>Virtualizace</a:t>
            </a:r>
            <a:endParaRPr lang="cs-CZ" b="1" dirty="0" smtClean="0"/>
          </a:p>
          <a:p>
            <a:pPr lvl="1"/>
            <a:endParaRPr lang="cs-CZ" dirty="0" smtClean="0"/>
          </a:p>
          <a:p>
            <a:pPr lvl="1"/>
            <a:r>
              <a:rPr lang="cs-CZ" dirty="0" smtClean="0"/>
              <a:t>funkce Hyper-V</a:t>
            </a:r>
          </a:p>
          <a:p>
            <a:pPr lvl="2"/>
            <a:r>
              <a:rPr lang="cs-CZ" dirty="0" smtClean="0"/>
              <a:t>podpora automatizace nasazení</a:t>
            </a:r>
          </a:p>
          <a:p>
            <a:pPr lvl="2"/>
            <a:r>
              <a:rPr lang="cs-CZ" dirty="0" smtClean="0"/>
              <a:t>vše lze udělat pomocí </a:t>
            </a:r>
            <a:r>
              <a:rPr lang="cs-CZ" dirty="0" err="1" smtClean="0"/>
              <a:t>PowerShell</a:t>
            </a:r>
            <a:r>
              <a:rPr lang="cs-CZ" dirty="0" smtClean="0"/>
              <a:t> skriptů</a:t>
            </a:r>
          </a:p>
          <a:p>
            <a:pPr lvl="2"/>
            <a:r>
              <a:rPr lang="cs-CZ" dirty="0" smtClean="0"/>
              <a:t>nová funkcionalita vhodná pro provoz VDI</a:t>
            </a:r>
          </a:p>
          <a:p>
            <a:pPr lvl="2"/>
            <a:r>
              <a:rPr lang="cs-CZ" dirty="0" smtClean="0"/>
              <a:t>funkce dříve dostupné pouze</a:t>
            </a:r>
            <a:br>
              <a:rPr lang="cs-CZ" dirty="0" smtClean="0"/>
            </a:br>
            <a:r>
              <a:rPr lang="cs-CZ" dirty="0" smtClean="0"/>
              <a:t>v nákladných licencovaných produktech třetích stran</a:t>
            </a:r>
          </a:p>
          <a:p>
            <a:pPr lvl="1"/>
            <a:endParaRPr lang="cs-CZ" dirty="0" smtClean="0"/>
          </a:p>
          <a:p>
            <a:pPr lvl="1"/>
            <a:r>
              <a:rPr lang="cs-CZ" dirty="0" smtClean="0"/>
              <a:t>další technická vylepšení</a:t>
            </a:r>
          </a:p>
          <a:p>
            <a:pPr lvl="2"/>
            <a:r>
              <a:rPr lang="cs-CZ" dirty="0" smtClean="0"/>
              <a:t>dynamické přidělování paměti</a:t>
            </a:r>
          </a:p>
          <a:p>
            <a:pPr lvl="2"/>
            <a:r>
              <a:rPr lang="cs-CZ" dirty="0" smtClean="0"/>
              <a:t>Hyper-V </a:t>
            </a:r>
            <a:r>
              <a:rPr lang="cs-CZ" dirty="0" err="1" smtClean="0"/>
              <a:t>replica</a:t>
            </a:r>
            <a:endParaRPr lang="cs-CZ" dirty="0"/>
          </a:p>
          <a:p>
            <a:pPr lvl="2"/>
            <a:r>
              <a:rPr lang="cs-CZ" dirty="0" smtClean="0"/>
              <a:t>live migrace virtuálních strojů</a:t>
            </a:r>
          </a:p>
          <a:p>
            <a:pPr lvl="2"/>
            <a:r>
              <a:rPr lang="cs-CZ" dirty="0" smtClean="0"/>
              <a:t>sledovaní a měření zdrojů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1.10.2012: Windows Server 2012 (1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5438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Rychlý průzkum 3: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3600" dirty="0" smtClean="0"/>
          </a:p>
          <a:p>
            <a:pPr marL="0" indent="0" algn="ctr">
              <a:buNone/>
            </a:pPr>
            <a:r>
              <a:rPr lang="cs-CZ" sz="3600" dirty="0" smtClean="0"/>
              <a:t>Využíváte </a:t>
            </a:r>
            <a:r>
              <a:rPr lang="cs-CZ" sz="3600" dirty="0" err="1" smtClean="0"/>
              <a:t>virtualizaci</a:t>
            </a:r>
            <a:r>
              <a:rPr lang="cs-CZ" sz="3600" dirty="0" smtClean="0"/>
              <a:t>?</a:t>
            </a:r>
            <a:endParaRPr lang="cs-CZ" sz="36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1.10.2012: Windows Server 2012 (1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8797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Praktická ukázka 2:</a:t>
            </a:r>
            <a:endParaRPr lang="cs-CZ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Windows Server 2012:</a:t>
            </a:r>
          </a:p>
          <a:p>
            <a:pPr lvl="1"/>
            <a:r>
              <a:rPr lang="cs-CZ" dirty="0" err="1" smtClean="0"/>
              <a:t>Virtualizace</a:t>
            </a:r>
            <a:r>
              <a:rPr lang="cs-CZ" dirty="0" smtClean="0"/>
              <a:t> v prostředí Hyper-V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1.10.2012: Windows Server 2012 (1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1667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Nejdůležitější novinky: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oblast </a:t>
            </a:r>
            <a:r>
              <a:rPr lang="cs-CZ" b="1" dirty="0" err="1" smtClean="0"/>
              <a:t>Failover</a:t>
            </a:r>
            <a:r>
              <a:rPr lang="cs-CZ" b="1" dirty="0" smtClean="0"/>
              <a:t> </a:t>
            </a:r>
            <a:r>
              <a:rPr lang="cs-CZ" b="1" dirty="0" err="1" smtClean="0"/>
              <a:t>clustering</a:t>
            </a:r>
            <a:endParaRPr lang="cs-CZ" b="1" dirty="0" smtClean="0"/>
          </a:p>
          <a:p>
            <a:pPr lvl="1"/>
            <a:endParaRPr lang="cs-CZ" dirty="0" smtClean="0"/>
          </a:p>
          <a:p>
            <a:pPr lvl="1"/>
            <a:r>
              <a:rPr lang="cs-CZ" dirty="0" smtClean="0"/>
              <a:t>možnost vytvářet cluster Windows Server</a:t>
            </a:r>
            <a:br>
              <a:rPr lang="cs-CZ" dirty="0" smtClean="0"/>
            </a:br>
            <a:r>
              <a:rPr lang="cs-CZ" dirty="0" smtClean="0"/>
              <a:t>i ve verzi Standard</a:t>
            </a:r>
          </a:p>
          <a:p>
            <a:pPr lvl="1"/>
            <a:r>
              <a:rPr lang="cs-CZ" dirty="0" smtClean="0"/>
              <a:t>vylepšený cluster management</a:t>
            </a:r>
            <a:br>
              <a:rPr lang="cs-CZ" dirty="0" smtClean="0"/>
            </a:br>
            <a:r>
              <a:rPr lang="cs-CZ" dirty="0" smtClean="0"/>
              <a:t>služeb Hyper-V a virtuálních strojů</a:t>
            </a:r>
          </a:p>
          <a:p>
            <a:pPr lvl="1"/>
            <a:r>
              <a:rPr lang="cs-CZ" dirty="0"/>
              <a:t>vylepšená vysoká dostupnost</a:t>
            </a:r>
            <a:r>
              <a:rPr lang="en-US" dirty="0"/>
              <a:t> File Share </a:t>
            </a:r>
            <a:r>
              <a:rPr lang="en-US" dirty="0" smtClean="0"/>
              <a:t>Storage</a:t>
            </a:r>
            <a:endParaRPr lang="cs-CZ" dirty="0" smtClean="0"/>
          </a:p>
          <a:p>
            <a:pPr lvl="1"/>
            <a:r>
              <a:rPr lang="cs-CZ" dirty="0" smtClean="0"/>
              <a:t>nové vylepšení souborového systému (SMB 3.0)</a:t>
            </a:r>
            <a:endParaRPr lang="cs-CZ" dirty="0"/>
          </a:p>
          <a:p>
            <a:pPr lvl="1"/>
            <a:endParaRPr lang="cs-CZ" dirty="0" smtClean="0"/>
          </a:p>
          <a:p>
            <a:pPr lvl="1"/>
            <a:r>
              <a:rPr lang="cs-CZ" dirty="0" smtClean="0"/>
              <a:t>vysoká </a:t>
            </a:r>
            <a:r>
              <a:rPr lang="cs-CZ" dirty="0"/>
              <a:t>dostupnost služby DHCP</a:t>
            </a:r>
          </a:p>
          <a:p>
            <a:pPr lvl="2"/>
            <a:r>
              <a:rPr lang="cs-CZ" dirty="0"/>
              <a:t>Hot-</a:t>
            </a:r>
            <a:r>
              <a:rPr lang="cs-CZ" dirty="0" err="1"/>
              <a:t>standby</a:t>
            </a:r>
            <a:r>
              <a:rPr lang="cs-CZ" dirty="0"/>
              <a:t> </a:t>
            </a:r>
            <a:r>
              <a:rPr lang="cs-CZ" dirty="0" smtClean="0"/>
              <a:t>mode</a:t>
            </a:r>
          </a:p>
          <a:p>
            <a:pPr lvl="2"/>
            <a:r>
              <a:rPr lang="cs-CZ" dirty="0" err="1"/>
              <a:t>Load-sharing</a:t>
            </a:r>
            <a:r>
              <a:rPr lang="cs-CZ" dirty="0"/>
              <a:t> </a:t>
            </a:r>
            <a:r>
              <a:rPr lang="cs-CZ" dirty="0" smtClean="0"/>
              <a:t>mode</a:t>
            </a:r>
          </a:p>
          <a:p>
            <a:pPr lvl="1"/>
            <a:endParaRPr lang="cs-CZ" dirty="0" smtClean="0"/>
          </a:p>
          <a:p>
            <a:pPr lvl="1"/>
            <a:r>
              <a:rPr lang="cs-CZ" dirty="0" smtClean="0"/>
              <a:t>část za chvilku, podrobněji </a:t>
            </a:r>
            <a:r>
              <a:rPr lang="cs-CZ" dirty="0"/>
              <a:t>v 2. pokračování </a:t>
            </a:r>
            <a:r>
              <a:rPr lang="cs-CZ" dirty="0" smtClean="0"/>
              <a:t>…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1.10.2012: Windows Server 2012 (1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1243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Rychlý průzkum 4: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3600" dirty="0" smtClean="0"/>
          </a:p>
          <a:p>
            <a:pPr marL="0" indent="0" algn="ctr">
              <a:buNone/>
            </a:pPr>
            <a:r>
              <a:rPr lang="cs-CZ" sz="3600" dirty="0"/>
              <a:t>Jakým způsobem </a:t>
            </a:r>
            <a:r>
              <a:rPr lang="cs-CZ" sz="3600" dirty="0" smtClean="0"/>
              <a:t>spravujete v síti</a:t>
            </a:r>
            <a:br>
              <a:rPr lang="cs-CZ" sz="3600" dirty="0" smtClean="0"/>
            </a:br>
            <a:r>
              <a:rPr lang="cs-CZ" sz="3600" dirty="0" smtClean="0"/>
              <a:t>IP </a:t>
            </a:r>
            <a:r>
              <a:rPr lang="cs-CZ" sz="3600" dirty="0"/>
              <a:t>adresy klientských </a:t>
            </a:r>
            <a:r>
              <a:rPr lang="cs-CZ" sz="3600" dirty="0" smtClean="0"/>
              <a:t>PC?</a:t>
            </a:r>
          </a:p>
          <a:p>
            <a:pPr marL="0" indent="0" algn="ctr">
              <a:buNone/>
            </a:pPr>
            <a:endParaRPr lang="cs-CZ" sz="3600" dirty="0"/>
          </a:p>
          <a:p>
            <a:pPr marL="0" indent="0" algn="ctr">
              <a:buNone/>
            </a:pPr>
            <a:r>
              <a:rPr lang="cs-CZ" sz="3600" dirty="0"/>
              <a:t>Pokud používáte </a:t>
            </a:r>
            <a:r>
              <a:rPr lang="cs-CZ" sz="3600" dirty="0" smtClean="0"/>
              <a:t>DHCP,</a:t>
            </a:r>
            <a:br>
              <a:rPr lang="cs-CZ" sz="3600" dirty="0" smtClean="0"/>
            </a:br>
            <a:r>
              <a:rPr lang="cs-CZ" sz="3600" dirty="0" smtClean="0"/>
              <a:t>selhala </a:t>
            </a:r>
            <a:r>
              <a:rPr lang="cs-CZ" sz="3600" dirty="0"/>
              <a:t>tato služba někdy?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1.10.2012: Windows Server 2012 (1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6717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Praktická ukázka 3:</a:t>
            </a:r>
            <a:endParaRPr lang="cs-CZ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Windows Server 2012:</a:t>
            </a:r>
          </a:p>
          <a:p>
            <a:pPr lvl="1"/>
            <a:r>
              <a:rPr lang="cs-CZ" dirty="0" smtClean="0"/>
              <a:t>Vysoká dostupnost služby DHCP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1.10.2012: Windows Server 2012 (1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6028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Nejdůležitější novinky: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oblast </a:t>
            </a:r>
            <a:r>
              <a:rPr lang="cs-CZ" b="1" dirty="0" smtClean="0"/>
              <a:t>Souborového systému a služeb</a:t>
            </a:r>
          </a:p>
          <a:p>
            <a:pPr lvl="1"/>
            <a:r>
              <a:rPr lang="cs-CZ" dirty="0" smtClean="0"/>
              <a:t>funkce Data </a:t>
            </a:r>
            <a:r>
              <a:rPr lang="cs-CZ" dirty="0" err="1" smtClean="0"/>
              <a:t>Deduplication</a:t>
            </a:r>
            <a:endParaRPr lang="cs-CZ" dirty="0" smtClean="0"/>
          </a:p>
          <a:p>
            <a:pPr lvl="1"/>
            <a:r>
              <a:rPr lang="cs-CZ" dirty="0" smtClean="0"/>
              <a:t>vylepšení </a:t>
            </a:r>
            <a:r>
              <a:rPr lang="cs-CZ" dirty="0" err="1" smtClean="0"/>
              <a:t>Storage</a:t>
            </a:r>
            <a:r>
              <a:rPr lang="cs-CZ" dirty="0" smtClean="0"/>
              <a:t> Management</a:t>
            </a:r>
          </a:p>
          <a:p>
            <a:pPr lvl="1"/>
            <a:r>
              <a:rPr lang="cs-CZ" dirty="0" smtClean="0"/>
              <a:t>…</a:t>
            </a:r>
          </a:p>
          <a:p>
            <a:pPr lvl="1"/>
            <a:endParaRPr lang="cs-CZ" dirty="0" smtClean="0"/>
          </a:p>
          <a:p>
            <a:r>
              <a:rPr lang="cs-CZ" dirty="0" smtClean="0"/>
              <a:t>oblast </a:t>
            </a:r>
            <a:r>
              <a:rPr lang="cs-CZ" b="1" dirty="0" err="1" smtClean="0"/>
              <a:t>Networking</a:t>
            </a:r>
            <a:endParaRPr lang="cs-CZ" b="1" dirty="0" smtClean="0"/>
          </a:p>
          <a:p>
            <a:pPr lvl="1"/>
            <a:r>
              <a:rPr lang="cs-CZ" dirty="0" smtClean="0"/>
              <a:t>vylepšení </a:t>
            </a:r>
            <a:r>
              <a:rPr lang="cs-CZ" dirty="0" err="1" smtClean="0"/>
              <a:t>BranchCache</a:t>
            </a:r>
            <a:endParaRPr lang="cs-CZ" dirty="0" smtClean="0"/>
          </a:p>
          <a:p>
            <a:pPr lvl="1"/>
            <a:r>
              <a:rPr lang="cs-CZ" dirty="0" smtClean="0"/>
              <a:t>IP </a:t>
            </a:r>
            <a:r>
              <a:rPr lang="cs-CZ" dirty="0" err="1" smtClean="0"/>
              <a:t>address</a:t>
            </a:r>
            <a:r>
              <a:rPr lang="cs-CZ" dirty="0" smtClean="0"/>
              <a:t> management</a:t>
            </a:r>
          </a:p>
          <a:p>
            <a:pPr lvl="1"/>
            <a:r>
              <a:rPr lang="cs-CZ" dirty="0" smtClean="0"/>
              <a:t>network adapter </a:t>
            </a:r>
            <a:r>
              <a:rPr lang="cs-CZ" dirty="0" err="1" smtClean="0"/>
              <a:t>teaming</a:t>
            </a:r>
            <a:endParaRPr lang="cs-CZ" dirty="0" smtClean="0"/>
          </a:p>
          <a:p>
            <a:pPr lvl="1"/>
            <a:r>
              <a:rPr lang="cs-CZ" dirty="0" smtClean="0"/>
              <a:t>vzdálený přístup</a:t>
            </a:r>
          </a:p>
          <a:p>
            <a:pPr lvl="1"/>
            <a:endParaRPr lang="cs-CZ" dirty="0" smtClean="0"/>
          </a:p>
          <a:p>
            <a:r>
              <a:rPr lang="pl-PL" dirty="0" smtClean="0"/>
              <a:t>podrobněji </a:t>
            </a:r>
            <a:r>
              <a:rPr lang="pl-PL" dirty="0"/>
              <a:t>v 2. pokračování </a:t>
            </a:r>
            <a:r>
              <a:rPr lang="pl-PL" dirty="0" smtClean="0"/>
              <a:t>…</a:t>
            </a:r>
            <a:endParaRPr lang="pl-PL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1.10.2012: Windows Server 2012 (1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2097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Víc už dnes asi nestihneme …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1.10.2012: Windows Server 2012 (1)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Co dál?</a:t>
            </a:r>
          </a:p>
          <a:p>
            <a:pPr marL="457200" lvl="1" indent="0">
              <a:buNone/>
            </a:pPr>
            <a:r>
              <a:rPr lang="cs-CZ" sz="1800" b="1" dirty="0" smtClean="0"/>
              <a:t>8</a:t>
            </a:r>
            <a:r>
              <a:rPr lang="cs-CZ" sz="1800" b="1" dirty="0"/>
              <a:t>. října 2012, 15:00-17:00 hod</a:t>
            </a:r>
            <a:r>
              <a:rPr lang="cs-CZ" sz="1800" dirty="0"/>
              <a:t>, Cena: </a:t>
            </a:r>
            <a:r>
              <a:rPr lang="cs-CZ" sz="1800" b="1" dirty="0" smtClean="0"/>
              <a:t>ZDARMA</a:t>
            </a:r>
            <a:endParaRPr lang="cs-CZ" sz="1800" dirty="0"/>
          </a:p>
          <a:p>
            <a:pPr marL="457200" lvl="1" indent="0">
              <a:buNone/>
            </a:pPr>
            <a:r>
              <a:rPr lang="cs-CZ" sz="3200" b="1" dirty="0" smtClean="0"/>
              <a:t>Součást </a:t>
            </a:r>
            <a:r>
              <a:rPr lang="cs-CZ" sz="3200" b="1" dirty="0"/>
              <a:t>příběhu fotografie</a:t>
            </a:r>
            <a:r>
              <a:rPr lang="cs-CZ" sz="1800" dirty="0"/>
              <a:t> (</a:t>
            </a:r>
            <a:r>
              <a:rPr lang="cs-CZ" sz="1800" dirty="0" err="1"/>
              <a:t>Zoner</a:t>
            </a:r>
            <a:r>
              <a:rPr lang="cs-CZ" sz="1800" dirty="0"/>
              <a:t> </a:t>
            </a:r>
            <a:r>
              <a:rPr lang="cs-CZ" sz="1800" dirty="0" err="1"/>
              <a:t>PhotoStudio</a:t>
            </a:r>
            <a:r>
              <a:rPr lang="cs-CZ" sz="1800" dirty="0"/>
              <a:t> 15) • </a:t>
            </a:r>
            <a:r>
              <a:rPr lang="cs-CZ" sz="1800" u="sng" dirty="0">
                <a:hlinkClick r:id="rId2"/>
              </a:rPr>
              <a:t>REGISTRACE</a:t>
            </a:r>
            <a:r>
              <a:rPr lang="cs-CZ" sz="1800" dirty="0"/>
              <a:t> • </a:t>
            </a:r>
            <a:r>
              <a:rPr lang="cs-CZ" sz="1800" u="sng" dirty="0">
                <a:hlinkClick r:id="rId3"/>
              </a:rPr>
              <a:t>PODROBNOSTI</a:t>
            </a:r>
            <a:r>
              <a:rPr lang="cs-CZ" sz="1800" dirty="0"/>
              <a:t> •</a:t>
            </a:r>
            <a:br>
              <a:rPr lang="cs-CZ" sz="1800" dirty="0"/>
            </a:br>
            <a:r>
              <a:rPr lang="cs-CZ" sz="1800" dirty="0"/>
              <a:t>(všechno, co jste chtěli vědět o zpracování digitální fotografie a báli jste se zeptat</a:t>
            </a:r>
            <a:r>
              <a:rPr lang="cs-CZ" sz="1800" dirty="0" smtClean="0"/>
              <a:t>)</a:t>
            </a:r>
          </a:p>
          <a:p>
            <a:endParaRPr lang="cs-CZ" sz="2400" dirty="0" smtClean="0"/>
          </a:p>
          <a:p>
            <a:r>
              <a:rPr lang="cs-CZ" sz="2400" dirty="0" smtClean="0"/>
              <a:t>A co ještě potom?</a:t>
            </a:r>
          </a:p>
          <a:p>
            <a:pPr lvl="1"/>
            <a:r>
              <a:rPr lang="cs-CZ" sz="2000" dirty="0" smtClean="0"/>
              <a:t>no přeci dalších 26 </a:t>
            </a:r>
            <a:r>
              <a:rPr lang="cs-CZ" sz="2000" dirty="0" err="1" smtClean="0"/>
              <a:t>školení+setkání</a:t>
            </a:r>
            <a:r>
              <a:rPr lang="cs-CZ" sz="2000" dirty="0" smtClean="0"/>
              <a:t> ITuniverzita.cz!</a:t>
            </a:r>
          </a:p>
          <a:p>
            <a:pPr lvl="1"/>
            <a:r>
              <a:rPr lang="cs-CZ" sz="2000" dirty="0" smtClean="0"/>
              <a:t>podrobnosti </a:t>
            </a:r>
            <a:r>
              <a:rPr lang="cs-CZ" sz="2000" dirty="0" smtClean="0">
                <a:hlinkClick r:id="rId4"/>
              </a:rPr>
              <a:t>www.ITuniverzita.cz</a:t>
            </a:r>
            <a:endParaRPr lang="cs-CZ" sz="2000" dirty="0" smtClean="0"/>
          </a:p>
          <a:p>
            <a:pPr lvl="1"/>
            <a:r>
              <a:rPr lang="cs-CZ" sz="2000" dirty="0" smtClean="0"/>
              <a:t>případně</a:t>
            </a:r>
          </a:p>
          <a:p>
            <a:pPr marL="0" indent="0" algn="ctr">
              <a:buNone/>
            </a:pPr>
            <a:r>
              <a:rPr lang="cs-CZ" sz="2000" dirty="0" smtClean="0">
                <a:hlinkClick r:id="rId5"/>
              </a:rPr>
              <a:t>http</a:t>
            </a:r>
            <a:r>
              <a:rPr lang="cs-CZ" sz="2000" dirty="0">
                <a:hlinkClick r:id="rId5"/>
              </a:rPr>
              <a:t>://</a:t>
            </a:r>
            <a:r>
              <a:rPr lang="cs-CZ" sz="2000" dirty="0" smtClean="0">
                <a:hlinkClick r:id="rId5"/>
              </a:rPr>
              <a:t>www.boxed.cz/skoly_neziskovky/produkty/skoleni-pro-spravce</a:t>
            </a:r>
            <a:endParaRPr lang="cs-CZ" sz="1800" dirty="0" smtClean="0"/>
          </a:p>
          <a:p>
            <a:pPr lvl="1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265225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 setkání: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cs-CZ" dirty="0" smtClean="0"/>
              <a:t>Děkujeme za pozornost.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Pište případné dotazy do chatu,</a:t>
            </a:r>
            <a:br>
              <a:rPr lang="cs-CZ" dirty="0" smtClean="0"/>
            </a:br>
            <a:r>
              <a:rPr lang="cs-CZ" dirty="0" smtClean="0"/>
              <a:t>budeme ještě odpovídat.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Ptejte se na </a:t>
            </a:r>
            <a:r>
              <a:rPr lang="cs-CZ" dirty="0" smtClean="0">
                <a:hlinkClick r:id="rId2"/>
              </a:rPr>
              <a:t>diskuze.DUMy.cz</a:t>
            </a:r>
            <a:r>
              <a:rPr lang="cs-CZ" dirty="0" smtClean="0"/>
              <a:t>:</a:t>
            </a:r>
          </a:p>
          <a:p>
            <a:pPr marL="0" indent="0" algn="ctr">
              <a:buNone/>
            </a:pPr>
            <a:r>
              <a:rPr lang="cs-CZ" b="1" dirty="0" smtClean="0"/>
              <a:t>Vzdělávání po internetu -&gt; ITuniverzita.cz</a:t>
            </a:r>
          </a:p>
          <a:p>
            <a:pPr marL="0" indent="0" algn="ctr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Těšíme se na slyšenou:</a:t>
            </a:r>
            <a:endParaRPr lang="cs-CZ" dirty="0"/>
          </a:p>
          <a:p>
            <a:r>
              <a:rPr lang="cs-CZ" dirty="0" smtClean="0"/>
              <a:t>8. října 2012</a:t>
            </a:r>
          </a:p>
          <a:p>
            <a:r>
              <a:rPr lang="cs-CZ" dirty="0" smtClean="0"/>
              <a:t>22. října 2012</a:t>
            </a:r>
          </a:p>
          <a:p>
            <a:pPr marL="0" indent="0" algn="r">
              <a:buNone/>
            </a:pPr>
            <a:r>
              <a:rPr lang="cs-CZ" dirty="0"/>
              <a:t>Ing. František Hůlka</a:t>
            </a:r>
          </a:p>
          <a:p>
            <a:pPr marL="0" indent="0" algn="r">
              <a:buNone/>
            </a:pPr>
            <a:r>
              <a:rPr lang="cs-CZ" dirty="0"/>
              <a:t>Mgr. Miroslav </a:t>
            </a:r>
            <a:r>
              <a:rPr lang="cs-CZ" dirty="0" err="1"/>
              <a:t>Šucha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1.10.2012: Windows Server 2012 (1)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4289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ITuniverzita_powerpoint_4x3_2012-09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ITuniverzita_powerpoint_4x3_2012-09</Template>
  <TotalTime>0</TotalTime>
  <Words>1133</Words>
  <Application>Microsoft Office PowerPoint</Application>
  <PresentationFormat>Předvádění na obrazovce (4:3)</PresentationFormat>
  <Paragraphs>355</Paragraphs>
  <Slides>30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ITuniverzita_powerpoint_4x3_2012-09</vt:lpstr>
      <vt:lpstr>Windows Server 2012 (1)</vt:lpstr>
      <vt:lpstr>Obsah (1. díl)</vt:lpstr>
      <vt:lpstr>Obsah (2. díl, 22. října 2012)</vt:lpstr>
      <vt:lpstr>Historie Microsoft Windows Server</vt:lpstr>
      <vt:lpstr>Rychlý průzkum 1:</vt:lpstr>
      <vt:lpstr>Edice Windows Server 2012</vt:lpstr>
      <vt:lpstr>Edice Windows Server 2012</vt:lpstr>
      <vt:lpstr>Edice Windows Server 2012</vt:lpstr>
      <vt:lpstr>Licencování Windows Server 2012</vt:lpstr>
      <vt:lpstr>Rychlý průzkum 2:</vt:lpstr>
      <vt:lpstr>Instalace, druhy instalací</vt:lpstr>
      <vt:lpstr>Instalace - vylepšení v Server Core</vt:lpstr>
      <vt:lpstr>Instalace - Minimal Server Interface</vt:lpstr>
      <vt:lpstr>Role a funkce Windows Server:</vt:lpstr>
      <vt:lpstr>Nejčastěji užívané role a funkce:</vt:lpstr>
      <vt:lpstr>Nejdůležitější novinky:</vt:lpstr>
      <vt:lpstr>Nejdůležitější novinky:</vt:lpstr>
      <vt:lpstr>Novinky: Správa systému</vt:lpstr>
      <vt:lpstr>Novinky: Správa systému</vt:lpstr>
      <vt:lpstr>Praktická ukázka 2:</vt:lpstr>
      <vt:lpstr>Nejdůležitější novinky:</vt:lpstr>
      <vt:lpstr>Nejdůležitější novinky:</vt:lpstr>
      <vt:lpstr>Rychlý průzkum 3:</vt:lpstr>
      <vt:lpstr>Praktická ukázka 2:</vt:lpstr>
      <vt:lpstr>Nejdůležitější novinky:</vt:lpstr>
      <vt:lpstr>Rychlý průzkum 4:</vt:lpstr>
      <vt:lpstr>Praktická ukázka 3:</vt:lpstr>
      <vt:lpstr>Nejdůležitější novinky:</vt:lpstr>
      <vt:lpstr>Víc už dnes asi nestihneme …</vt:lpstr>
      <vt:lpstr>Závěr setkání: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2012-10-03T12:47:19Z</dcterms:created>
  <dcterms:modified xsi:type="dcterms:W3CDTF">2012-10-03T12:48:09Z</dcterms:modified>
  <cp:contentStatus>Konečný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