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33" autoAdjust="0"/>
    <p:restoredTop sz="94660"/>
  </p:normalViewPr>
  <p:slideViewPr>
    <p:cSldViewPr>
      <p:cViewPr>
        <p:scale>
          <a:sx n="66" d="100"/>
          <a:sy n="66" d="100"/>
        </p:scale>
        <p:origin x="-180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NÁZEV:VY_32_INOVACE_3.2.5.1B04_Slovesný rod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Klára Bláhová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Slovesný rod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078C26-346D-4FF7-8168-AFA2C1D7E61A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6D43904-1671-4F70-84A5-186F52296D69}" type="presOf" srcId="{D1D4F407-5343-4D3F-B5B9-D407B03CAEB4}" destId="{AED2198E-93D5-4001-81B4-73124B309672}" srcOrd="1" destOrd="0" presId="urn:microsoft.com/office/officeart/2005/8/layout/target3"/>
    <dgm:cxn modelId="{B75D2C1C-204E-4D12-A48C-DF6AF3F7665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054479A-6B5E-4C33-9DEB-0EAD16D3A73A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6004E32-F468-4557-A170-EA551541262F}" type="presOf" srcId="{D8197B8C-B260-4A16-BDF4-0947B075E274}" destId="{5A5FFA88-C948-4069-8E93-59FA12366E83}" srcOrd="1" destOrd="0" presId="urn:microsoft.com/office/officeart/2005/8/layout/target3"/>
    <dgm:cxn modelId="{990EF50A-36E5-4D96-9CF9-31A68A5BA132}" type="presOf" srcId="{B651F6E3-6281-48DB-9319-2AEAFDAE7572}" destId="{6BB5E863-4638-4E1D-BFDE-399D028AC4ED}" srcOrd="1" destOrd="0" presId="urn:microsoft.com/office/officeart/2005/8/layout/target3"/>
    <dgm:cxn modelId="{A7ABF73A-2DA9-4C7D-9A5E-A0FEA11A02C9}" type="presOf" srcId="{D1D4F407-5343-4D3F-B5B9-D407B03CAEB4}" destId="{D005CE8C-CC26-4C3E-AC11-E15060ECD759}" srcOrd="0" destOrd="0" presId="urn:microsoft.com/office/officeart/2005/8/layout/target3"/>
    <dgm:cxn modelId="{BF6744FD-33A5-47C2-9524-1A94D6F7DEF0}" type="presOf" srcId="{D1B46980-6531-4606-95E6-44980827E919}" destId="{6140AFEC-043D-4C43-A2F9-D0F5331DF3A3}" srcOrd="0" destOrd="0" presId="urn:microsoft.com/office/officeart/2005/8/layout/target3"/>
    <dgm:cxn modelId="{1FDF5DDF-5435-452F-BD35-31AD9F1E0801}" type="presOf" srcId="{D8197B8C-B260-4A16-BDF4-0947B075E274}" destId="{25B08C86-7E15-44DC-BE7F-FFB55DD49D12}" srcOrd="0" destOrd="0" presId="urn:microsoft.com/office/officeart/2005/8/layout/target3"/>
    <dgm:cxn modelId="{6B5B642B-352F-4967-A1B5-2C5B394B4560}" type="presOf" srcId="{4C35D32F-0EAB-4CD7-82EE-45574DC2A586}" destId="{8BEBB6EC-1DAA-4CAC-8A25-BC0FCBD5DBD5}" srcOrd="0" destOrd="0" presId="urn:microsoft.com/office/officeart/2005/8/layout/target3"/>
    <dgm:cxn modelId="{60FC22D4-F6E3-475E-8016-0A857500E51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B02ED5-547F-4D66-A80E-E5DA07FB3495}" type="presParOf" srcId="{333A1088-737F-45CB-B68E-254E46348037}" destId="{F5ABB229-8D3B-4694-996A-96F23CF14429}" srcOrd="0" destOrd="0" presId="urn:microsoft.com/office/officeart/2005/8/layout/target3"/>
    <dgm:cxn modelId="{30B203BA-79AD-4034-828C-66565D51EADF}" type="presParOf" srcId="{333A1088-737F-45CB-B68E-254E46348037}" destId="{F41139FD-01EE-4571-8B17-4FB00FC51163}" srcOrd="1" destOrd="0" presId="urn:microsoft.com/office/officeart/2005/8/layout/target3"/>
    <dgm:cxn modelId="{DEBBA6E3-8F16-4342-8468-B5A2E6593E7E}" type="presParOf" srcId="{333A1088-737F-45CB-B68E-254E46348037}" destId="{D005CE8C-CC26-4C3E-AC11-E15060ECD759}" srcOrd="2" destOrd="0" presId="urn:microsoft.com/office/officeart/2005/8/layout/target3"/>
    <dgm:cxn modelId="{594D00CA-955E-4A21-86A5-9A588836309D}" type="presParOf" srcId="{333A1088-737F-45CB-B68E-254E46348037}" destId="{2C702D82-9B77-49B7-9568-BB8EB47C3372}" srcOrd="3" destOrd="0" presId="urn:microsoft.com/office/officeart/2005/8/layout/target3"/>
    <dgm:cxn modelId="{6A3C52CE-20F0-4EC6-B5A5-1B4CAFC1C511}" type="presParOf" srcId="{333A1088-737F-45CB-B68E-254E46348037}" destId="{A52A0455-90FF-4808-ABD0-F02540D31D5A}" srcOrd="4" destOrd="0" presId="urn:microsoft.com/office/officeart/2005/8/layout/target3"/>
    <dgm:cxn modelId="{5CB8AF0C-22A8-45D4-A57E-C461A6C05F1B}" type="presParOf" srcId="{333A1088-737F-45CB-B68E-254E46348037}" destId="{6140AFEC-043D-4C43-A2F9-D0F5331DF3A3}" srcOrd="5" destOrd="0" presId="urn:microsoft.com/office/officeart/2005/8/layout/target3"/>
    <dgm:cxn modelId="{E644DDA8-6355-4B6C-BBBB-58F906BE4049}" type="presParOf" srcId="{333A1088-737F-45CB-B68E-254E46348037}" destId="{9358AC05-5D7D-4327-9F80-1AD486AEA664}" srcOrd="6" destOrd="0" presId="urn:microsoft.com/office/officeart/2005/8/layout/target3"/>
    <dgm:cxn modelId="{2D33BBB1-7376-4524-BC33-0C4C9674050A}" type="presParOf" srcId="{333A1088-737F-45CB-B68E-254E46348037}" destId="{313FC574-E1CD-4FB4-B054-0B805CE0447D}" srcOrd="7" destOrd="0" presId="urn:microsoft.com/office/officeart/2005/8/layout/target3"/>
    <dgm:cxn modelId="{0612C987-3FB5-41F1-B44B-525148220D89}" type="presParOf" srcId="{333A1088-737F-45CB-B68E-254E46348037}" destId="{619D679B-A015-4ECF-8348-D1034C574F40}" srcOrd="8" destOrd="0" presId="urn:microsoft.com/office/officeart/2005/8/layout/target3"/>
    <dgm:cxn modelId="{12B719F2-207E-4DF5-9D7F-46247BF2976E}" type="presParOf" srcId="{333A1088-737F-45CB-B68E-254E46348037}" destId="{322283A8-4A27-4CDA-BAE3-F381106A9174}" srcOrd="9" destOrd="0" presId="urn:microsoft.com/office/officeart/2005/8/layout/target3"/>
    <dgm:cxn modelId="{A26E4256-F0D2-41C8-AA88-4A001726554A}" type="presParOf" srcId="{333A1088-737F-45CB-B68E-254E46348037}" destId="{FFC9F71D-1B4F-4AD9-A4A6-86ADEFC8AF5C}" srcOrd="10" destOrd="0" presId="urn:microsoft.com/office/officeart/2005/8/layout/target3"/>
    <dgm:cxn modelId="{13681C66-B2B8-4B05-8B24-990E059F540C}" type="presParOf" srcId="{333A1088-737F-45CB-B68E-254E46348037}" destId="{25B08C86-7E15-44DC-BE7F-FFB55DD49D12}" srcOrd="11" destOrd="0" presId="urn:microsoft.com/office/officeart/2005/8/layout/target3"/>
    <dgm:cxn modelId="{6FDAEC86-EA94-4D89-B783-A6130CA43A36}" type="presParOf" srcId="{333A1088-737F-45CB-B68E-254E46348037}" destId="{76644BE8-9D7C-4C09-B250-3D10AF48CBB7}" srcOrd="12" destOrd="0" presId="urn:microsoft.com/office/officeart/2005/8/layout/target3"/>
    <dgm:cxn modelId="{D8CEE4AE-9A74-4FB4-AACE-AFAE1DF00434}" type="presParOf" srcId="{333A1088-737F-45CB-B68E-254E46348037}" destId="{EE85B701-7295-41C0-BA7A-34D3756A2AE6}" srcOrd="13" destOrd="0" presId="urn:microsoft.com/office/officeart/2005/8/layout/target3"/>
    <dgm:cxn modelId="{E83293E2-41B8-4588-AD5E-B868E4732421}" type="presParOf" srcId="{333A1088-737F-45CB-B68E-254E46348037}" destId="{8BEBB6EC-1DAA-4CAC-8A25-BC0FCBD5DBD5}" srcOrd="14" destOrd="0" presId="urn:microsoft.com/office/officeart/2005/8/layout/target3"/>
    <dgm:cxn modelId="{54FE0F9E-E7A1-4B15-AA64-CFC668896869}" type="presParOf" srcId="{333A1088-737F-45CB-B68E-254E46348037}" destId="{AED2198E-93D5-4001-81B4-73124B309672}" srcOrd="15" destOrd="0" presId="urn:microsoft.com/office/officeart/2005/8/layout/target3"/>
    <dgm:cxn modelId="{8C9C8ADA-C6BD-444F-9DD3-A0DEA919317D}" type="presParOf" srcId="{333A1088-737F-45CB-B68E-254E46348037}" destId="{2BE915AB-18AA-4053-B92C-3BFC9ED204BB}" srcOrd="16" destOrd="0" presId="urn:microsoft.com/office/officeart/2005/8/layout/target3"/>
    <dgm:cxn modelId="{1461F335-5278-40CC-8A0B-CE0874F3F6A3}" type="presParOf" srcId="{333A1088-737F-45CB-B68E-254E46348037}" destId="{6BB5E863-4638-4E1D-BFDE-399D028AC4ED}" srcOrd="17" destOrd="0" presId="urn:microsoft.com/office/officeart/2005/8/layout/target3"/>
    <dgm:cxn modelId="{596DD50E-71D3-4D8C-91BB-E9F6D0233941}" type="presParOf" srcId="{333A1088-737F-45CB-B68E-254E46348037}" destId="{5A5FFA88-C948-4069-8E93-59FA12366E83}" srcOrd="18" destOrd="0" presId="urn:microsoft.com/office/officeart/2005/8/layout/target3"/>
    <dgm:cxn modelId="{2A762BC4-A961-42EF-B576-10B9C36EBD8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Klára Bláhová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NÁZEV:VY_32_INOVACE_3.2.5.1B04_Slovesný rod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Slovesný rod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E1868-BB1F-4B8D-8B4F-A553E758B44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9C59F-8320-4918-A506-80586628A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468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53453A3-E350-4734-815E-3AAD3476AEA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5755381-0788-4364-9779-B1618BE5FDD6}" type="datetimeFigureOut">
              <a:rPr lang="cs-CZ" smtClean="0"/>
              <a:t>4.3.2012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32747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216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rozeznání trpného a činného rodu u sloves.</a:t>
            </a:r>
            <a:endParaRPr lang="cs-CZ" dirty="0"/>
          </a:p>
          <a:p>
            <a:r>
              <a:rPr lang="cs-CZ" dirty="0" smtClean="0"/>
              <a:t>Žáci rozeznávají v uvedených větách činný rod, u trpného rodu jeho dvě podoby (věty jsou poté zařazeny do tří sloupců podle použitého rodu).</a:t>
            </a:r>
          </a:p>
          <a:p>
            <a:r>
              <a:rPr lang="cs-CZ" dirty="0" smtClean="0"/>
              <a:t>Následně se žáci snaží věty přeformulovat tak, aby použili opačný slovesný rod.</a:t>
            </a:r>
          </a:p>
          <a:p>
            <a:r>
              <a:rPr lang="cs-CZ" dirty="0" smtClean="0"/>
              <a:t>Žáci se tak naučí slovesný rod vhodně používat</a:t>
            </a:r>
            <a:r>
              <a:rPr lang="cs-CZ" dirty="0"/>
              <a:t> </a:t>
            </a:r>
            <a:r>
              <a:rPr lang="cs-CZ" dirty="0" smtClean="0"/>
              <a:t>a všimnou si, ve kterých komunikačních situacích je důležité zvolit tvar slovesa v rodě trpném a ve kterých v rodě činném. </a:t>
            </a:r>
          </a:p>
        </p:txBody>
      </p:sp>
    </p:spTree>
    <p:extLst>
      <p:ext uri="{BB962C8B-B14F-4D97-AF65-F5344CB8AC3E}">
        <p14:creationId xmlns:p14="http://schemas.microsoft.com/office/powerpoint/2010/main" val="247084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b="1" dirty="0" smtClean="0"/>
              <a:t>1. U sloves urči jejich rod. U sloves v trpném rodě urči ještě jeho druh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Čtenářské deníky se musí odevzdat do  pátku.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Stavba nové nemocnice byla započata loni 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Zapřel to.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Byla jsem zaskočena.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Jak se máte?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Šaty mi byly ušity na míru.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Nic se o ní neví.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Ráno bylo napsáno na tabuli nové sdělení.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Našla se kabelka s doklady.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Musíme ještě zaplatit.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Video bude opraveno  zítra.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b="1" dirty="0" smtClean="0"/>
              <a:t>To nebylo myšleno ve zlém.</a:t>
            </a:r>
          </a:p>
          <a:p>
            <a:pPr marL="514350" indent="-514350">
              <a:buFont typeface="+mj-lt"/>
              <a:buAutoNum type="alphaLcParenR"/>
            </a:pPr>
            <a:endParaRPr lang="cs-CZ" sz="2000" b="1" dirty="0" smtClean="0"/>
          </a:p>
          <a:p>
            <a:pPr marL="514350" indent="-514350">
              <a:buFont typeface="+mj-lt"/>
              <a:buAutoNum type="alphaLcParenR"/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8871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465" y="153931"/>
            <a:ext cx="8229600" cy="1062982"/>
          </a:xfrm>
        </p:spPr>
        <p:txBody>
          <a:bodyPr>
            <a:noAutofit/>
          </a:bodyPr>
          <a:lstStyle/>
          <a:p>
            <a:pPr algn="ctr"/>
            <a:r>
              <a:rPr lang="cs-CZ" sz="2000" b="1" dirty="0" smtClean="0"/>
              <a:t>2</a:t>
            </a:r>
            <a:r>
              <a:rPr lang="cs-CZ" sz="2800" b="1" dirty="0" smtClean="0"/>
              <a:t>. </a:t>
            </a:r>
            <a:r>
              <a:rPr lang="cs-CZ" sz="2400" b="1" dirty="0" smtClean="0"/>
              <a:t>Věty přiřaď do sloupců. Pokud je to možné, přepiš  danou větu tak, abys použil sloveso v opačném rodě. Pozoruj změny ve vyznění vět.</a:t>
            </a:r>
            <a:endParaRPr lang="cs-CZ" sz="24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24744"/>
            <a:ext cx="2160240" cy="495746"/>
          </a:xfrm>
        </p:spPr>
        <p:txBody>
          <a:bodyPr>
            <a:normAutofit/>
          </a:bodyPr>
          <a:lstStyle/>
          <a:p>
            <a:r>
              <a:rPr lang="cs-CZ" sz="1800" u="sng" smtClean="0"/>
              <a:t>Činný rod</a:t>
            </a:r>
            <a:endParaRPr lang="cs-CZ" sz="18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846" y="1620954"/>
            <a:ext cx="8682618" cy="4896544"/>
          </a:xfrm>
        </p:spPr>
        <p:txBody>
          <a:bodyPr numCol="3">
            <a:normAutofit/>
          </a:bodyPr>
          <a:lstStyle/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Čtenářské deníky musíme odevzdat do pátku.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Stavbu nové nemocnice započali loni.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Zapřel to.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Zaskočilo mě to.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Jak se máte?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Šaty mi ušily na míru.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Nic o ní nevíme.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Ráno napsali na tabuli nové sdělení.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Našli kabelku s doklady.</a:t>
            </a:r>
          </a:p>
          <a:p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Musíme ještě zaplatit.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Video opravíme zítra.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Nemysleli to ve zlém.</a:t>
            </a:r>
          </a:p>
          <a:p>
            <a:pPr marL="0" indent="0">
              <a:buNone/>
            </a:pP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                                    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( - )</a:t>
            </a:r>
          </a:p>
          <a:p>
            <a:pPr marL="0" indent="0">
              <a:buNone/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Stavba nové nemocnice byla započata loni.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Bylo mi to zapřeno.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Byla jsem zaskočena.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( - )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Šaty mi byly ušity na míru.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( - )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Ráno 	bylo napsáno na tabuli nové sdělení.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Byla nalezena kabelka s doklady.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( -)	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Video bude opraveno zítra.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To nebylo  myšleno ve zlém.</a:t>
            </a:r>
          </a:p>
          <a:p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Čtenářské deníky se musí odevzdat do pátku.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Stavba nové nemocnice se započala loni.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Zapřelo se ti to.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( - )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( - )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Šaty se mi ušily na míru.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Nic se o ní neví.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Ráno se napsalo na tabuli nové sdělení.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Našla se kabelka s doklady.</a:t>
            </a:r>
          </a:p>
          <a:p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Musí se ještě zaplatit.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Video se opraví zítra.</a:t>
            </a:r>
          </a:p>
          <a:p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To se nemyslelo ve zlém.</a:t>
            </a:r>
            <a:endParaRPr lang="cs-CZ" sz="1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347864" y="1196752"/>
            <a:ext cx="2448272" cy="423738"/>
          </a:xfrm>
        </p:spPr>
        <p:txBody>
          <a:bodyPr>
            <a:normAutofit/>
          </a:bodyPr>
          <a:lstStyle/>
          <a:p>
            <a:r>
              <a:rPr lang="cs-CZ" sz="1800" u="sng" smtClean="0"/>
              <a:t>Trpný rod – opisný tvar</a:t>
            </a:r>
            <a:endParaRPr lang="cs-CZ" sz="18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28793" y="125162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Trpný rod – zvratný tvar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178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4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4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4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4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Přiřaď k pojmům správné tvrzení.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746648" cy="4525963"/>
          </a:xfrm>
        </p:spPr>
        <p:txBody>
          <a:bodyPr/>
          <a:lstStyle/>
          <a:p>
            <a:r>
              <a:rPr lang="cs-CZ" dirty="0" smtClean="0"/>
              <a:t>Činný rod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Trpný rod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2636912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Používáme ho zejména k vyjádření dokončeného děje, u zvratné podoby slovesa převažuje přítomný čas.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4941168"/>
            <a:ext cx="4073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Používáme ho, když známe a chceme vyjádřit původce děje.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49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45 0.06982 L -0.2875 0.027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97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378 0.04739 L 0.01354 -0.47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21" y="-26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 smtClean="0"/>
              <a:t>Použitá literatura:</a:t>
            </a:r>
          </a:p>
          <a:p>
            <a:pPr marL="114300" indent="0">
              <a:buNone/>
            </a:pPr>
            <a:r>
              <a:rPr lang="cs-CZ" i="1" dirty="0"/>
              <a:t>Cvičebnice českého jazyka aneb Co byste měli znát ze základní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2007. ISBN 970-80-7358-084-1. 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2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158</TotalTime>
  <Words>397</Words>
  <Application>Microsoft Office PowerPoint</Application>
  <PresentationFormat>Předvádění na obrazovce (4:3)</PresentationFormat>
  <Paragraphs>80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Anotace</vt:lpstr>
      <vt:lpstr>1. U sloves urči jejich rod. U sloves v trpném rodě urči ještě jeho druh.</vt:lpstr>
      <vt:lpstr>2. Věty přiřaď do sloupců. Pokud je to možné, přepiš  danou větu tak, abys použil sloveso v opačném rodě. Pozoruj změny ve vyznění vět.</vt:lpstr>
      <vt:lpstr>3. Přiřaď k pojmům správné tvrzení.</vt:lpstr>
      <vt:lpstr>Citace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</dc:creator>
  <cp:lastModifiedBy>Klára</cp:lastModifiedBy>
  <cp:revision>19</cp:revision>
  <dcterms:created xsi:type="dcterms:W3CDTF">2011-12-04T20:23:19Z</dcterms:created>
  <dcterms:modified xsi:type="dcterms:W3CDTF">2012-03-04T21:34:04Z</dcterms:modified>
</cp:coreProperties>
</file>