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5" r:id="rId2"/>
    <p:sldId id="28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57" r:id="rId17"/>
    <p:sldId id="258" r:id="rId18"/>
    <p:sldId id="282" r:id="rId19"/>
    <p:sldId id="274" r:id="rId20"/>
    <p:sldId id="277" r:id="rId21"/>
    <p:sldId id="280" r:id="rId22"/>
    <p:sldId id="283" r:id="rId23"/>
    <p:sldId id="284" r:id="rId24"/>
    <p:sldId id="279" r:id="rId25"/>
    <p:sldId id="281" r:id="rId26"/>
    <p:sldId id="286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FA26"/>
    <a:srgbClr val="CC3300"/>
    <a:srgbClr val="FFFFCC"/>
    <a:srgbClr val="663300"/>
    <a:srgbClr val="A1BC64"/>
    <a:srgbClr val="CCFF66"/>
    <a:srgbClr val="E4F50B"/>
    <a:srgbClr val="CC00FF"/>
    <a:srgbClr val="FF66FF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>
              <a:solidFill>
                <a:srgbClr val="000000"/>
              </a:solidFill>
            </a:rPr>
            <a:t>VY_32_INOVACE_13_Months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Anglický jazyk 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  </a:t>
          </a:r>
          <a:r>
            <a:rPr lang="cs-CZ" sz="2000" smtClean="0"/>
            <a:t>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23. 4. 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pPr algn="l"/>
          <a:r>
            <a:rPr lang="cs-CZ" sz="2000" dirty="0" smtClean="0"/>
            <a:t>ROČNÍK: 4. </a:t>
          </a: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FB33D2D2-7E0E-4478-A6B8-BBD62B18B85C}">
      <dgm:prSet/>
      <dgm:spPr/>
      <dgm:t>
        <a:bodyPr/>
        <a:lstStyle/>
        <a:p>
          <a:endParaRPr lang="cs-CZ"/>
        </a:p>
      </dgm:t>
    </dgm:pt>
    <dgm:pt modelId="{98ADC4DB-14AD-464F-80D2-ED7EEA19875D}" type="parTrans" cxnId="{C9BBC180-B452-470A-B410-9D28ED10DCE2}">
      <dgm:prSet/>
      <dgm:spPr/>
      <dgm:t>
        <a:bodyPr/>
        <a:lstStyle/>
        <a:p>
          <a:endParaRPr lang="cs-CZ"/>
        </a:p>
      </dgm:t>
    </dgm:pt>
    <dgm:pt modelId="{F50B4F4A-BAFC-45B4-87FC-E37EC8DF5C75}" type="sibTrans" cxnId="{C9BBC180-B452-470A-B410-9D28ED10DCE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6DFF10D3-1CBC-4163-85C1-12183522D8D6}" type="pres">
      <dgm:prSet presAssocID="{D05761FA-3C71-4DD0-9183-7C99EBE53F4B}" presName="vertSpace6" presStyleLbl="node1" presStyleIdx="4" presStyleCnt="7"/>
      <dgm:spPr/>
    </dgm:pt>
    <dgm:pt modelId="{B4FD24CD-B93B-4B4E-A43E-F8524B0CD3F0}" type="pres">
      <dgm:prSet presAssocID="{D05761FA-3C71-4DD0-9183-7C99EBE53F4B}" presName="circle6" presStyleLbl="node1" presStyleIdx="5" presStyleCnt="7"/>
      <dgm:spPr/>
    </dgm:pt>
    <dgm:pt modelId="{0AD6547F-0D75-4083-A7A5-A35AB250ABEA}" type="pres">
      <dgm:prSet presAssocID="{D05761FA-3C71-4DD0-9183-7C99EBE53F4B}" presName="rect6" presStyleLbl="alignAcc1" presStyleIdx="5" presStyleCnt="7"/>
      <dgm:spPr/>
      <dgm:t>
        <a:bodyPr/>
        <a:lstStyle/>
        <a:p>
          <a:endParaRPr lang="cs-CZ"/>
        </a:p>
      </dgm:t>
    </dgm:pt>
    <dgm:pt modelId="{13361F2B-44A8-4C6E-9E92-35F8C52A0CB3}" type="pres">
      <dgm:prSet presAssocID="{4C35D32F-0EAB-4CD7-82EE-45574DC2A586}" presName="vertSpace7" presStyleLbl="node1" presStyleIdx="5" presStyleCnt="7"/>
      <dgm:spPr/>
    </dgm:pt>
    <dgm:pt modelId="{A8AA4860-2B26-41D9-B6D5-2A22DD6573ED}" type="pres">
      <dgm:prSet presAssocID="{4C35D32F-0EAB-4CD7-82EE-45574DC2A586}" presName="circle7" presStyleLbl="node1" presStyleIdx="6" presStyleCnt="7"/>
      <dgm:spPr/>
    </dgm:pt>
    <dgm:pt modelId="{D11C995F-01B9-4A9E-8902-744903F1A770}" type="pres">
      <dgm:prSet presAssocID="{4C35D32F-0EAB-4CD7-82EE-45574DC2A586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65A464-E682-4B59-9914-8231AF9F6C7C}" type="pres">
      <dgm:prSet presAssocID="{D05761FA-3C71-4DD0-9183-7C99EBE53F4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B68738-347E-4F92-BDA1-E07CC7219E77}" type="pres">
      <dgm:prSet presAssocID="{4C35D32F-0EAB-4CD7-82EE-45574DC2A586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B0824054-2339-467D-8DC9-95EBCC7B7AD1}" type="presOf" srcId="{D8197B8C-B260-4A16-BDF4-0947B075E274}" destId="{5C0D1B75-263C-4468-B985-565C95B9422B}" srcOrd="1" destOrd="0" presId="urn:microsoft.com/office/officeart/2005/8/layout/target3"/>
    <dgm:cxn modelId="{A27FC0E6-21D0-4A48-92DD-6986305CC85C}" type="presOf" srcId="{B651F6E3-6281-48DB-9319-2AEAFDAE7572}" destId="{70A198DD-41D2-4313-8B5B-1CF1BCF383FB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ADFF6433-49B9-4A7F-9546-7864C1FFF39F}" type="presOf" srcId="{4865AC3F-78E2-43BA-A56B-7C465B8FCF11}" destId="{54F8D70D-FB57-4298-A600-D8F61B2A354A}" srcOrd="0" destOrd="0" presId="urn:microsoft.com/office/officeart/2005/8/layout/target3"/>
    <dgm:cxn modelId="{166D2B38-3A2C-46CE-94C1-C3A18DD21C60}" type="presOf" srcId="{D8197B8C-B260-4A16-BDF4-0947B075E274}" destId="{0F7944D4-5DCA-4B9E-A896-D52854246E44}" srcOrd="0" destOrd="0" presId="urn:microsoft.com/office/officeart/2005/8/layout/target3"/>
    <dgm:cxn modelId="{B50EB828-0F2A-4AC6-9285-3C6F626A3CBE}" type="presOf" srcId="{D05761FA-3C71-4DD0-9183-7C99EBE53F4B}" destId="{0AD6547F-0D75-4083-A7A5-A35AB250ABEA}" srcOrd="0" destOrd="0" presId="urn:microsoft.com/office/officeart/2005/8/layout/target3"/>
    <dgm:cxn modelId="{59BF878A-8F19-43A2-B2F1-43815E2DB9F9}" type="presOf" srcId="{D1B46980-6531-4606-95E6-44980827E919}" destId="{004736B2-18D3-4D6D-AA18-DF3F81E9E3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3DD2F2A8-BCEF-4848-BF56-5E4CA7EBE4B6}" srcId="{757F3AB3-0718-4624-B441-E567A8F0AB56}" destId="{D05761FA-3C71-4DD0-9183-7C99EBE53F4B}" srcOrd="5" destOrd="0" parTransId="{AA976F31-B6C2-4F44-AD16-210581F8F750}" sibTransId="{DDDC18D6-5FB0-4A25-8B72-BE62E0EE92EA}"/>
    <dgm:cxn modelId="{20E59A6E-377B-43C7-9C8E-3F4DBA032E2F}" type="presOf" srcId="{4C35D32F-0EAB-4CD7-82EE-45574DC2A586}" destId="{D11C995F-01B9-4A9E-8902-744903F1A770}" srcOrd="0" destOrd="0" presId="urn:microsoft.com/office/officeart/2005/8/layout/target3"/>
    <dgm:cxn modelId="{F77BAF34-4D15-42FB-8887-4BEECF7FB4C0}" type="presOf" srcId="{757F3AB3-0718-4624-B441-E567A8F0AB56}" destId="{333A1088-737F-45CB-B68E-254E46348037}" srcOrd="0" destOrd="0" presId="urn:microsoft.com/office/officeart/2005/8/layout/target3"/>
    <dgm:cxn modelId="{C9BBC180-B452-470A-B410-9D28ED10DCE2}" srcId="{757F3AB3-0718-4624-B441-E567A8F0AB56}" destId="{FB33D2D2-7E0E-4478-A6B8-BBD62B18B85C}" srcOrd="7" destOrd="0" parTransId="{98ADC4DB-14AD-464F-80D2-ED7EEA19875D}" sibTransId="{F50B4F4A-BAFC-45B4-87FC-E37EC8DF5C75}"/>
    <dgm:cxn modelId="{9DA96A10-4703-435D-8CDE-5F35390EAE19}" type="presOf" srcId="{D1D4F407-5343-4D3F-B5B9-D407B03CAEB4}" destId="{D005CE8C-CC26-4C3E-AC11-E15060ECD759}" srcOrd="0" destOrd="0" presId="urn:microsoft.com/office/officeart/2005/8/layout/target3"/>
    <dgm:cxn modelId="{12408C2D-1CCB-4F1A-AF61-80B287011002}" type="presOf" srcId="{D1D4F407-5343-4D3F-B5B9-D407B03CAEB4}" destId="{AED2198E-93D5-4001-81B4-73124B309672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891D6029-92B7-4191-BDA0-46FA08CBCEC6}" type="presOf" srcId="{4C35D32F-0EAB-4CD7-82EE-45574DC2A586}" destId="{74B68738-347E-4F92-BDA1-E07CC7219E77}" srcOrd="1" destOrd="0" presId="urn:microsoft.com/office/officeart/2005/8/layout/target3"/>
    <dgm:cxn modelId="{0F6F0923-8EB4-4B49-ABD1-4695BEF1C2A5}" type="presOf" srcId="{D1B46980-6531-4606-95E6-44980827E919}" destId="{2CDFEC33-8C2A-49C6-B23B-FA3577B1DCE9}" srcOrd="1" destOrd="0" presId="urn:microsoft.com/office/officeart/2005/8/layout/target3"/>
    <dgm:cxn modelId="{2221FB34-310D-4638-ACAE-9ACC709E4926}" srcId="{757F3AB3-0718-4624-B441-E567A8F0AB56}" destId="{4C35D32F-0EAB-4CD7-82EE-45574DC2A586}" srcOrd="6" destOrd="0" parTransId="{A15F02C0-547C-48B3-9D05-E7F145EBF3C4}" sibTransId="{8C5711BF-38F0-4590-B6BC-B3119A33CA2E}"/>
    <dgm:cxn modelId="{CF339A64-E12A-4DE6-BBAE-80A49102E036}" type="presOf" srcId="{B651F6E3-6281-48DB-9319-2AEAFDAE7572}" destId="{7145B55B-1B24-4B93-A1D4-B8021E4AC78C}" srcOrd="0" destOrd="0" presId="urn:microsoft.com/office/officeart/2005/8/layout/target3"/>
    <dgm:cxn modelId="{FF0563B0-7B42-4875-BAA2-442E11551850}" type="presOf" srcId="{D05761FA-3C71-4DD0-9183-7C99EBE53F4B}" destId="{F565A464-E682-4B59-9914-8231AF9F6C7C}" srcOrd="1" destOrd="0" presId="urn:microsoft.com/office/officeart/2005/8/layout/target3"/>
    <dgm:cxn modelId="{9C091259-BC06-4926-B72F-0D6BC918BBCA}" type="presOf" srcId="{4865AC3F-78E2-43BA-A56B-7C465B8FCF11}" destId="{FC425D1D-3DF2-408E-A4F8-250CA94A450A}" srcOrd="1" destOrd="0" presId="urn:microsoft.com/office/officeart/2005/8/layout/target3"/>
    <dgm:cxn modelId="{D3EE13CC-5ECE-44F8-B0FB-F46F1C8641C5}" type="presParOf" srcId="{333A1088-737F-45CB-B68E-254E46348037}" destId="{F5ABB229-8D3B-4694-996A-96F23CF14429}" srcOrd="0" destOrd="0" presId="urn:microsoft.com/office/officeart/2005/8/layout/target3"/>
    <dgm:cxn modelId="{A6FEA6FA-471D-4E26-A680-DA8204BD984E}" type="presParOf" srcId="{333A1088-737F-45CB-B68E-254E46348037}" destId="{F41139FD-01EE-4571-8B17-4FB00FC51163}" srcOrd="1" destOrd="0" presId="urn:microsoft.com/office/officeart/2005/8/layout/target3"/>
    <dgm:cxn modelId="{12C2112B-28B6-453A-AE18-5029960F6059}" type="presParOf" srcId="{333A1088-737F-45CB-B68E-254E46348037}" destId="{D005CE8C-CC26-4C3E-AC11-E15060ECD759}" srcOrd="2" destOrd="0" presId="urn:microsoft.com/office/officeart/2005/8/layout/target3"/>
    <dgm:cxn modelId="{1A05EC13-E69D-4A2F-A5E5-17ADFF7DE091}" type="presParOf" srcId="{333A1088-737F-45CB-B68E-254E46348037}" destId="{E2699407-A48D-4333-A645-7FA48F1FE3B7}" srcOrd="3" destOrd="0" presId="urn:microsoft.com/office/officeart/2005/8/layout/target3"/>
    <dgm:cxn modelId="{5D34833A-1F98-4F2B-9106-1E994CA2FE7B}" type="presParOf" srcId="{333A1088-737F-45CB-B68E-254E46348037}" destId="{D5EA2712-68D0-4098-BDE6-B295C6AB6119}" srcOrd="4" destOrd="0" presId="urn:microsoft.com/office/officeart/2005/8/layout/target3"/>
    <dgm:cxn modelId="{39845BB0-2979-411F-A38F-BBA51822BD94}" type="presParOf" srcId="{333A1088-737F-45CB-B68E-254E46348037}" destId="{54F8D70D-FB57-4298-A600-D8F61B2A354A}" srcOrd="5" destOrd="0" presId="urn:microsoft.com/office/officeart/2005/8/layout/target3"/>
    <dgm:cxn modelId="{A7B50ABE-86A7-4C0E-9A87-96658BB730AE}" type="presParOf" srcId="{333A1088-737F-45CB-B68E-254E46348037}" destId="{C616B022-AA0C-4D3B-BDBF-093D86622E86}" srcOrd="6" destOrd="0" presId="urn:microsoft.com/office/officeart/2005/8/layout/target3"/>
    <dgm:cxn modelId="{20F005CA-A507-4EF4-814E-34A7D8021C31}" type="presParOf" srcId="{333A1088-737F-45CB-B68E-254E46348037}" destId="{69684AB7-5B8D-45A5-BC2F-6AF80EB883EF}" srcOrd="7" destOrd="0" presId="urn:microsoft.com/office/officeart/2005/8/layout/target3"/>
    <dgm:cxn modelId="{06F4C957-893C-4D9E-9411-1D843EC715F5}" type="presParOf" srcId="{333A1088-737F-45CB-B68E-254E46348037}" destId="{004736B2-18D3-4D6D-AA18-DF3F81E9E312}" srcOrd="8" destOrd="0" presId="urn:microsoft.com/office/officeart/2005/8/layout/target3"/>
    <dgm:cxn modelId="{5A992E38-054C-47E7-BD19-A1871E628D86}" type="presParOf" srcId="{333A1088-737F-45CB-B68E-254E46348037}" destId="{9CCAD005-8609-4003-9C1F-3AFC293FB9F9}" srcOrd="9" destOrd="0" presId="urn:microsoft.com/office/officeart/2005/8/layout/target3"/>
    <dgm:cxn modelId="{8EFB6414-62BD-4CEA-9B9F-A43E061661B1}" type="presParOf" srcId="{333A1088-737F-45CB-B68E-254E46348037}" destId="{0C4087F0-2DA9-4805-A823-C8C5404FEF67}" srcOrd="10" destOrd="0" presId="urn:microsoft.com/office/officeart/2005/8/layout/target3"/>
    <dgm:cxn modelId="{298E2910-BE48-4A62-9F19-006A77014E7E}" type="presParOf" srcId="{333A1088-737F-45CB-B68E-254E46348037}" destId="{7145B55B-1B24-4B93-A1D4-B8021E4AC78C}" srcOrd="11" destOrd="0" presId="urn:microsoft.com/office/officeart/2005/8/layout/target3"/>
    <dgm:cxn modelId="{4F80BC0D-E074-46B5-A2F3-1C64F5E557B6}" type="presParOf" srcId="{333A1088-737F-45CB-B68E-254E46348037}" destId="{6919BCDB-3A39-4371-A415-42187620F612}" srcOrd="12" destOrd="0" presId="urn:microsoft.com/office/officeart/2005/8/layout/target3"/>
    <dgm:cxn modelId="{2F8F953F-7DAF-41DA-B5CB-17901E789E70}" type="presParOf" srcId="{333A1088-737F-45CB-B68E-254E46348037}" destId="{19974A4C-782A-40F8-BDC1-A903A52CB5DC}" srcOrd="13" destOrd="0" presId="urn:microsoft.com/office/officeart/2005/8/layout/target3"/>
    <dgm:cxn modelId="{BA6906E1-6D7A-4438-ACEB-571F1CDA79AB}" type="presParOf" srcId="{333A1088-737F-45CB-B68E-254E46348037}" destId="{0F7944D4-5DCA-4B9E-A896-D52854246E44}" srcOrd="14" destOrd="0" presId="urn:microsoft.com/office/officeart/2005/8/layout/target3"/>
    <dgm:cxn modelId="{4E426D2F-A3D8-474C-8F7E-4D883437647B}" type="presParOf" srcId="{333A1088-737F-45CB-B68E-254E46348037}" destId="{6DFF10D3-1CBC-4163-85C1-12183522D8D6}" srcOrd="15" destOrd="0" presId="urn:microsoft.com/office/officeart/2005/8/layout/target3"/>
    <dgm:cxn modelId="{9B8B47A2-4D87-4048-B09B-31445D8B3493}" type="presParOf" srcId="{333A1088-737F-45CB-B68E-254E46348037}" destId="{B4FD24CD-B93B-4B4E-A43E-F8524B0CD3F0}" srcOrd="16" destOrd="0" presId="urn:microsoft.com/office/officeart/2005/8/layout/target3"/>
    <dgm:cxn modelId="{E3830A41-965A-4936-B70B-6250A1779D9C}" type="presParOf" srcId="{333A1088-737F-45CB-B68E-254E46348037}" destId="{0AD6547F-0D75-4083-A7A5-A35AB250ABEA}" srcOrd="17" destOrd="0" presId="urn:microsoft.com/office/officeart/2005/8/layout/target3"/>
    <dgm:cxn modelId="{8DE14725-EE2B-4ADD-8B06-67A680FBE684}" type="presParOf" srcId="{333A1088-737F-45CB-B68E-254E46348037}" destId="{13361F2B-44A8-4C6E-9E92-35F8C52A0CB3}" srcOrd="18" destOrd="0" presId="urn:microsoft.com/office/officeart/2005/8/layout/target3"/>
    <dgm:cxn modelId="{F09BEEB4-0F69-4917-8422-DDF82E2169ED}" type="presParOf" srcId="{333A1088-737F-45CB-B68E-254E46348037}" destId="{A8AA4860-2B26-41D9-B6D5-2A22DD6573ED}" srcOrd="19" destOrd="0" presId="urn:microsoft.com/office/officeart/2005/8/layout/target3"/>
    <dgm:cxn modelId="{998485FB-C8A5-46EE-86B1-598F3A54D4C5}" type="presParOf" srcId="{333A1088-737F-45CB-B68E-254E46348037}" destId="{D11C995F-01B9-4A9E-8902-744903F1A770}" srcOrd="20" destOrd="0" presId="urn:microsoft.com/office/officeart/2005/8/layout/target3"/>
    <dgm:cxn modelId="{24CD06CC-0321-4616-9D1B-9A7B5AE3D1FD}" type="presParOf" srcId="{333A1088-737F-45CB-B68E-254E46348037}" destId="{AED2198E-93D5-4001-81B4-73124B309672}" srcOrd="21" destOrd="0" presId="urn:microsoft.com/office/officeart/2005/8/layout/target3"/>
    <dgm:cxn modelId="{B1D28CAC-9F29-4243-A452-98F50D00A034}" type="presParOf" srcId="{333A1088-737F-45CB-B68E-254E46348037}" destId="{FC425D1D-3DF2-408E-A4F8-250CA94A450A}" srcOrd="22" destOrd="0" presId="urn:microsoft.com/office/officeart/2005/8/layout/target3"/>
    <dgm:cxn modelId="{F064CE43-672C-4E16-9690-947EDFF0E367}" type="presParOf" srcId="{333A1088-737F-45CB-B68E-254E46348037}" destId="{2CDFEC33-8C2A-49C6-B23B-FA3577B1DCE9}" srcOrd="23" destOrd="0" presId="urn:microsoft.com/office/officeart/2005/8/layout/target3"/>
    <dgm:cxn modelId="{0530F67B-7A04-456B-BBF3-E4B871DD4BBD}" type="presParOf" srcId="{333A1088-737F-45CB-B68E-254E46348037}" destId="{70A198DD-41D2-4313-8B5B-1CF1BCF383FB}" srcOrd="24" destOrd="0" presId="urn:microsoft.com/office/officeart/2005/8/layout/target3"/>
    <dgm:cxn modelId="{33A3247A-A208-4AFF-816C-060ECF1BECF6}" type="presParOf" srcId="{333A1088-737F-45CB-B68E-254E46348037}" destId="{5C0D1B75-263C-4468-B985-565C95B9422B}" srcOrd="25" destOrd="0" presId="urn:microsoft.com/office/officeart/2005/8/layout/target3"/>
    <dgm:cxn modelId="{4EBD7CFE-817B-4532-BA34-73B08C82F8E7}" type="presParOf" srcId="{333A1088-737F-45CB-B68E-254E46348037}" destId="{F565A464-E682-4B59-9914-8231AF9F6C7C}" srcOrd="26" destOrd="0" presId="urn:microsoft.com/office/officeart/2005/8/layout/target3"/>
    <dgm:cxn modelId="{0CEC61E4-7C96-472A-AF4D-129258252AB4}" type="presParOf" srcId="{333A1088-737F-45CB-B68E-254E46348037}" destId="{74B68738-347E-4F92-BDA1-E07CC7219E7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36304" cy="27363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51460" y="0"/>
          <a:ext cx="6840760" cy="2736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1351460" y="0"/>
        <a:ext cx="6840760" cy="273629"/>
      </dsp:txXfrm>
    </dsp:sp>
    <dsp:sp modelId="{D5EA2712-68D0-4098-BDE6-B295C6AB6119}">
      <dsp:nvSpPr>
        <dsp:cNvPr id="0" name=""/>
        <dsp:cNvSpPr/>
      </dsp:nvSpPr>
      <dsp:spPr>
        <a:xfrm>
          <a:off x="205222" y="273629"/>
          <a:ext cx="2325858" cy="232585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368152" y="273629"/>
          <a:ext cx="6840760" cy="23258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23. 4. 2012</a:t>
          </a:r>
          <a:endParaRPr lang="cs-CZ" sz="2000" kern="1200" dirty="0"/>
        </a:p>
      </dsp:txBody>
      <dsp:txXfrm>
        <a:off x="1368152" y="273629"/>
        <a:ext cx="6840760" cy="273629"/>
      </dsp:txXfrm>
    </dsp:sp>
    <dsp:sp modelId="{69684AB7-5B8D-45A5-BC2F-6AF80EB883EF}">
      <dsp:nvSpPr>
        <dsp:cNvPr id="0" name=""/>
        <dsp:cNvSpPr/>
      </dsp:nvSpPr>
      <dsp:spPr>
        <a:xfrm>
          <a:off x="410445" y="547259"/>
          <a:ext cx="1915413" cy="19154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368152" y="547259"/>
          <a:ext cx="6840760" cy="1915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368152" y="547259"/>
        <a:ext cx="6840760" cy="273629"/>
      </dsp:txXfrm>
    </dsp:sp>
    <dsp:sp modelId="{0C4087F0-2DA9-4805-A823-C8C5404FEF67}">
      <dsp:nvSpPr>
        <dsp:cNvPr id="0" name=""/>
        <dsp:cNvSpPr/>
      </dsp:nvSpPr>
      <dsp:spPr>
        <a:xfrm>
          <a:off x="615667" y="820889"/>
          <a:ext cx="1504968" cy="1504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368152" y="820889"/>
          <a:ext cx="6840760" cy="1504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>
              <a:solidFill>
                <a:srgbClr val="000000"/>
              </a:solidFill>
            </a:rPr>
            <a:t>VY_32_INOVACE_13_Months </a:t>
          </a:r>
          <a:endParaRPr lang="cs-CZ" sz="2000" kern="1200" dirty="0"/>
        </a:p>
      </dsp:txBody>
      <dsp:txXfrm>
        <a:off x="1368152" y="820889"/>
        <a:ext cx="6840760" cy="273632"/>
      </dsp:txXfrm>
    </dsp:sp>
    <dsp:sp modelId="{19974A4C-782A-40F8-BDC1-A903A52CB5DC}">
      <dsp:nvSpPr>
        <dsp:cNvPr id="0" name=""/>
        <dsp:cNvSpPr/>
      </dsp:nvSpPr>
      <dsp:spPr>
        <a:xfrm>
          <a:off x="820891" y="1094522"/>
          <a:ext cx="1094520" cy="109452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368152" y="1094522"/>
          <a:ext cx="6840760" cy="1094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Anglický jazyk II</a:t>
          </a:r>
          <a:endParaRPr lang="cs-CZ" sz="2000" kern="1200" dirty="0"/>
        </a:p>
      </dsp:txBody>
      <dsp:txXfrm>
        <a:off x="1368152" y="1094522"/>
        <a:ext cx="6840760" cy="273629"/>
      </dsp:txXfrm>
    </dsp:sp>
    <dsp:sp modelId="{B4FD24CD-B93B-4B4E-A43E-F8524B0CD3F0}">
      <dsp:nvSpPr>
        <dsp:cNvPr id="0" name=""/>
        <dsp:cNvSpPr/>
      </dsp:nvSpPr>
      <dsp:spPr>
        <a:xfrm>
          <a:off x="1026114" y="1368152"/>
          <a:ext cx="684075" cy="6840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D6547F-0D75-4083-A7A5-A35AB250ABEA}">
      <dsp:nvSpPr>
        <dsp:cNvPr id="0" name=""/>
        <dsp:cNvSpPr/>
      </dsp:nvSpPr>
      <dsp:spPr>
        <a:xfrm>
          <a:off x="1368152" y="1368152"/>
          <a:ext cx="6840760" cy="684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ROČNÍK: 4. </a:t>
          </a:r>
        </a:p>
      </dsp:txBody>
      <dsp:txXfrm>
        <a:off x="1368152" y="1368152"/>
        <a:ext cx="6840760" cy="273629"/>
      </dsp:txXfrm>
    </dsp:sp>
    <dsp:sp modelId="{A8AA4860-2B26-41D9-B6D5-2A22DD6573ED}">
      <dsp:nvSpPr>
        <dsp:cNvPr id="0" name=""/>
        <dsp:cNvSpPr/>
      </dsp:nvSpPr>
      <dsp:spPr>
        <a:xfrm>
          <a:off x="1231337" y="1641782"/>
          <a:ext cx="273629" cy="2736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C995F-01B9-4A9E-8902-744903F1A770}">
      <dsp:nvSpPr>
        <dsp:cNvPr id="0" name=""/>
        <dsp:cNvSpPr/>
      </dsp:nvSpPr>
      <dsp:spPr>
        <a:xfrm>
          <a:off x="1368152" y="1641782"/>
          <a:ext cx="6840760" cy="2736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  </a:t>
          </a:r>
          <a:r>
            <a:rPr lang="cs-CZ" sz="2000" kern="1200" smtClean="0"/>
            <a:t>CZ.1.07/1.4.00/21.1871</a:t>
          </a:r>
          <a:endParaRPr lang="cs-CZ" sz="2000" kern="1200" dirty="0"/>
        </a:p>
      </dsp:txBody>
      <dsp:txXfrm>
        <a:off x="1368152" y="1641782"/>
        <a:ext cx="6840760" cy="273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1D01E6-1288-46F1-BB7E-619F78E573A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E9D3A-DC65-4B15-A1D2-D5476EF62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750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141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9676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7438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581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666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852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219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067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947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8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262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6A6D7-0BC5-48EA-B132-A1EE49BA5E81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01952-48FF-4F5C-8EF9-DB9C895B0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587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13" Type="http://schemas.openxmlformats.org/officeDocument/2006/relationships/image" Target="../media/image51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12" Type="http://schemas.openxmlformats.org/officeDocument/2006/relationships/image" Target="../media/image50.wmf"/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wmf"/><Relationship Id="rId11" Type="http://schemas.openxmlformats.org/officeDocument/2006/relationships/image" Target="../media/image49.wmf"/><Relationship Id="rId5" Type="http://schemas.openxmlformats.org/officeDocument/2006/relationships/image" Target="../media/image43.wmf"/><Relationship Id="rId10" Type="http://schemas.openxmlformats.org/officeDocument/2006/relationships/image" Target="../media/image48.wmf"/><Relationship Id="rId4" Type="http://schemas.openxmlformats.org/officeDocument/2006/relationships/image" Target="../media/image42.wmf"/><Relationship Id="rId9" Type="http://schemas.openxmlformats.org/officeDocument/2006/relationships/image" Target="../media/image47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vnHrwTQoJxw&amp;feature=results_main&amp;playnext=1&amp;list=PLFECD33A87DDC751E" TargetMode="External"/><Relationship Id="rId13" Type="http://schemas.openxmlformats.org/officeDocument/2006/relationships/image" Target="../media/image57.wmf"/><Relationship Id="rId3" Type="http://schemas.openxmlformats.org/officeDocument/2006/relationships/image" Target="../media/image52.wmf"/><Relationship Id="rId7" Type="http://schemas.openxmlformats.org/officeDocument/2006/relationships/image" Target="../media/image54.wmf"/><Relationship Id="rId12" Type="http://schemas.openxmlformats.org/officeDocument/2006/relationships/hyperlink" Target="http://www.youtube.com/watch?v=EEOhuuKtFYU&amp;feature=results_video&amp;playnext=1&amp;list=PL003AC277A1C35190" TargetMode="External"/><Relationship Id="rId2" Type="http://schemas.openxmlformats.org/officeDocument/2006/relationships/hyperlink" Target="http://www.youtube.com/watch?v=eH1yK5j-arY&amp;feature=related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gtc4c1JlAEM" TargetMode="External"/><Relationship Id="rId11" Type="http://schemas.openxmlformats.org/officeDocument/2006/relationships/image" Target="../media/image56.wmf"/><Relationship Id="rId5" Type="http://schemas.openxmlformats.org/officeDocument/2006/relationships/image" Target="../media/image53.wmf"/><Relationship Id="rId10" Type="http://schemas.openxmlformats.org/officeDocument/2006/relationships/hyperlink" Target="http://www.youtube.com/watch?v=5enDRrWyXaw&amp;feature=results_video&amp;playnext=1&amp;list=PL003AC277A1C35190" TargetMode="External"/><Relationship Id="rId4" Type="http://schemas.openxmlformats.org/officeDocument/2006/relationships/hyperlink" Target="http://www.youtube.com/watch?v=z0tp8oFqBXM&amp;feature=fvwrel" TargetMode="External"/><Relationship Id="rId9" Type="http://schemas.openxmlformats.org/officeDocument/2006/relationships/image" Target="../media/image55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vlzwuFkn88U" TargetMode="External"/><Relationship Id="rId3" Type="http://schemas.openxmlformats.org/officeDocument/2006/relationships/image" Target="../media/image58.wmf"/><Relationship Id="rId7" Type="http://schemas.openxmlformats.org/officeDocument/2006/relationships/image" Target="../media/image61.png"/><Relationship Id="rId2" Type="http://schemas.openxmlformats.org/officeDocument/2006/relationships/hyperlink" Target="http://www.youtube.com/watch?v=8Qx9JM1L94c&amp;feature=autoplay&amp;list=PL8E2E9A05224D2812&amp;playnext=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eH1yK5j-arY&amp;feature=related" TargetMode="External"/><Relationship Id="rId5" Type="http://schemas.openxmlformats.org/officeDocument/2006/relationships/image" Target="../media/image60.png"/><Relationship Id="rId4" Type="http://schemas.openxmlformats.org/officeDocument/2006/relationships/image" Target="../media/image59.wmf"/><Relationship Id="rId9" Type="http://schemas.openxmlformats.org/officeDocument/2006/relationships/image" Target="../media/image6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png"/><Relationship Id="rId4" Type="http://schemas.openxmlformats.org/officeDocument/2006/relationships/image" Target="../media/image69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png"/><Relationship Id="rId4" Type="http://schemas.openxmlformats.org/officeDocument/2006/relationships/image" Target="../media/image69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7" Type="http://schemas.openxmlformats.org/officeDocument/2006/relationships/image" Target="../media/image76.wm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89605438"/>
              </p:ext>
            </p:extLst>
          </p:nvPr>
        </p:nvGraphicFramePr>
        <p:xfrm>
          <a:off x="539552" y="908720"/>
          <a:ext cx="8208912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8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je určen k prezentaci a procvičení slovní zásoby: měsíce v roce a roční období</a:t>
            </a:r>
          </a:p>
          <a:p>
            <a:r>
              <a:rPr lang="cs-CZ" dirty="0" smtClean="0"/>
              <a:t>po výukové části (snímky 4 – 16 </a:t>
            </a:r>
            <a:r>
              <a:rPr lang="cs-CZ" smtClean="0"/>
              <a:t>a 21) </a:t>
            </a:r>
            <a:r>
              <a:rPr lang="cs-CZ" dirty="0" smtClean="0"/>
              <a:t>následuje procvičování (podle instrukcí na snímcích)</a:t>
            </a:r>
          </a:p>
          <a:p>
            <a:r>
              <a:rPr lang="cs-CZ" dirty="0" smtClean="0"/>
              <a:t>na snímku 17 se po kliknutí na obrázek spustí písničky s tématem měsíce v roce</a:t>
            </a:r>
          </a:p>
          <a:p>
            <a:r>
              <a:rPr lang="cs-CZ" dirty="0" smtClean="0"/>
              <a:t>snímek 18 je určen k procvičení slov. zásoby formou tance </a:t>
            </a:r>
            <a:r>
              <a:rPr lang="cs-CZ" dirty="0" err="1" smtClean="0"/>
              <a:t>macarena</a:t>
            </a:r>
            <a:endParaRPr lang="cs-CZ" dirty="0" smtClean="0"/>
          </a:p>
          <a:p>
            <a:r>
              <a:rPr lang="cs-CZ" dirty="0" smtClean="0"/>
              <a:t>snímek 25 je určen k vytištění; žáci se ptají spolužáků, kdy mají narozeniny a zaznamenávají si údaje do tabulky, potom s údaji dále pracují (např. tvoří věty typu: </a:t>
            </a:r>
            <a:r>
              <a:rPr lang="cs-CZ" i="1" dirty="0" err="1">
                <a:cs typeface="Arial" pitchFamily="34" charset="0"/>
              </a:rPr>
              <a:t>Katka´s</a:t>
            </a:r>
            <a:r>
              <a:rPr lang="cs-CZ" i="1" dirty="0">
                <a:cs typeface="Arial" pitchFamily="34" charset="0"/>
              </a:rPr>
              <a:t> </a:t>
            </a:r>
            <a:r>
              <a:rPr lang="cs-CZ" i="1" dirty="0" err="1">
                <a:cs typeface="Arial" pitchFamily="34" charset="0"/>
              </a:rPr>
              <a:t>birthday</a:t>
            </a:r>
            <a:r>
              <a:rPr lang="cs-CZ" i="1" dirty="0">
                <a:cs typeface="Arial" pitchFamily="34" charset="0"/>
              </a:rPr>
              <a:t> </a:t>
            </a:r>
            <a:r>
              <a:rPr lang="cs-CZ" i="1" dirty="0" err="1">
                <a:cs typeface="Arial" pitchFamily="34" charset="0"/>
              </a:rPr>
              <a:t>is</a:t>
            </a:r>
            <a:r>
              <a:rPr lang="cs-CZ" i="1" dirty="0">
                <a:cs typeface="Arial" pitchFamily="34" charset="0"/>
              </a:rPr>
              <a:t> in </a:t>
            </a:r>
            <a:r>
              <a:rPr lang="cs-CZ" i="1" dirty="0" err="1" smtClean="0">
                <a:cs typeface="Arial" pitchFamily="34" charset="0"/>
              </a:rPr>
              <a:t>November</a:t>
            </a:r>
            <a:r>
              <a:rPr lang="cs-CZ" i="1" dirty="0" smtClean="0">
                <a:cs typeface="Arial" pitchFamily="34" charset="0"/>
              </a:rPr>
              <a:t>.)</a:t>
            </a:r>
            <a:endParaRPr lang="cs-CZ" i="1" dirty="0">
              <a:cs typeface="Arial" pitchFamily="34" charset="0"/>
            </a:endParaRP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4679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999">
              <a:srgbClr val="F8A6E8"/>
            </a:gs>
            <a:gs pos="70000">
              <a:srgbClr val="F8D4F0"/>
            </a:gs>
            <a:gs pos="100000">
              <a:srgbClr val="FFEBFA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8000" b="1" spc="50" dirty="0" err="1" smtClean="0">
                <a:ln w="11430">
                  <a:solidFill>
                    <a:sysClr val="windowText" lastClr="000000"/>
                  </a:solidFill>
                </a:ln>
                <a:solidFill>
                  <a:srgbClr val="CDFA2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Months</a:t>
            </a:r>
            <a:endParaRPr lang="cs-CZ" sz="8000" b="1" spc="50" dirty="0">
              <a:ln w="11430">
                <a:solidFill>
                  <a:sysClr val="windowText" lastClr="000000"/>
                </a:solidFill>
              </a:ln>
              <a:solidFill>
                <a:srgbClr val="CDFA2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51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ana\Local Settings\Temporary Internet Files\Content.IE5\E3XUE8B7\MC9003620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16" y="3452675"/>
            <a:ext cx="3096344" cy="290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563888" y="3284984"/>
            <a:ext cx="3456384" cy="1107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endParaRPr lang="cs-CZ" sz="66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5" name="Picture 3" descr="C:\Documents and Settings\Jana\Local Settings\Temporary Internet Files\Content.IE5\RSBZXVRJ\MP90040942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2987824" cy="199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Jana\Local Settings\Temporary Internet Files\Content.IE5\RSBZXVRJ\MP9004389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8600"/>
            <a:ext cx="2018160" cy="289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Jana\Local Settings\Temporary Internet Files\Content.IE5\IQZRG32A\MC9003114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910" y="4653136"/>
            <a:ext cx="1811426" cy="1777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153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31851" y="3287506"/>
            <a:ext cx="3456384" cy="1107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</a:rPr>
              <a:t>February</a:t>
            </a:r>
            <a:endParaRPr lang="cs-CZ" sz="66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098" name="Picture 2" descr="C:\Documents and Settings\Jana\Local Settings\Temporary Internet Files\Content.IE5\75S19SFW\MP900384888[1]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0"/>
            <a:ext cx="2352761" cy="24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Jana\Local Settings\Temporary Internet Files\Content.IE5\93K67UOX\MC9002328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19" y="4837520"/>
            <a:ext cx="1887648" cy="171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Jana\Local Settings\Temporary Internet Files\Content.IE5\93K67UOX\MC9003054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7" y="764704"/>
            <a:ext cx="1742347" cy="275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48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DFA26"/>
            </a:gs>
            <a:gs pos="39999">
              <a:srgbClr val="CDFA26">
                <a:alpha val="49000"/>
              </a:srgbClr>
            </a:gs>
            <a:gs pos="70000">
              <a:schemeClr val="bg1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ana\Local Settings\Temporary Internet Files\Content.IE5\CK6ZA9E8\MC9001228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369" y="3573016"/>
            <a:ext cx="2429535" cy="2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07904" y="1814622"/>
            <a:ext cx="3456384" cy="1107996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</a:rPr>
              <a:t>March</a:t>
            </a:r>
            <a:endParaRPr lang="cs-CZ" sz="66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5124" name="Picture 4" descr="C:\Documents and Settings\Jana\Local Settings\Temporary Internet Files\Content.IE5\93K67UOX\MC9003468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2179"/>
            <a:ext cx="2581854" cy="250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86"/>
          <a:stretch/>
        </p:blipFill>
        <p:spPr bwMode="auto">
          <a:xfrm>
            <a:off x="5402885" y="3671778"/>
            <a:ext cx="2194560" cy="23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6116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DFA26"/>
            </a:gs>
            <a:gs pos="39999">
              <a:srgbClr val="CDFA26">
                <a:alpha val="50000"/>
              </a:srgbClr>
            </a:gs>
            <a:gs pos="70000">
              <a:schemeClr val="bg1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42964" y="2383915"/>
            <a:ext cx="3456384" cy="1107996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</a:rPr>
              <a:t>April</a:t>
            </a:r>
            <a:endParaRPr lang="cs-CZ" sz="66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6147" name="Picture 3" descr="C:\Documents and Settings\Jana\Local Settings\Temporary Internet Files\Content.IE5\IQZRG32A\MP90039961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Documents and Settings\Jana\Local Settings\Temporary Internet Files\Content.IE5\CK6ZA9E8\MP900449129[1]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-387424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Documents and Settings\Jana\Local Settings\Temporary Internet Files\Content.IE5\93K67UOX\MP90043331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252" y="4047545"/>
            <a:ext cx="3347864" cy="222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4940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DFA26"/>
            </a:gs>
            <a:gs pos="39999">
              <a:srgbClr val="CDFA26">
                <a:alpha val="52000"/>
              </a:srgbClr>
            </a:gs>
            <a:gs pos="70000">
              <a:schemeClr val="bg1"/>
            </a:gs>
            <a:gs pos="100000">
              <a:schemeClr val="bg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63888" y="1338665"/>
            <a:ext cx="3456384" cy="1107996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</a:rPr>
              <a:t>May</a:t>
            </a:r>
            <a:endParaRPr lang="cs-CZ" sz="66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7170" name="Picture 2" descr="C:\Documents and Settings\Jana\Local Settings\Temporary Internet Files\Content.IE5\E3XUE8B7\MP9003996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744094" cy="21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Jana\Local Settings\Temporary Internet Files\Content.IE5\IQZRG32A\MP90042785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284984"/>
            <a:ext cx="2349591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Documents and Settings\Jana\Local Settings\Temporary Internet Files\Content.IE5\75S19SFW\MP90040122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40968"/>
            <a:ext cx="3914488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894420" y="4077072"/>
            <a:ext cx="3456384" cy="11079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</a:rPr>
              <a:t>June</a:t>
            </a:r>
            <a:endParaRPr lang="cs-CZ" sz="66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8197" name="Picture 5" descr="C:\Documents and Settings\Jana\Local Settings\Temporary Internet Files\Content.IE5\CK6ZA9E8\MP9004005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48" y="307848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Documents and Settings\Jana\Local Settings\Temporary Internet Files\Content.IE5\KJRJUKIT\MP90018266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72816"/>
            <a:ext cx="242011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93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3000"/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6016" y="2276872"/>
            <a:ext cx="3456384" cy="11079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</a:rPr>
              <a:t>July</a:t>
            </a:r>
            <a:endParaRPr lang="cs-CZ" sz="66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218" name="Picture 2" descr="C:\Documents and Settings\Jana\Local Settings\Temporary Internet Files\Content.IE5\RSBZXVRJ\MP9004385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399644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Documents and Settings\Jana\Local Settings\Temporary Internet Files\Content.IE5\93K67UOX\MP90022761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924" y="4245278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06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8000"/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2060848"/>
            <a:ext cx="3456384" cy="11079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</a:rPr>
              <a:t>August</a:t>
            </a:r>
            <a:endParaRPr lang="cs-CZ" sz="66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0244" name="Picture 4" descr="C:\Documents and Settings\Jana\Local Settings\Temporary Internet Files\Content.IE5\CK6ZA9E8\MC9002308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16339"/>
            <a:ext cx="3749644" cy="342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80928"/>
            <a:ext cx="2536852" cy="378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593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DFA26">
                <a:lumMod val="29000"/>
                <a:lumOff val="71000"/>
              </a:srgbClr>
            </a:gs>
            <a:gs pos="39999">
              <a:srgbClr val="F0FAD6"/>
            </a:gs>
            <a:gs pos="70000">
              <a:srgbClr val="F8A6E8">
                <a:lumMod val="33000"/>
                <a:lumOff val="67000"/>
              </a:srgbClr>
            </a:gs>
            <a:gs pos="100000">
              <a:schemeClr val="bg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ana\Local Settings\Temporary Internet Files\Content.IE5\75S19SFW\MP9004394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720" y="764704"/>
            <a:ext cx="2912368" cy="194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Documents and Settings\Jana\Local Settings\Temporary Internet Files\Content.IE5\93K67UOX\MP90040695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42900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Documents and Settings\Jana\Local Settings\Temporary Internet Files\Content.IE5\E3XUE8B7\MP90017794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905345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187624" y="1463718"/>
            <a:ext cx="4110904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/>
                </a:solidFill>
              </a:rPr>
              <a:t>September</a:t>
            </a:r>
            <a:endParaRPr lang="cs-CZ" sz="66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35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1BC64"/>
            </a:gs>
            <a:gs pos="39999">
              <a:schemeClr val="accent3">
                <a:lumMod val="60000"/>
                <a:lumOff val="40000"/>
              </a:schemeClr>
            </a:gs>
            <a:gs pos="70000">
              <a:schemeClr val="accent6">
                <a:lumMod val="40000"/>
                <a:lumOff val="60000"/>
              </a:schemeClr>
            </a:gs>
            <a:gs pos="100000">
              <a:schemeClr val="bg1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4932040" y="4256038"/>
            <a:ext cx="3744416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/>
                </a:solidFill>
              </a:rPr>
              <a:t>October</a:t>
            </a:r>
            <a:endParaRPr lang="cs-CZ" sz="66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/>
              </a:solidFill>
            </a:endParaRPr>
          </a:p>
        </p:txBody>
      </p:sp>
      <p:pic>
        <p:nvPicPr>
          <p:cNvPr id="12290" name="Picture 2" descr="C:\Documents and Settings\Jana\Local Settings\Temporary Internet Files\Content.IE5\KJRJUKIT\MP9004068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77072"/>
            <a:ext cx="3727884" cy="248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Documents and Settings\Jana\Local Settings\Temporary Internet Files\Content.IE5\8UMYXVNH\MP9004226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83069"/>
            <a:ext cx="2268795" cy="310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Documents and Settings\Jana\Local Settings\Temporary Internet Files\Content.IE5\CK6ZA9E8\MC90038256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052" y="548680"/>
            <a:ext cx="3128392" cy="31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411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611027" y="1556792"/>
            <a:ext cx="4392488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/>
                </a:solidFill>
              </a:rPr>
              <a:t>November</a:t>
            </a:r>
            <a:endParaRPr lang="cs-CZ" sz="66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/>
              </a:solidFill>
            </a:endParaRPr>
          </a:p>
        </p:txBody>
      </p:sp>
      <p:pic>
        <p:nvPicPr>
          <p:cNvPr id="13315" name="Picture 3" descr="C:\Documents and Settings\Jana\Local Settings\Temporary Internet Files\Content.IE5\8UMYXVNH\MP9004334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18592"/>
            <a:ext cx="36576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Documents and Settings\Jana\Local Settings\Temporary Internet Files\Content.IE5\E3XUE8B7\MP9004140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80" y="3356992"/>
            <a:ext cx="1998943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78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56539" y="4575465"/>
            <a:ext cx="4012356" cy="1107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6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</a:rPr>
              <a:t>December</a:t>
            </a:r>
            <a:endParaRPr lang="cs-CZ" sz="66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4341" name="Picture 5" descr="C:\Documents and Settings\Jana\Local Settings\Temporary Internet Files\Content.IE5\8UMYXVNH\MP90021615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76672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C:\Documents and Settings\Jana\Local Settings\Temporary Internet Files\Content.IE5\8UMYXVNH\MP9004332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51" y="332656"/>
            <a:ext cx="1848929" cy="277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C:\Documents and Settings\Jana\Local Settings\Temporary Internet Files\Content.IE5\E3XUE8B7\MP90040220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430"/>
            <a:ext cx="2304256" cy="184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7" name="Picture 11" descr="C:\Documents and Settings\Jana\Local Settings\Temporary Internet Files\Content.IE5\IQZRG32A\MP90039958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29000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88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>
                <a:lumMod val="57000"/>
                <a:lumOff val="43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ana\Local Settings\Temporary Internet Files\Content.IE5\93K67UOX\MC9004346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16" y="1227442"/>
            <a:ext cx="1866900" cy="9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ana\Local Settings\Temporary Internet Files\Content.IE5\IQZRG32A\MC9004346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355" y="1171712"/>
            <a:ext cx="1866900" cy="9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Jana\Local Settings\Temporary Internet Files\Content.IE5\KJRJUKIT\MC90043463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315" y="5681237"/>
            <a:ext cx="1863725" cy="9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Jana\Local Settings\Temporary Internet Files\Content.IE5\E3XUE8B7\MC9004346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341" y="4201771"/>
            <a:ext cx="1863725" cy="9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Jana\Local Settings\Temporary Internet Files\Content.IE5\8UMYXVNH\MC9004346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692" y="4248620"/>
            <a:ext cx="1863725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Jana\Local Settings\Temporary Internet Files\Content.IE5\75S19SFW\MC90043463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013" y="4195026"/>
            <a:ext cx="1863725" cy="9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Jana\Local Settings\Temporary Internet Files\Content.IE5\RSBZXVRJ\MC90043463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944" y="5699524"/>
            <a:ext cx="18669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Jana\Local Settings\Temporary Internet Files\Content.IE5\IQZRG32A\MC90043461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344" y="1152276"/>
            <a:ext cx="1863725" cy="9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Documents and Settings\Jana\Local Settings\Temporary Internet Files\Content.IE5\93K67UOX\MC90043462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16" y="2664444"/>
            <a:ext cx="18669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Jana\Local Settings\Temporary Internet Files\Content.IE5\E3XUE8B7\MC90043462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470" y="2661269"/>
            <a:ext cx="1866900" cy="9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Jana\Local Settings\Temporary Internet Files\Content.IE5\RSBZXVRJ\MC900434625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26" y="2664444"/>
            <a:ext cx="1863725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Jana\Local Settings\Temporary Internet Files\Content.IE5\93K67UOX\MC90043463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118" y="5673823"/>
            <a:ext cx="1866900" cy="99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57754" y="116632"/>
            <a:ext cx="4428492" cy="7078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FF33CC"/>
                </a:solidFill>
                <a:latin typeface="Harrington" pitchFamily="82" charset="0"/>
              </a:rPr>
              <a:t>Months</a:t>
            </a:r>
            <a:r>
              <a:rPr lang="cs-CZ" sz="4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FF33CC"/>
                </a:solidFill>
                <a:latin typeface="Harrington" pitchFamily="82" charset="0"/>
              </a:rPr>
              <a:t> in a </a:t>
            </a:r>
            <a:r>
              <a:rPr lang="cs-CZ" sz="4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FF33CC"/>
                </a:solidFill>
                <a:latin typeface="Harrington" pitchFamily="82" charset="0"/>
              </a:rPr>
              <a:t>year</a:t>
            </a:r>
            <a:endParaRPr lang="cs-CZ" sz="400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rgbClr val="FF33CC"/>
              </a:solidFill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902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lumMod val="44000"/>
                <a:lumOff val="56000"/>
              </a:srgbClr>
            </a:gs>
            <a:gs pos="39999">
              <a:srgbClr val="F8A6E8"/>
            </a:gs>
            <a:gs pos="70000">
              <a:srgbClr val="F8D4F0"/>
            </a:gs>
            <a:gs pos="100000">
              <a:srgbClr val="FFEBFA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ana\Local Settings\Temporary Internet Files\Content.IE5\RSBZXVRJ\MC900232728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17032"/>
            <a:ext cx="1620570" cy="256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ana\Local Settings\Temporary Internet Files\Content.IE5\CK6ZA9E8\MC900389110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712" y="1931664"/>
            <a:ext cx="1815084" cy="165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Jana\Local Settings\Temporary Internet Files\Content.IE5\IQZRG32A\MC900357167[1].wmf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20" y="1799077"/>
            <a:ext cx="1654150" cy="191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Jana\Local Settings\Temporary Internet Files\Content.IE5\8UMYXVNH\MC900360760[1].wmf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20" y="4266649"/>
            <a:ext cx="1506017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Jana\Local Settings\Temporary Internet Files\Content.IE5\KJRJUKIT\MC900355913[1].wmf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30727"/>
            <a:ext cx="1202436" cy="188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Jana\Local Settings\Temporary Internet Files\Content.IE5\KJRJUKIT\MC900198386[1].wmf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166" y="4227612"/>
            <a:ext cx="1584176" cy="189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83263" y="188640"/>
            <a:ext cx="5420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Klikni na zpěváka a zazpívej si písničku:</a:t>
            </a:r>
            <a:endParaRPr lang="cs-CZ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29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E4F50B">
                <a:alpha val="41000"/>
              </a:srgbClr>
            </a:gs>
            <a:gs pos="52000">
              <a:srgbClr val="CDFA26">
                <a:alpha val="64000"/>
              </a:srgbClr>
            </a:gs>
            <a:gs pos="79000">
              <a:srgbClr val="A1BC64">
                <a:alpha val="7500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87650"/>
            <a:ext cx="5616624" cy="150810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Zatanči si </a:t>
            </a:r>
            <a:r>
              <a:rPr lang="cs-CZ" sz="2800" dirty="0" err="1" smtClean="0"/>
              <a:t>macarenu</a:t>
            </a:r>
            <a:r>
              <a:rPr lang="cs-CZ" sz="2800" dirty="0" smtClean="0"/>
              <a:t> a říkej přitom měsíce v roce</a:t>
            </a:r>
          </a:p>
          <a:p>
            <a:pPr algn="ctr"/>
            <a:r>
              <a:rPr lang="cs-CZ" dirty="0" smtClean="0"/>
              <a:t>klikni na tanečníky a podívej se, jak na to </a:t>
            </a:r>
          </a:p>
          <a:p>
            <a:pPr algn="ctr"/>
            <a:r>
              <a:rPr lang="cs-CZ" dirty="0" smtClean="0"/>
              <a:t>hudbu spustíš kliknutím na notu</a:t>
            </a:r>
            <a:endParaRPr lang="cs-CZ" dirty="0"/>
          </a:p>
        </p:txBody>
      </p:sp>
      <p:pic>
        <p:nvPicPr>
          <p:cNvPr id="3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67910" y="2412571"/>
            <a:ext cx="1173547" cy="1593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79" y="2628594"/>
            <a:ext cx="1285981" cy="1730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24128" y="2189153"/>
            <a:ext cx="1466729" cy="2035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6807862" y="4341994"/>
            <a:ext cx="1866207" cy="1866207"/>
            <a:chOff x="6807862" y="4341994"/>
            <a:chExt cx="1866207" cy="1866207"/>
          </a:xfrm>
        </p:grpSpPr>
        <p:pic>
          <p:nvPicPr>
            <p:cNvPr id="6" name="Picture 3" descr="C:\Documents and Settings\Jana\Local Settings\Temporary Internet Files\Content.IE5\D3IBLA5L\MC900432535[1].pn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7862" y="4341994"/>
              <a:ext cx="1866207" cy="1866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7004072" y="5544006"/>
              <a:ext cx="12189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dirty="0" err="1" smtClean="0"/>
                <a:t>macarena</a:t>
              </a:r>
              <a:endParaRPr lang="cs-CZ" sz="1600" dirty="0"/>
            </a:p>
          </p:txBody>
        </p:sp>
      </p:grpSp>
      <p:pic>
        <p:nvPicPr>
          <p:cNvPr id="8" name="Picture 7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776503"/>
            <a:ext cx="1800200" cy="3027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6660232" y="1196752"/>
            <a:ext cx="216024" cy="216024"/>
          </a:xfrm>
          <a:prstGeom prst="smileyFac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127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48980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DFA26">
                <a:alpha val="64000"/>
              </a:srgbClr>
            </a:gs>
            <a:gs pos="35000">
              <a:srgbClr val="CCFF66">
                <a:alpha val="19000"/>
              </a:srgbClr>
            </a:gs>
            <a:gs pos="63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076" y="28497"/>
            <a:ext cx="82098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Očísluj měsíce tak, jak jdou za sebou.</a:t>
            </a:r>
          </a:p>
          <a:p>
            <a:pPr algn="ctr"/>
            <a:r>
              <a:rPr lang="cs-CZ" dirty="0" smtClean="0">
                <a:latin typeface="Comic Sans MS" pitchFamily="66" charset="0"/>
              </a:rPr>
              <a:t>Zkontroluj kliknutím.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64675" y="3784683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November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38615" y="3784683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October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190735" y="3784683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December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226558" y="1900214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June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400498" y="1900214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May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74438" y="1900214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April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226558" y="976372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March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400498" y="976372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February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4438" y="976372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January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8615" y="2848579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July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364675" y="2848579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August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90735" y="2848579"/>
            <a:ext cx="2160240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September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333318" y="5438324"/>
            <a:ext cx="2160240" cy="57629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0" tIns="72000" rIns="0" bIns="72000" rtlCol="0">
            <a:spAutoFit/>
          </a:bodyPr>
          <a:lstStyle>
            <a:defPPr>
              <a:defRPr lang="cs-CZ"/>
            </a:defPPr>
            <a:lvl1pPr algn="r">
              <a:defRPr sz="28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90713" y="5431318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32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357875" y="6108249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32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4572000" y="4759645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32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6801633" y="5438324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32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811472" y="4755173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32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90713" y="6095832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32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811472" y="6117866"/>
            <a:ext cx="2160240" cy="57629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0" tIns="72000" rIns="0" bIns="72000" rtlCol="0">
            <a:spAutoFit/>
          </a:bodyPr>
          <a:lstStyle>
            <a:defPPr>
              <a:defRPr lang="cs-CZ"/>
            </a:defPPr>
            <a:lvl1pPr algn="r">
              <a:defRPr sz="28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90713" y="4759645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April</a:t>
            </a:r>
            <a:endParaRPr lang="cs-CZ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572000" y="5438324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32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4604306" y="6113153"/>
            <a:ext cx="216024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sz="32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320378" y="4759645"/>
            <a:ext cx="2160240" cy="57629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0" tIns="72000" rIns="0" bIns="72000" rtlCol="0">
            <a:spAutoFit/>
          </a:bodyPr>
          <a:lstStyle/>
          <a:p>
            <a:pPr algn="r"/>
            <a:r>
              <a:rPr lang="cs-CZ" sz="28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September</a:t>
            </a:r>
            <a:endParaRPr lang="cs-CZ" sz="2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4438" y="976372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400498" y="976371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2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226558" y="981424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74438" y="1900213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3413438" y="1900212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5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6226558" y="1900214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6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538615" y="2865528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7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3361142" y="2848578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8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190735" y="2848577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9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538615" y="3784683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10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3361142" y="3784682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11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6190735" y="3779598"/>
            <a:ext cx="2160240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12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15048" y="4809148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215048" y="5478683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215048" y="6136191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2357875" y="6153512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4706560" y="4795532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4716016" y="6158225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4716016" y="5471677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6872834" y="4800004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6872834" y="5480518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2357875" y="4791661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/>
          <p:cNvSpPr/>
          <p:nvPr/>
        </p:nvSpPr>
        <p:spPr>
          <a:xfrm>
            <a:off x="2357875" y="5501331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/>
          <p:cNvSpPr/>
          <p:nvPr/>
        </p:nvSpPr>
        <p:spPr>
          <a:xfrm>
            <a:off x="6872834" y="6158700"/>
            <a:ext cx="504056" cy="5040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444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>
                <a:lumMod val="44000"/>
                <a:lumOff val="56000"/>
              </a:srgbClr>
            </a:gs>
            <a:gs pos="39999">
              <a:srgbClr val="F8A6E8"/>
            </a:gs>
            <a:gs pos="70000">
              <a:srgbClr val="F8D4F0"/>
            </a:gs>
            <a:gs pos="100000">
              <a:srgbClr val="FFEBFA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9900" y="188640"/>
            <a:ext cx="8004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Doplň chybějící písmena v názvech měsíců: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79512" y="836712"/>
            <a:ext cx="8856984" cy="590931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J_n_ary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Fe_rua_y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Ma_c</a:t>
            </a:r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_</a:t>
            </a:r>
          </a:p>
          <a:p>
            <a:pPr>
              <a:lnSpc>
                <a:spcPct val="150000"/>
              </a:lnSpc>
            </a:pPr>
            <a:r>
              <a:rPr lang="cs-CZ" sz="3600" dirty="0" err="1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A_ril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M_y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J_ne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Ju_y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A_gu_t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Sep_e_ber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O_to_er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N_ve_ber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De_e_ber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051720" y="858746"/>
            <a:ext cx="184829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January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February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March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April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May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June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741446" y="835572"/>
            <a:ext cx="230527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July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 marL="0" lvl="1">
              <a:lnSpc>
                <a:spcPct val="150000"/>
              </a:lnSpc>
            </a:pPr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August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 marL="0" lvl="1"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September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 marL="0" lvl="1"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October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 marL="0" lvl="1"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November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pPr marL="0" lvl="1">
              <a:lnSpc>
                <a:spcPct val="150000"/>
              </a:lnSpc>
            </a:pP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December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  <a:p>
            <a:endParaRPr lang="cs-CZ" dirty="0"/>
          </a:p>
        </p:txBody>
      </p:sp>
      <p:grpSp>
        <p:nvGrpSpPr>
          <p:cNvPr id="48" name="Skupina 47"/>
          <p:cNvGrpSpPr/>
          <p:nvPr/>
        </p:nvGrpSpPr>
        <p:grpSpPr>
          <a:xfrm>
            <a:off x="2077826" y="901249"/>
            <a:ext cx="1848296" cy="5378486"/>
            <a:chOff x="2267744" y="835572"/>
            <a:chExt cx="1848296" cy="5378486"/>
          </a:xfrm>
        </p:grpSpPr>
        <p:sp>
          <p:nvSpPr>
            <p:cNvPr id="44" name="Obdélník 43"/>
            <p:cNvSpPr/>
            <p:nvPr/>
          </p:nvSpPr>
          <p:spPr>
            <a:xfrm>
              <a:off x="2267744" y="835572"/>
              <a:ext cx="1848296" cy="5378486"/>
            </a:xfrm>
            <a:prstGeom prst="rect">
              <a:avLst/>
            </a:prstGeom>
            <a:solidFill>
              <a:srgbClr val="F8A6E8"/>
            </a:solidFill>
            <a:ln>
              <a:solidFill>
                <a:srgbClr val="FF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2483768" y="3244334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KONTROLA</a:t>
              </a:r>
              <a:endParaRPr lang="cs-CZ" dirty="0"/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6741446" y="835572"/>
            <a:ext cx="2295050" cy="5378486"/>
            <a:chOff x="6741446" y="835572"/>
            <a:chExt cx="2295050" cy="5378486"/>
          </a:xfrm>
        </p:grpSpPr>
        <p:sp>
          <p:nvSpPr>
            <p:cNvPr id="45" name="Obdélník 44"/>
            <p:cNvSpPr/>
            <p:nvPr/>
          </p:nvSpPr>
          <p:spPr>
            <a:xfrm>
              <a:off x="6741446" y="835572"/>
              <a:ext cx="2295050" cy="5378486"/>
            </a:xfrm>
            <a:prstGeom prst="rect">
              <a:avLst/>
            </a:prstGeom>
            <a:solidFill>
              <a:srgbClr val="F8A6E8"/>
            </a:solidFill>
            <a:ln>
              <a:solidFill>
                <a:srgbClr val="FF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7174002" y="3244334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KONTROLA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787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>
                <a:alpha val="75000"/>
              </a:srgbClr>
            </a:gs>
            <a:gs pos="21001">
              <a:srgbClr val="F8B049">
                <a:alpha val="65000"/>
              </a:srgbClr>
            </a:gs>
            <a:gs pos="63000">
              <a:srgbClr val="FEE7F2"/>
            </a:gs>
            <a:gs pos="67000">
              <a:srgbClr val="F952A0">
                <a:alpha val="54000"/>
              </a:srgbClr>
            </a:gs>
            <a:gs pos="69000">
              <a:srgbClr val="C50849">
                <a:alpha val="37000"/>
              </a:srgbClr>
            </a:gs>
            <a:gs pos="82001">
              <a:srgbClr val="B43E85">
                <a:alpha val="75000"/>
              </a:srgbClr>
            </a:gs>
            <a:gs pos="100000">
              <a:srgbClr val="F8B049">
                <a:alpha val="67000"/>
              </a:srgbClr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231740" y="201010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Kristen ITC" pitchFamily="66" charset="0"/>
              </a:rPr>
              <a:t>Four</a:t>
            </a:r>
            <a:r>
              <a:rPr lang="cs-CZ" sz="48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Kristen ITC" pitchFamily="66" charset="0"/>
              </a:rPr>
              <a:t> </a:t>
            </a:r>
            <a:r>
              <a:rPr lang="cs-CZ" sz="4800" dirty="0" err="1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Kristen ITC" pitchFamily="66" charset="0"/>
              </a:rPr>
              <a:t>seasons</a:t>
            </a:r>
            <a:endParaRPr lang="cs-CZ" sz="4800" dirty="0">
              <a:ln>
                <a:solidFill>
                  <a:schemeClr val="tx1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Kristen ITC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8731" y="1594053"/>
            <a:ext cx="2232248" cy="584775"/>
          </a:xfrm>
          <a:prstGeom prst="rect">
            <a:avLst/>
          </a:prstGeom>
          <a:solidFill>
            <a:srgbClr val="CDFA26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March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247797" y="2223777"/>
            <a:ext cx="2232248" cy="584775"/>
          </a:xfrm>
          <a:prstGeom prst="rect">
            <a:avLst/>
          </a:prstGeom>
          <a:solidFill>
            <a:srgbClr val="CDFA26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April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07704" y="2841603"/>
            <a:ext cx="2232248" cy="584775"/>
          </a:xfrm>
          <a:prstGeom prst="rect">
            <a:avLst/>
          </a:prstGeom>
          <a:solidFill>
            <a:srgbClr val="CDFA26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May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19990" y="1594053"/>
            <a:ext cx="2232248" cy="584775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June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79056" y="2223777"/>
            <a:ext cx="2232248" cy="584775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July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338963" y="2841603"/>
            <a:ext cx="2232248" cy="584775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August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24734" y="4001993"/>
            <a:ext cx="2399093" cy="584775"/>
          </a:xfrm>
          <a:prstGeom prst="rect">
            <a:avLst/>
          </a:prstGeom>
          <a:solidFill>
            <a:srgbClr val="FFC000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September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283801" y="4631717"/>
            <a:ext cx="2232248" cy="584775"/>
          </a:xfrm>
          <a:prstGeom prst="rect">
            <a:avLst/>
          </a:prstGeom>
          <a:solidFill>
            <a:srgbClr val="FFC000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October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51771" y="5249543"/>
            <a:ext cx="2232248" cy="584775"/>
          </a:xfrm>
          <a:prstGeom prst="rect">
            <a:avLst/>
          </a:prstGeom>
          <a:solidFill>
            <a:srgbClr val="FFC000"/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November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007493" y="3957257"/>
            <a:ext cx="2232248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December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666559" y="4586981"/>
            <a:ext cx="2232248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January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26466" y="5204807"/>
            <a:ext cx="2232248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February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81" y="1556792"/>
            <a:ext cx="3721100" cy="189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539552" y="3944072"/>
            <a:ext cx="3743325" cy="1895475"/>
            <a:chOff x="2700338" y="2481263"/>
            <a:chExt cx="3743325" cy="1895475"/>
          </a:xfrm>
        </p:grpSpPr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0338" y="2481263"/>
              <a:ext cx="3743325" cy="1895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Obdélník 3"/>
            <p:cNvSpPr/>
            <p:nvPr/>
          </p:nvSpPr>
          <p:spPr>
            <a:xfrm>
              <a:off x="2821525" y="3144047"/>
              <a:ext cx="2160240" cy="51199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Wave1">
                <a:avLst/>
              </a:prstTxWarp>
              <a:spAutoFit/>
            </a:bodyPr>
            <a:lstStyle/>
            <a:p>
              <a:pPr algn="ctr"/>
              <a:r>
                <a:rPr lang="cs-CZ" sz="5400" b="1" cap="none" spc="0" dirty="0" err="1" smtClean="0">
                  <a:ln w="1905">
                    <a:solidFill>
                      <a:srgbClr val="FFFFCC"/>
                    </a:solidFill>
                  </a:ln>
                  <a:solidFill>
                    <a:srgbClr val="CC33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Palatino Linotype" pitchFamily="18" charset="0"/>
                </a:rPr>
                <a:t>Autumn</a:t>
              </a:r>
              <a:endParaRPr lang="cs-CZ" sz="5400" b="1" cap="none" spc="0" dirty="0">
                <a:ln w="1905">
                  <a:solidFill>
                    <a:srgbClr val="FFFFCC"/>
                  </a:solidFill>
                </a:ln>
                <a:solidFill>
                  <a:srgbClr val="CC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3721100" cy="189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737" y="3919878"/>
            <a:ext cx="372110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496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175" y="5030619"/>
            <a:ext cx="1825449" cy="738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60" y="1582644"/>
            <a:ext cx="1999531" cy="1091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390" y="1618192"/>
            <a:ext cx="1944216" cy="120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930688" y="4666867"/>
            <a:ext cx="2554544" cy="1535424"/>
            <a:chOff x="2161457" y="2609901"/>
            <a:chExt cx="2798812" cy="1811157"/>
          </a:xfrm>
        </p:grpSpPr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1068" y="2982783"/>
              <a:ext cx="2400300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2161457" y="2609901"/>
              <a:ext cx="2798812" cy="11980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000" dirty="0" err="1" smtClean="0">
                  <a:solidFill>
                    <a:srgbClr val="663300"/>
                  </a:solidFill>
                  <a:latin typeface="Edwardian Script ITC" pitchFamily="66" charset="0"/>
                </a:rPr>
                <a:t>Autumn</a:t>
              </a:r>
              <a:endParaRPr lang="cs-CZ" sz="6000" dirty="0">
                <a:solidFill>
                  <a:srgbClr val="663300"/>
                </a:solidFill>
                <a:latin typeface="Edwardian Script ITC" pitchFamily="66" charset="0"/>
              </a:endParaRPr>
            </a:p>
          </p:txBody>
        </p:sp>
      </p:grpSp>
      <p:sp>
        <p:nvSpPr>
          <p:cNvPr id="13" name="TextovéPole 12"/>
          <p:cNvSpPr txBox="1"/>
          <p:nvPr/>
        </p:nvSpPr>
        <p:spPr>
          <a:xfrm rot="908557">
            <a:off x="2877582" y="3028808"/>
            <a:ext cx="12811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 rot="951167">
            <a:off x="132313" y="1540139"/>
            <a:ext cx="115519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52328" y="2062012"/>
            <a:ext cx="9454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16" name="TextovéPole 15"/>
          <p:cNvSpPr txBox="1"/>
          <p:nvPr/>
        </p:nvSpPr>
        <p:spPr>
          <a:xfrm rot="20620163">
            <a:off x="539787" y="3000536"/>
            <a:ext cx="9214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17" name="TextovéPole 16"/>
          <p:cNvSpPr txBox="1"/>
          <p:nvPr/>
        </p:nvSpPr>
        <p:spPr>
          <a:xfrm rot="636217">
            <a:off x="3031832" y="2512361"/>
            <a:ext cx="12203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 rot="1333431">
            <a:off x="515306" y="1013724"/>
            <a:ext cx="8068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19" name="TextovéPole 18"/>
          <p:cNvSpPr txBox="1"/>
          <p:nvPr/>
        </p:nvSpPr>
        <p:spPr>
          <a:xfrm rot="20687493">
            <a:off x="141942" y="2608197"/>
            <a:ext cx="114566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 rot="20317342">
            <a:off x="2988799" y="1363998"/>
            <a:ext cx="129419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088635" y="1966313"/>
            <a:ext cx="11569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April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rot="20177540">
            <a:off x="2812310" y="1000660"/>
            <a:ext cx="1024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1557369" y="3185202"/>
            <a:ext cx="12239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366367" y="771496"/>
            <a:ext cx="148521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September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 rot="908557">
            <a:off x="7527754" y="3067634"/>
            <a:ext cx="12811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 rot="951167">
            <a:off x="4782485" y="1578965"/>
            <a:ext cx="115519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802500" y="2100838"/>
            <a:ext cx="9454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40" name="TextovéPole 39"/>
          <p:cNvSpPr txBox="1"/>
          <p:nvPr/>
        </p:nvSpPr>
        <p:spPr>
          <a:xfrm rot="20620163">
            <a:off x="5189959" y="3039362"/>
            <a:ext cx="9214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41" name="TextovéPole 40"/>
          <p:cNvSpPr txBox="1"/>
          <p:nvPr/>
        </p:nvSpPr>
        <p:spPr>
          <a:xfrm rot="636217">
            <a:off x="7682004" y="2551187"/>
            <a:ext cx="12203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 rot="1333431">
            <a:off x="5165478" y="1052550"/>
            <a:ext cx="8068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43" name="TextovéPole 42"/>
          <p:cNvSpPr txBox="1"/>
          <p:nvPr/>
        </p:nvSpPr>
        <p:spPr>
          <a:xfrm rot="20687493">
            <a:off x="4792114" y="2647023"/>
            <a:ext cx="114566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 rot="20317342">
            <a:off x="7638971" y="1402824"/>
            <a:ext cx="129419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738807" y="2005139"/>
            <a:ext cx="11569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April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20177540">
            <a:off x="7462482" y="1039486"/>
            <a:ext cx="1024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6207541" y="3224028"/>
            <a:ext cx="12239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016539" y="810322"/>
            <a:ext cx="148521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September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 rot="908557">
            <a:off x="2881932" y="6097650"/>
            <a:ext cx="12811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 rot="951167">
            <a:off x="136663" y="4608981"/>
            <a:ext cx="115519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56678" y="5130854"/>
            <a:ext cx="9454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52" name="TextovéPole 51"/>
          <p:cNvSpPr txBox="1"/>
          <p:nvPr/>
        </p:nvSpPr>
        <p:spPr>
          <a:xfrm rot="20620163">
            <a:off x="544137" y="6069378"/>
            <a:ext cx="9214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53" name="TextovéPole 52"/>
          <p:cNvSpPr txBox="1"/>
          <p:nvPr/>
        </p:nvSpPr>
        <p:spPr>
          <a:xfrm rot="636217">
            <a:off x="3036182" y="5581203"/>
            <a:ext cx="12203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 rot="1333431">
            <a:off x="519656" y="4082566"/>
            <a:ext cx="8068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55" name="TextovéPole 54"/>
          <p:cNvSpPr txBox="1"/>
          <p:nvPr/>
        </p:nvSpPr>
        <p:spPr>
          <a:xfrm rot="20687493">
            <a:off x="146292" y="5677039"/>
            <a:ext cx="114566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 rot="20317342">
            <a:off x="2993149" y="4432840"/>
            <a:ext cx="129419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092985" y="5035155"/>
            <a:ext cx="11569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April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 rot="20177540">
            <a:off x="2816660" y="4069502"/>
            <a:ext cx="1024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59" name="TextovéPole 58"/>
          <p:cNvSpPr txBox="1"/>
          <p:nvPr/>
        </p:nvSpPr>
        <p:spPr>
          <a:xfrm>
            <a:off x="1561719" y="6254044"/>
            <a:ext cx="12239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1370717" y="3840338"/>
            <a:ext cx="148521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September</a:t>
            </a:r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 rot="908557">
            <a:off x="7615772" y="6136885"/>
            <a:ext cx="12811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62" name="TextovéPole 61"/>
          <p:cNvSpPr txBox="1"/>
          <p:nvPr/>
        </p:nvSpPr>
        <p:spPr>
          <a:xfrm rot="951167">
            <a:off x="4870503" y="4648216"/>
            <a:ext cx="115519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4890518" y="5170089"/>
            <a:ext cx="9454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64" name="TextovéPole 63"/>
          <p:cNvSpPr txBox="1"/>
          <p:nvPr/>
        </p:nvSpPr>
        <p:spPr>
          <a:xfrm rot="20620163">
            <a:off x="5277977" y="6108613"/>
            <a:ext cx="9214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65" name="TextovéPole 64"/>
          <p:cNvSpPr txBox="1"/>
          <p:nvPr/>
        </p:nvSpPr>
        <p:spPr>
          <a:xfrm rot="636217">
            <a:off x="7770022" y="5620438"/>
            <a:ext cx="12203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 rot="1333431">
            <a:off x="5253496" y="4121801"/>
            <a:ext cx="8068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67" name="TextovéPole 66"/>
          <p:cNvSpPr txBox="1"/>
          <p:nvPr/>
        </p:nvSpPr>
        <p:spPr>
          <a:xfrm rot="20687493">
            <a:off x="4880132" y="5716274"/>
            <a:ext cx="114566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 rot="20317342">
            <a:off x="7726989" y="4472075"/>
            <a:ext cx="129419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7826825" y="5074390"/>
            <a:ext cx="11569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April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0" name="TextovéPole 69"/>
          <p:cNvSpPr txBox="1"/>
          <p:nvPr/>
        </p:nvSpPr>
        <p:spPr>
          <a:xfrm rot="20177540">
            <a:off x="7550500" y="4108737"/>
            <a:ext cx="1024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71" name="TextovéPole 70"/>
          <p:cNvSpPr txBox="1"/>
          <p:nvPr/>
        </p:nvSpPr>
        <p:spPr>
          <a:xfrm>
            <a:off x="6308070" y="6284136"/>
            <a:ext cx="12239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6104557" y="3879573"/>
            <a:ext cx="148521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September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350990"/>
            <a:ext cx="8359436" cy="1077218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>
                  <a:lumMod val="72000"/>
                  <a:lumOff val="28000"/>
                </a:srgbClr>
              </a:gs>
              <a:gs pos="50000">
                <a:srgbClr val="FFFF00"/>
              </a:gs>
              <a:gs pos="75000">
                <a:srgbClr val="01A78F">
                  <a:lumMod val="84000"/>
                  <a:lumOff val="16000"/>
                </a:srgbClr>
              </a:gs>
              <a:gs pos="100000">
                <a:srgbClr val="3366FF">
                  <a:lumMod val="70000"/>
                  <a:lumOff val="30000"/>
                </a:srgbClr>
              </a:gs>
            </a:gsLst>
            <a:lin ang="162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Který měsíc patří ke kterému ročnímu období? </a:t>
            </a:r>
          </a:p>
          <a:p>
            <a:pPr algn="ctr"/>
            <a:r>
              <a:rPr lang="cs-CZ" sz="3200" dirty="0" smtClean="0"/>
              <a:t>Klikni na správné kartičky.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1387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175" y="5030619"/>
            <a:ext cx="1825449" cy="738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60" y="1582644"/>
            <a:ext cx="1999531" cy="1091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390" y="1618192"/>
            <a:ext cx="1944216" cy="120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930688" y="4666867"/>
            <a:ext cx="2554544" cy="1535424"/>
            <a:chOff x="2161457" y="2609901"/>
            <a:chExt cx="2798812" cy="1811157"/>
          </a:xfrm>
        </p:grpSpPr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1068" y="2982783"/>
              <a:ext cx="2400300" cy="1438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2161457" y="2609901"/>
              <a:ext cx="2798812" cy="11980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000" dirty="0" err="1" smtClean="0">
                  <a:solidFill>
                    <a:srgbClr val="663300"/>
                  </a:solidFill>
                  <a:latin typeface="Edwardian Script ITC" pitchFamily="66" charset="0"/>
                </a:rPr>
                <a:t>Autumn</a:t>
              </a:r>
              <a:endParaRPr lang="cs-CZ" sz="6000" dirty="0">
                <a:solidFill>
                  <a:srgbClr val="663300"/>
                </a:solidFill>
                <a:latin typeface="Edwardian Script ITC" pitchFamily="66" charset="0"/>
              </a:endParaRPr>
            </a:p>
          </p:txBody>
        </p:sp>
      </p:grpSp>
      <p:sp>
        <p:nvSpPr>
          <p:cNvPr id="13" name="TextovéPole 12"/>
          <p:cNvSpPr txBox="1"/>
          <p:nvPr/>
        </p:nvSpPr>
        <p:spPr>
          <a:xfrm rot="908557">
            <a:off x="2877582" y="3028808"/>
            <a:ext cx="12811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 rot="951167">
            <a:off x="132313" y="1540139"/>
            <a:ext cx="115519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52328" y="2062012"/>
            <a:ext cx="9454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16" name="TextovéPole 15"/>
          <p:cNvSpPr txBox="1"/>
          <p:nvPr/>
        </p:nvSpPr>
        <p:spPr>
          <a:xfrm rot="20620163">
            <a:off x="539787" y="3000536"/>
            <a:ext cx="9214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17" name="TextovéPole 16"/>
          <p:cNvSpPr txBox="1"/>
          <p:nvPr/>
        </p:nvSpPr>
        <p:spPr>
          <a:xfrm rot="636217">
            <a:off x="3031832" y="2512361"/>
            <a:ext cx="12203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 rot="1333431">
            <a:off x="515306" y="1013724"/>
            <a:ext cx="8068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19" name="TextovéPole 18"/>
          <p:cNvSpPr txBox="1"/>
          <p:nvPr/>
        </p:nvSpPr>
        <p:spPr>
          <a:xfrm rot="20687493">
            <a:off x="141942" y="2608197"/>
            <a:ext cx="114566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 rot="20317342">
            <a:off x="2988799" y="1363998"/>
            <a:ext cx="129419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088635" y="1966313"/>
            <a:ext cx="11569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April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rot="20177540">
            <a:off x="2812310" y="1000660"/>
            <a:ext cx="1024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1557369" y="3185202"/>
            <a:ext cx="12239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366367" y="771496"/>
            <a:ext cx="148521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September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 rot="908557">
            <a:off x="7527754" y="3067634"/>
            <a:ext cx="12811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 rot="951167">
            <a:off x="4782485" y="1578965"/>
            <a:ext cx="115519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802500" y="2100838"/>
            <a:ext cx="9454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40" name="TextovéPole 39"/>
          <p:cNvSpPr txBox="1"/>
          <p:nvPr/>
        </p:nvSpPr>
        <p:spPr>
          <a:xfrm rot="20620163">
            <a:off x="5189959" y="3039362"/>
            <a:ext cx="9214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41" name="TextovéPole 40"/>
          <p:cNvSpPr txBox="1"/>
          <p:nvPr/>
        </p:nvSpPr>
        <p:spPr>
          <a:xfrm rot="636217">
            <a:off x="7682004" y="2551187"/>
            <a:ext cx="12203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 rot="1333431">
            <a:off x="5165478" y="1052550"/>
            <a:ext cx="8068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43" name="TextovéPole 42"/>
          <p:cNvSpPr txBox="1"/>
          <p:nvPr/>
        </p:nvSpPr>
        <p:spPr>
          <a:xfrm rot="20687493">
            <a:off x="4792114" y="2647023"/>
            <a:ext cx="114566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 rot="20317342">
            <a:off x="7638971" y="1402824"/>
            <a:ext cx="129419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738807" y="2005139"/>
            <a:ext cx="11569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April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 rot="20177540">
            <a:off x="7462482" y="1039486"/>
            <a:ext cx="1024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6207541" y="3224028"/>
            <a:ext cx="12239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016539" y="810322"/>
            <a:ext cx="148521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September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 rot="908557">
            <a:off x="2881932" y="6097650"/>
            <a:ext cx="12811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 rot="951167">
            <a:off x="136663" y="4608981"/>
            <a:ext cx="115519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56678" y="5130854"/>
            <a:ext cx="9454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52" name="TextovéPole 51"/>
          <p:cNvSpPr txBox="1"/>
          <p:nvPr/>
        </p:nvSpPr>
        <p:spPr>
          <a:xfrm rot="20620163">
            <a:off x="544137" y="6069378"/>
            <a:ext cx="9214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53" name="TextovéPole 52"/>
          <p:cNvSpPr txBox="1"/>
          <p:nvPr/>
        </p:nvSpPr>
        <p:spPr>
          <a:xfrm rot="636217">
            <a:off x="3036182" y="5581203"/>
            <a:ext cx="12203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 rot="1333431">
            <a:off x="519656" y="4082566"/>
            <a:ext cx="8068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55" name="TextovéPole 54"/>
          <p:cNvSpPr txBox="1"/>
          <p:nvPr/>
        </p:nvSpPr>
        <p:spPr>
          <a:xfrm rot="20687493">
            <a:off x="146292" y="5677039"/>
            <a:ext cx="114566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 rot="20317342">
            <a:off x="2993149" y="4432840"/>
            <a:ext cx="129419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092985" y="5035155"/>
            <a:ext cx="11569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April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 rot="20177540">
            <a:off x="2816660" y="4069502"/>
            <a:ext cx="1024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59" name="TextovéPole 58"/>
          <p:cNvSpPr txBox="1"/>
          <p:nvPr/>
        </p:nvSpPr>
        <p:spPr>
          <a:xfrm>
            <a:off x="1561719" y="6254044"/>
            <a:ext cx="12239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1370717" y="3840338"/>
            <a:ext cx="148521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September</a:t>
            </a:r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 rot="908557">
            <a:off x="7615772" y="6136885"/>
            <a:ext cx="128111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November</a:t>
            </a:r>
            <a:endParaRPr lang="cs-CZ" dirty="0"/>
          </a:p>
        </p:txBody>
      </p:sp>
      <p:sp>
        <p:nvSpPr>
          <p:cNvPr id="62" name="TextovéPole 61"/>
          <p:cNvSpPr txBox="1"/>
          <p:nvPr/>
        </p:nvSpPr>
        <p:spPr>
          <a:xfrm rot="951167">
            <a:off x="4870503" y="4648216"/>
            <a:ext cx="115519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March</a:t>
            </a:r>
            <a:endParaRPr lang="cs-CZ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4890518" y="5170089"/>
            <a:ext cx="9454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June</a:t>
            </a:r>
          </a:p>
        </p:txBody>
      </p:sp>
      <p:sp>
        <p:nvSpPr>
          <p:cNvPr id="64" name="TextovéPole 63"/>
          <p:cNvSpPr txBox="1"/>
          <p:nvPr/>
        </p:nvSpPr>
        <p:spPr>
          <a:xfrm rot="20620163">
            <a:off x="5277977" y="6108613"/>
            <a:ext cx="9214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July</a:t>
            </a:r>
          </a:p>
        </p:txBody>
      </p:sp>
      <p:sp>
        <p:nvSpPr>
          <p:cNvPr id="65" name="TextovéPole 64"/>
          <p:cNvSpPr txBox="1"/>
          <p:nvPr/>
        </p:nvSpPr>
        <p:spPr>
          <a:xfrm rot="636217">
            <a:off x="7770022" y="5620438"/>
            <a:ext cx="12203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February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 rot="1333431">
            <a:off x="5253496" y="4121801"/>
            <a:ext cx="80683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May</a:t>
            </a:r>
          </a:p>
        </p:txBody>
      </p:sp>
      <p:sp>
        <p:nvSpPr>
          <p:cNvPr id="67" name="TextovéPole 66"/>
          <p:cNvSpPr txBox="1"/>
          <p:nvPr/>
        </p:nvSpPr>
        <p:spPr>
          <a:xfrm rot="20687493">
            <a:off x="4880132" y="5716274"/>
            <a:ext cx="114566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October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 rot="20317342">
            <a:off x="7726989" y="4472075"/>
            <a:ext cx="129419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December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7826825" y="5074390"/>
            <a:ext cx="115693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April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0" name="TextovéPole 69"/>
          <p:cNvSpPr txBox="1"/>
          <p:nvPr/>
        </p:nvSpPr>
        <p:spPr>
          <a:xfrm rot="20177540">
            <a:off x="7550500" y="4108737"/>
            <a:ext cx="10243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/>
              <a:t>August</a:t>
            </a:r>
          </a:p>
        </p:txBody>
      </p:sp>
      <p:sp>
        <p:nvSpPr>
          <p:cNvPr id="71" name="TextovéPole 70"/>
          <p:cNvSpPr txBox="1"/>
          <p:nvPr/>
        </p:nvSpPr>
        <p:spPr>
          <a:xfrm>
            <a:off x="6308070" y="6284136"/>
            <a:ext cx="122391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January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6104557" y="3879573"/>
            <a:ext cx="148521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tx1"/>
                </a:solidFill>
                <a:latin typeface="Comic Sans MS" pitchFamily="66" charset="0"/>
              </a:defRPr>
            </a:lvl1pPr>
          </a:lstStyle>
          <a:p>
            <a:r>
              <a:rPr lang="cs-CZ" dirty="0" err="1"/>
              <a:t>September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299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FF66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FF66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FF66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>
                      <p:stCondLst>
                        <p:cond delay="0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11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2" fill="hold">
                      <p:stCondLst>
                        <p:cond delay="0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329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0" fill="hold">
                      <p:stCondLst>
                        <p:cond delay="0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34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8" fill="hold">
                      <p:stCondLst>
                        <p:cond delay="0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5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5" fill="hold">
                      <p:stCondLst>
                        <p:cond delay="0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6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2" fill="hold">
                      <p:stCondLst>
                        <p:cond delay="0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9646"/>
                                      </p:to>
                                    </p:animClr>
                                    <p:set>
                                      <p:cBhvr>
                                        <p:cTn id="37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7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6" fill="hold">
                      <p:stCondLst>
                        <p:cond delay="0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9646"/>
                                      </p:to>
                                    </p:animClr>
                                    <p:set>
                                      <p:cBhvr>
                                        <p:cTn id="3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9646"/>
                                      </p:to>
                                    </p:animClr>
                                    <p:set>
                                      <p:cBhvr>
                                        <p:cTn id="38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89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0" fill="hold">
                      <p:stCondLst>
                        <p:cond delay="0"/>
                      </p:stCondLst>
                      <p:childTnLst>
                        <p:par>
                          <p:cTn id="391" fill="hold">
                            <p:stCondLst>
                              <p:cond delay="0"/>
                            </p:stCondLst>
                            <p:childTnLst>
                              <p:par>
                                <p:cTn id="3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6D9F0"/>
                                      </p:to>
                                    </p:animClr>
                                    <p:set>
                                      <p:cBhvr>
                                        <p:cTn id="39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9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7" fill="hold">
                      <p:stCondLst>
                        <p:cond delay="0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6D9F0"/>
                                      </p:to>
                                    </p:animClr>
                                    <p:set>
                                      <p:cBhvr>
                                        <p:cTn id="40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403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4" fill="hold">
                      <p:stCondLst>
                        <p:cond delay="0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6D9F0"/>
                                      </p:to>
                                    </p:animClr>
                                    <p:set>
                                      <p:cBhvr>
                                        <p:cTn id="40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37" grpId="0" animBg="1"/>
      <p:bldP spid="38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67" grpId="0" animBg="1"/>
      <p:bldP spid="69" grpId="0" animBg="1"/>
      <p:bldP spid="70" grpId="0" animBg="1"/>
      <p:bldP spid="7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>
                <a:alpha val="69000"/>
              </a:srgbClr>
            </a:gs>
            <a:gs pos="17999">
              <a:srgbClr val="99CCFF">
                <a:alpha val="60000"/>
              </a:srgbClr>
            </a:gs>
            <a:gs pos="36000">
              <a:srgbClr val="9966FF">
                <a:alpha val="47000"/>
              </a:srgbClr>
            </a:gs>
            <a:gs pos="61000">
              <a:srgbClr val="CC99FF">
                <a:alpha val="56000"/>
              </a:srgbClr>
            </a:gs>
            <a:gs pos="82001">
              <a:srgbClr val="99CCFF">
                <a:alpha val="62000"/>
              </a:srgbClr>
            </a:gs>
            <a:gs pos="100000">
              <a:srgbClr val="CCCCFF">
                <a:alpha val="66000"/>
              </a:srgbClr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56" y="2395070"/>
            <a:ext cx="2158553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Documents and Settings\Jana\Local Settings\Temporary Internet Files\Content.IE5\D3IBLA5L\MM90004104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7614"/>
            <a:ext cx="146685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12179" y="302772"/>
            <a:ext cx="5443113" cy="707886"/>
          </a:xfrm>
          <a:prstGeom prst="rect">
            <a:avLst/>
          </a:prstGeom>
          <a:solidFill>
            <a:schemeClr val="bg1"/>
          </a:solidFill>
          <a:ln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solidFill>
                  <a:srgbClr val="CC00FF"/>
                </a:solidFill>
                <a:latin typeface="Curlz MT" pitchFamily="82" charset="0"/>
                <a:cs typeface="Arial" pitchFamily="34" charset="0"/>
              </a:rPr>
              <a:t>W</a:t>
            </a:r>
            <a:r>
              <a:rPr lang="cs-CZ" sz="4000" b="1" dirty="0" err="1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h</a:t>
            </a:r>
            <a:r>
              <a:rPr lang="cs-CZ" sz="4000" b="1" dirty="0" err="1" smtClean="0">
                <a:solidFill>
                  <a:srgbClr val="FFC000"/>
                </a:solidFill>
                <a:latin typeface="Curlz MT" pitchFamily="82" charset="0"/>
                <a:cs typeface="Arial" pitchFamily="34" charset="0"/>
              </a:rPr>
              <a:t>e</a:t>
            </a:r>
            <a:r>
              <a:rPr lang="cs-CZ" sz="4000" b="1" dirty="0" err="1" smtClean="0">
                <a:solidFill>
                  <a:srgbClr val="FF0000"/>
                </a:solidFill>
                <a:latin typeface="Curlz MT" pitchFamily="82" charset="0"/>
                <a:cs typeface="Arial" pitchFamily="34" charset="0"/>
              </a:rPr>
              <a:t>n</a:t>
            </a:r>
            <a:r>
              <a:rPr lang="cs-CZ" sz="4000" b="1" dirty="0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 </a:t>
            </a:r>
            <a:r>
              <a:rPr lang="cs-CZ" sz="4000" b="1" dirty="0" err="1" smtClean="0">
                <a:solidFill>
                  <a:srgbClr val="FF66FF"/>
                </a:solidFill>
                <a:latin typeface="Curlz MT" pitchFamily="82" charset="0"/>
                <a:cs typeface="Arial" pitchFamily="34" charset="0"/>
              </a:rPr>
              <a:t>i</a:t>
            </a:r>
            <a:r>
              <a:rPr lang="cs-CZ" sz="4000" b="1" dirty="0" err="1" smtClean="0">
                <a:solidFill>
                  <a:srgbClr val="00B0F0"/>
                </a:solidFill>
                <a:latin typeface="Curlz MT" pitchFamily="82" charset="0"/>
                <a:cs typeface="Arial" pitchFamily="34" charset="0"/>
              </a:rPr>
              <a:t>s</a:t>
            </a:r>
            <a:r>
              <a:rPr lang="cs-CZ" sz="4000" b="1" dirty="0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 </a:t>
            </a:r>
            <a:r>
              <a:rPr lang="cs-CZ" sz="4000" b="1" dirty="0" err="1" smtClean="0">
                <a:solidFill>
                  <a:srgbClr val="7030A0"/>
                </a:solidFill>
                <a:latin typeface="Curlz MT" pitchFamily="82" charset="0"/>
                <a:cs typeface="Arial" pitchFamily="34" charset="0"/>
              </a:rPr>
              <a:t>y</a:t>
            </a:r>
            <a:r>
              <a:rPr lang="cs-CZ" sz="4000" b="1" dirty="0" err="1" smtClean="0">
                <a:solidFill>
                  <a:srgbClr val="00FF00"/>
                </a:solidFill>
                <a:latin typeface="Curlz MT" pitchFamily="82" charset="0"/>
                <a:cs typeface="Arial" pitchFamily="34" charset="0"/>
              </a:rPr>
              <a:t>o</a:t>
            </a:r>
            <a:r>
              <a:rPr lang="cs-CZ" sz="4000" b="1" dirty="0" err="1" smtClean="0">
                <a:solidFill>
                  <a:srgbClr val="F8A6E8"/>
                </a:solidFill>
                <a:latin typeface="Curlz MT" pitchFamily="82" charset="0"/>
                <a:cs typeface="Arial" pitchFamily="34" charset="0"/>
              </a:rPr>
              <a:t>u</a:t>
            </a:r>
            <a:r>
              <a:rPr lang="cs-CZ" sz="4000" b="1" dirty="0" err="1" smtClean="0">
                <a:solidFill>
                  <a:srgbClr val="C00000"/>
                </a:solidFill>
                <a:latin typeface="Curlz MT" pitchFamily="82" charset="0"/>
                <a:cs typeface="Arial" pitchFamily="34" charset="0"/>
              </a:rPr>
              <a:t>r</a:t>
            </a:r>
            <a:r>
              <a:rPr lang="cs-CZ" sz="4000" b="1" dirty="0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 </a:t>
            </a:r>
            <a:r>
              <a:rPr lang="cs-CZ" sz="4000" b="1" dirty="0" err="1" smtClean="0">
                <a:solidFill>
                  <a:srgbClr val="CC00FF"/>
                </a:solidFill>
                <a:latin typeface="Curlz MT" pitchFamily="82" charset="0"/>
                <a:cs typeface="Arial" pitchFamily="34" charset="0"/>
              </a:rPr>
              <a:t>b</a:t>
            </a:r>
            <a:r>
              <a:rPr lang="cs-CZ" sz="4000" b="1" dirty="0" err="1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i</a:t>
            </a:r>
            <a:r>
              <a:rPr lang="cs-CZ" sz="4000" b="1" dirty="0" err="1" smtClean="0">
                <a:solidFill>
                  <a:srgbClr val="FFC000"/>
                </a:solidFill>
                <a:latin typeface="Curlz MT" pitchFamily="82" charset="0"/>
                <a:cs typeface="Arial" pitchFamily="34" charset="0"/>
              </a:rPr>
              <a:t>r</a:t>
            </a:r>
            <a:r>
              <a:rPr lang="cs-CZ" sz="4000" b="1" dirty="0" err="1" smtClean="0">
                <a:solidFill>
                  <a:srgbClr val="FF0000"/>
                </a:solidFill>
                <a:latin typeface="Curlz MT" pitchFamily="82" charset="0"/>
                <a:cs typeface="Arial" pitchFamily="34" charset="0"/>
              </a:rPr>
              <a:t>t</a:t>
            </a:r>
            <a:r>
              <a:rPr lang="cs-CZ" sz="4000" b="1" dirty="0" err="1" smtClean="0">
                <a:solidFill>
                  <a:srgbClr val="FF66FF"/>
                </a:solidFill>
                <a:latin typeface="Curlz MT" pitchFamily="82" charset="0"/>
                <a:cs typeface="Arial" pitchFamily="34" charset="0"/>
              </a:rPr>
              <a:t>h</a:t>
            </a:r>
            <a:r>
              <a:rPr lang="cs-CZ" sz="4000" b="1" dirty="0" err="1" smtClean="0">
                <a:solidFill>
                  <a:srgbClr val="00B0F0"/>
                </a:solidFill>
                <a:latin typeface="Curlz MT" pitchFamily="82" charset="0"/>
                <a:cs typeface="Arial" pitchFamily="34" charset="0"/>
              </a:rPr>
              <a:t>d</a:t>
            </a:r>
            <a:r>
              <a:rPr lang="cs-CZ" sz="4000" b="1" dirty="0" err="1" smtClean="0">
                <a:solidFill>
                  <a:srgbClr val="7030A0"/>
                </a:solidFill>
                <a:latin typeface="Curlz MT" pitchFamily="82" charset="0"/>
                <a:cs typeface="Arial" pitchFamily="34" charset="0"/>
              </a:rPr>
              <a:t>a</a:t>
            </a:r>
            <a:r>
              <a:rPr lang="cs-CZ" sz="4000" b="1" dirty="0" err="1" smtClean="0">
                <a:solidFill>
                  <a:srgbClr val="00FF00"/>
                </a:solidFill>
                <a:latin typeface="Curlz MT" pitchFamily="82" charset="0"/>
                <a:cs typeface="Arial" pitchFamily="34" charset="0"/>
              </a:rPr>
              <a:t>y</a:t>
            </a:r>
            <a:r>
              <a:rPr lang="cs-CZ" sz="4000" b="1" dirty="0" smtClean="0">
                <a:solidFill>
                  <a:srgbClr val="F8A6E8"/>
                </a:solidFill>
                <a:latin typeface="Curlz MT" pitchFamily="82" charset="0"/>
                <a:cs typeface="Arial" pitchFamily="34" charset="0"/>
              </a:rPr>
              <a:t>?</a:t>
            </a:r>
            <a:endParaRPr lang="cs-CZ" sz="4000" b="1" dirty="0">
              <a:solidFill>
                <a:srgbClr val="F8A6E8"/>
              </a:solidFill>
              <a:latin typeface="Curlz MT" pitchFamily="82" charset="0"/>
              <a:cs typeface="Arial" pitchFamily="34" charset="0"/>
            </a:endParaRPr>
          </a:p>
        </p:txBody>
      </p:sp>
      <p:pic>
        <p:nvPicPr>
          <p:cNvPr id="4100" name="Picture 4" descr="C:\Documents and Settings\Jana\Local Settings\Temporary Internet Files\Content.IE5\D3IBLA5L\MP90042654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657" y="3031267"/>
            <a:ext cx="1607925" cy="160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Jana\Local Settings\Temporary Internet Files\Content.IE5\W5O0SL8F\MP90040943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365104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Jana\Local Settings\Temporary Internet Files\Content.IE5\Q5ETBU05\MP90042260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6009" y="5049180"/>
            <a:ext cx="1071982" cy="160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Documents and Settings\Jana\Local Settings\Temporary Internet Files\Content.IE5\PI5YMQ0U\MC90043021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855" y="451494"/>
            <a:ext cx="1314145" cy="1405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4143605" y="3031267"/>
            <a:ext cx="2451016" cy="1607925"/>
          </a:xfrm>
          <a:prstGeom prst="cloudCallout">
            <a:avLst>
              <a:gd name="adj1" fmla="val 91030"/>
              <a:gd name="adj2" fmla="val 15138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It´s</a:t>
            </a:r>
            <a:r>
              <a:rPr lang="cs-CZ" sz="2800" dirty="0" smtClean="0">
                <a:solidFill>
                  <a:schemeClr val="tx1"/>
                </a:solidFill>
              </a:rPr>
              <a:t> in </a:t>
            </a:r>
            <a:r>
              <a:rPr lang="cs-CZ" sz="2800" dirty="0" err="1" smtClean="0">
                <a:solidFill>
                  <a:schemeClr val="tx1"/>
                </a:solidFill>
              </a:rPr>
              <a:t>October</a:t>
            </a:r>
            <a:r>
              <a:rPr lang="cs-CZ" sz="3200" dirty="0" smtClean="0">
                <a:solidFill>
                  <a:schemeClr val="tx1"/>
                </a:solidFill>
              </a:rPr>
              <a:t>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Obláček 15"/>
          <p:cNvSpPr/>
          <p:nvPr/>
        </p:nvSpPr>
        <p:spPr>
          <a:xfrm>
            <a:off x="5342718" y="4744705"/>
            <a:ext cx="3347864" cy="1954678"/>
          </a:xfrm>
          <a:prstGeom prst="cloudCallout">
            <a:avLst>
              <a:gd name="adj1" fmla="val -68054"/>
              <a:gd name="adj2" fmla="val -1076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My </a:t>
            </a:r>
            <a:r>
              <a:rPr lang="cs-CZ" sz="2800" dirty="0" err="1">
                <a:solidFill>
                  <a:schemeClr val="tx1"/>
                </a:solidFill>
              </a:rPr>
              <a:t>birthday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err="1">
                <a:solidFill>
                  <a:schemeClr val="tx1"/>
                </a:solidFill>
              </a:rPr>
              <a:t>is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in August.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7" name="Obláček 16"/>
          <p:cNvSpPr/>
          <p:nvPr/>
        </p:nvSpPr>
        <p:spPr>
          <a:xfrm>
            <a:off x="2581173" y="1196752"/>
            <a:ext cx="3124864" cy="1679279"/>
          </a:xfrm>
          <a:prstGeom prst="cloudCallout">
            <a:avLst>
              <a:gd name="adj1" fmla="val -63220"/>
              <a:gd name="adj2" fmla="val 61776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My </a:t>
            </a:r>
            <a:r>
              <a:rPr lang="cs-CZ" sz="2800" dirty="0" err="1" smtClean="0">
                <a:solidFill>
                  <a:schemeClr val="tx1"/>
                </a:solidFill>
              </a:rPr>
              <a:t>birthday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is</a:t>
            </a:r>
            <a:r>
              <a:rPr lang="cs-CZ" sz="2800" dirty="0" smtClean="0">
                <a:solidFill>
                  <a:schemeClr val="tx1"/>
                </a:solidFill>
              </a:rPr>
              <a:t> in May.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Obláček 17"/>
          <p:cNvSpPr/>
          <p:nvPr/>
        </p:nvSpPr>
        <p:spPr>
          <a:xfrm>
            <a:off x="205918" y="5059914"/>
            <a:ext cx="2238427" cy="1639469"/>
          </a:xfrm>
          <a:prstGeom prst="cloudCallout">
            <a:avLst>
              <a:gd name="adj1" fmla="val 83074"/>
              <a:gd name="adj2" fmla="val -20968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It´s</a:t>
            </a:r>
            <a:r>
              <a:rPr lang="cs-CZ" sz="2800" dirty="0" smtClean="0">
                <a:solidFill>
                  <a:schemeClr val="tx1"/>
                </a:solidFill>
              </a:rPr>
              <a:t> in </a:t>
            </a:r>
            <a:r>
              <a:rPr lang="cs-CZ" sz="2800" dirty="0" err="1" smtClean="0">
                <a:solidFill>
                  <a:schemeClr val="tx1"/>
                </a:solidFill>
              </a:rPr>
              <a:t>January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81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7" grpId="0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>
                <a:alpha val="69000"/>
              </a:srgbClr>
            </a:gs>
            <a:gs pos="17999">
              <a:srgbClr val="99CCFF">
                <a:alpha val="60000"/>
              </a:srgbClr>
            </a:gs>
            <a:gs pos="36000">
              <a:srgbClr val="9966FF">
                <a:alpha val="47000"/>
              </a:srgbClr>
            </a:gs>
            <a:gs pos="61000">
              <a:srgbClr val="CC99FF">
                <a:alpha val="56000"/>
              </a:srgbClr>
            </a:gs>
            <a:gs pos="82001">
              <a:srgbClr val="99CCFF">
                <a:alpha val="62000"/>
              </a:srgbClr>
            </a:gs>
            <a:gs pos="100000">
              <a:srgbClr val="CCCCFF">
                <a:alpha val="66000"/>
              </a:srgbClr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2100" y="302771"/>
            <a:ext cx="5443113" cy="892552"/>
          </a:xfrm>
          <a:prstGeom prst="rect">
            <a:avLst/>
          </a:prstGeom>
          <a:solidFill>
            <a:schemeClr val="bg1"/>
          </a:solidFill>
          <a:ln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err="1" smtClean="0">
                <a:solidFill>
                  <a:srgbClr val="CC00FF"/>
                </a:solidFill>
                <a:latin typeface="Curlz MT" pitchFamily="82" charset="0"/>
                <a:cs typeface="Arial" pitchFamily="34" charset="0"/>
              </a:rPr>
              <a:t>W</a:t>
            </a:r>
            <a:r>
              <a:rPr lang="cs-CZ" sz="3200" b="1" dirty="0" err="1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h</a:t>
            </a:r>
            <a:r>
              <a:rPr lang="cs-CZ" sz="3200" b="1" dirty="0" err="1" smtClean="0">
                <a:solidFill>
                  <a:srgbClr val="FFC000"/>
                </a:solidFill>
                <a:latin typeface="Curlz MT" pitchFamily="82" charset="0"/>
                <a:cs typeface="Arial" pitchFamily="34" charset="0"/>
              </a:rPr>
              <a:t>e</a:t>
            </a:r>
            <a:r>
              <a:rPr lang="cs-CZ" sz="3200" b="1" dirty="0" err="1" smtClean="0">
                <a:solidFill>
                  <a:srgbClr val="FF0000"/>
                </a:solidFill>
                <a:latin typeface="Curlz MT" pitchFamily="82" charset="0"/>
                <a:cs typeface="Arial" pitchFamily="34" charset="0"/>
              </a:rPr>
              <a:t>n</a:t>
            </a:r>
            <a:r>
              <a:rPr lang="cs-CZ" sz="3200" b="1" dirty="0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 </a:t>
            </a:r>
            <a:r>
              <a:rPr lang="cs-CZ" sz="3200" b="1" dirty="0" err="1" smtClean="0">
                <a:solidFill>
                  <a:srgbClr val="FF66FF"/>
                </a:solidFill>
                <a:latin typeface="Curlz MT" pitchFamily="82" charset="0"/>
                <a:cs typeface="Arial" pitchFamily="34" charset="0"/>
              </a:rPr>
              <a:t>i</a:t>
            </a:r>
            <a:r>
              <a:rPr lang="cs-CZ" sz="3200" b="1" dirty="0" err="1" smtClean="0">
                <a:solidFill>
                  <a:srgbClr val="00B0F0"/>
                </a:solidFill>
                <a:latin typeface="Curlz MT" pitchFamily="82" charset="0"/>
                <a:cs typeface="Arial" pitchFamily="34" charset="0"/>
              </a:rPr>
              <a:t>s</a:t>
            </a:r>
            <a:r>
              <a:rPr lang="cs-CZ" sz="3200" b="1" dirty="0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 </a:t>
            </a:r>
            <a:r>
              <a:rPr lang="cs-CZ" sz="3200" b="1" dirty="0" err="1" smtClean="0">
                <a:solidFill>
                  <a:srgbClr val="7030A0"/>
                </a:solidFill>
                <a:latin typeface="Curlz MT" pitchFamily="82" charset="0"/>
                <a:cs typeface="Arial" pitchFamily="34" charset="0"/>
              </a:rPr>
              <a:t>y</a:t>
            </a:r>
            <a:r>
              <a:rPr lang="cs-CZ" sz="3200" b="1" dirty="0" err="1" smtClean="0">
                <a:solidFill>
                  <a:srgbClr val="00FF00"/>
                </a:solidFill>
                <a:latin typeface="Curlz MT" pitchFamily="82" charset="0"/>
                <a:cs typeface="Arial" pitchFamily="34" charset="0"/>
              </a:rPr>
              <a:t>o</a:t>
            </a:r>
            <a:r>
              <a:rPr lang="cs-CZ" sz="3200" b="1" dirty="0" err="1" smtClean="0">
                <a:solidFill>
                  <a:srgbClr val="F8A6E8"/>
                </a:solidFill>
                <a:latin typeface="Curlz MT" pitchFamily="82" charset="0"/>
                <a:cs typeface="Arial" pitchFamily="34" charset="0"/>
              </a:rPr>
              <a:t>u</a:t>
            </a:r>
            <a:r>
              <a:rPr lang="cs-CZ" sz="3200" b="1" dirty="0" err="1" smtClean="0">
                <a:solidFill>
                  <a:srgbClr val="C00000"/>
                </a:solidFill>
                <a:latin typeface="Curlz MT" pitchFamily="82" charset="0"/>
                <a:cs typeface="Arial" pitchFamily="34" charset="0"/>
              </a:rPr>
              <a:t>r</a:t>
            </a:r>
            <a:r>
              <a:rPr lang="cs-CZ" sz="3200" b="1" dirty="0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 </a:t>
            </a:r>
            <a:r>
              <a:rPr lang="cs-CZ" sz="3200" b="1" dirty="0" err="1" smtClean="0">
                <a:solidFill>
                  <a:srgbClr val="CC00FF"/>
                </a:solidFill>
                <a:latin typeface="Curlz MT" pitchFamily="82" charset="0"/>
                <a:cs typeface="Arial" pitchFamily="34" charset="0"/>
              </a:rPr>
              <a:t>b</a:t>
            </a:r>
            <a:r>
              <a:rPr lang="cs-CZ" sz="3200" b="1" dirty="0" err="1" smtClean="0">
                <a:solidFill>
                  <a:srgbClr val="CDFA26"/>
                </a:solidFill>
                <a:latin typeface="Curlz MT" pitchFamily="82" charset="0"/>
                <a:cs typeface="Arial" pitchFamily="34" charset="0"/>
              </a:rPr>
              <a:t>i</a:t>
            </a:r>
            <a:r>
              <a:rPr lang="cs-CZ" sz="3200" b="1" dirty="0" err="1" smtClean="0">
                <a:solidFill>
                  <a:srgbClr val="FFC000"/>
                </a:solidFill>
                <a:latin typeface="Curlz MT" pitchFamily="82" charset="0"/>
                <a:cs typeface="Arial" pitchFamily="34" charset="0"/>
              </a:rPr>
              <a:t>r</a:t>
            </a:r>
            <a:r>
              <a:rPr lang="cs-CZ" sz="3200" b="1" dirty="0" err="1" smtClean="0">
                <a:solidFill>
                  <a:srgbClr val="FF0000"/>
                </a:solidFill>
                <a:latin typeface="Curlz MT" pitchFamily="82" charset="0"/>
                <a:cs typeface="Arial" pitchFamily="34" charset="0"/>
              </a:rPr>
              <a:t>t</a:t>
            </a:r>
            <a:r>
              <a:rPr lang="cs-CZ" sz="3200" b="1" dirty="0" err="1" smtClean="0">
                <a:solidFill>
                  <a:srgbClr val="FF66FF"/>
                </a:solidFill>
                <a:latin typeface="Curlz MT" pitchFamily="82" charset="0"/>
                <a:cs typeface="Arial" pitchFamily="34" charset="0"/>
              </a:rPr>
              <a:t>h</a:t>
            </a:r>
            <a:r>
              <a:rPr lang="cs-CZ" sz="3200" b="1" dirty="0" err="1" smtClean="0">
                <a:solidFill>
                  <a:srgbClr val="00B0F0"/>
                </a:solidFill>
                <a:latin typeface="Curlz MT" pitchFamily="82" charset="0"/>
                <a:cs typeface="Arial" pitchFamily="34" charset="0"/>
              </a:rPr>
              <a:t>d</a:t>
            </a:r>
            <a:r>
              <a:rPr lang="cs-CZ" sz="3200" b="1" dirty="0" err="1" smtClean="0">
                <a:solidFill>
                  <a:srgbClr val="7030A0"/>
                </a:solidFill>
                <a:latin typeface="Curlz MT" pitchFamily="82" charset="0"/>
                <a:cs typeface="Arial" pitchFamily="34" charset="0"/>
              </a:rPr>
              <a:t>a</a:t>
            </a:r>
            <a:r>
              <a:rPr lang="cs-CZ" sz="3200" b="1" dirty="0" err="1" smtClean="0">
                <a:solidFill>
                  <a:srgbClr val="00FF00"/>
                </a:solidFill>
                <a:latin typeface="Curlz MT" pitchFamily="82" charset="0"/>
                <a:cs typeface="Arial" pitchFamily="34" charset="0"/>
              </a:rPr>
              <a:t>y</a:t>
            </a:r>
            <a:r>
              <a:rPr lang="cs-CZ" sz="3200" b="1" dirty="0" smtClean="0">
                <a:solidFill>
                  <a:srgbClr val="F8A6E8"/>
                </a:solidFill>
                <a:latin typeface="Curlz MT" pitchFamily="82" charset="0"/>
                <a:cs typeface="Arial" pitchFamily="34" charset="0"/>
              </a:rPr>
              <a:t>?</a:t>
            </a:r>
          </a:p>
          <a:p>
            <a:pPr algn="ctr"/>
            <a:r>
              <a:rPr lang="cs-CZ" sz="2000" i="1" dirty="0" smtClean="0">
                <a:cs typeface="Arial" pitchFamily="34" charset="0"/>
              </a:rPr>
              <a:t>- ptej se spolužáků a zaznamenej do tabulky</a:t>
            </a:r>
            <a:endParaRPr lang="cs-CZ" sz="2000" i="1" dirty="0">
              <a:cs typeface="Arial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140269"/>
              </p:ext>
            </p:extLst>
          </p:nvPr>
        </p:nvGraphicFramePr>
        <p:xfrm>
          <a:off x="1475656" y="1340768"/>
          <a:ext cx="6096000" cy="4475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name</a:t>
                      </a:r>
                      <a:endParaRPr lang="cs-CZ" sz="20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birthday</a:t>
                      </a:r>
                      <a:endParaRPr lang="cs-CZ" sz="20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0070C0"/>
                          </a:solidFill>
                          <a:latin typeface="Lucida Handwriting" pitchFamily="66" charset="0"/>
                        </a:rPr>
                        <a:t>Katka</a:t>
                      </a:r>
                      <a:endParaRPr lang="cs-CZ" dirty="0">
                        <a:solidFill>
                          <a:srgbClr val="0070C0"/>
                        </a:solidFill>
                        <a:latin typeface="Lucida Handwriting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solidFill>
                            <a:srgbClr val="0070C0"/>
                          </a:solidFill>
                          <a:latin typeface="Lucida Handwriting" pitchFamily="66" charset="0"/>
                        </a:rPr>
                        <a:t>November</a:t>
                      </a:r>
                      <a:endParaRPr lang="cs-CZ" dirty="0">
                        <a:solidFill>
                          <a:srgbClr val="0070C0"/>
                        </a:solidFill>
                        <a:latin typeface="Lucida Handwriting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CC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1802100" y="6165503"/>
            <a:ext cx="5443113" cy="400110"/>
          </a:xfrm>
          <a:prstGeom prst="rect">
            <a:avLst/>
          </a:prstGeom>
          <a:solidFill>
            <a:schemeClr val="bg1"/>
          </a:solidFill>
          <a:ln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cs typeface="Arial" pitchFamily="34" charset="0"/>
              </a:rPr>
              <a:t>Tvoř věty typu: </a:t>
            </a:r>
            <a:r>
              <a:rPr lang="cs-CZ" sz="2000" i="1" dirty="0" err="1" smtClean="0">
                <a:cs typeface="Arial" pitchFamily="34" charset="0"/>
              </a:rPr>
              <a:t>Katka´s</a:t>
            </a:r>
            <a:r>
              <a:rPr lang="cs-CZ" sz="2000" i="1" dirty="0" smtClean="0">
                <a:cs typeface="Arial" pitchFamily="34" charset="0"/>
              </a:rPr>
              <a:t> </a:t>
            </a:r>
            <a:r>
              <a:rPr lang="cs-CZ" sz="2000" i="1" dirty="0" err="1" smtClean="0">
                <a:cs typeface="Arial" pitchFamily="34" charset="0"/>
              </a:rPr>
              <a:t>birthday</a:t>
            </a:r>
            <a:r>
              <a:rPr lang="cs-CZ" sz="2000" i="1" dirty="0" smtClean="0">
                <a:cs typeface="Arial" pitchFamily="34" charset="0"/>
              </a:rPr>
              <a:t> </a:t>
            </a:r>
            <a:r>
              <a:rPr lang="cs-CZ" sz="2000" i="1" dirty="0" err="1" smtClean="0">
                <a:cs typeface="Arial" pitchFamily="34" charset="0"/>
              </a:rPr>
              <a:t>is</a:t>
            </a:r>
            <a:r>
              <a:rPr lang="cs-CZ" sz="2000" i="1" dirty="0" smtClean="0">
                <a:cs typeface="Arial" pitchFamily="34" charset="0"/>
              </a:rPr>
              <a:t> in </a:t>
            </a:r>
            <a:r>
              <a:rPr lang="cs-CZ" sz="2000" i="1" dirty="0" err="1" smtClean="0">
                <a:cs typeface="Arial" pitchFamily="34" charset="0"/>
              </a:rPr>
              <a:t>November</a:t>
            </a:r>
            <a:r>
              <a:rPr lang="cs-CZ" sz="2000" i="1" dirty="0" smtClean="0">
                <a:cs typeface="Arial" pitchFamily="34" charset="0"/>
              </a:rPr>
              <a:t>.</a:t>
            </a:r>
            <a:endParaRPr lang="cs-CZ" sz="2000" i="1" dirty="0">
              <a:cs typeface="Arial" pitchFamily="34" charset="0"/>
            </a:endParaRPr>
          </a:p>
        </p:txBody>
      </p:sp>
      <p:pic>
        <p:nvPicPr>
          <p:cNvPr id="5122" name="Picture 2" descr="C:\Documents and Settings\Jana\Local Settings\Temporary Internet Files\Content.IE5\PI5YMQ0U\MC9003456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1880"/>
            <a:ext cx="1180114" cy="103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71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http://office.microsoft.com/cs-cz/images/?CTT=6&amp;ver=14&amp;app=powerpnt.exe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68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11367</TotalTime>
  <Words>464</Words>
  <Application>Microsoft Office PowerPoint</Application>
  <PresentationFormat>Předvádění na obrazovce (4:3)</PresentationFormat>
  <Paragraphs>227</Paragraphs>
  <Slides>26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Anotace</vt:lpstr>
      <vt:lpstr>Months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Months of the year</dc:title>
  <dc:creator>Jana</dc:creator>
  <cp:lastModifiedBy>1Sl1</cp:lastModifiedBy>
  <cp:revision>65</cp:revision>
  <dcterms:created xsi:type="dcterms:W3CDTF">2012-02-20T15:50:07Z</dcterms:created>
  <dcterms:modified xsi:type="dcterms:W3CDTF">2012-09-09T22:19:14Z</dcterms:modified>
</cp:coreProperties>
</file>