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28" r:id="rId3"/>
  </p:sldMasterIdLst>
  <p:notesMasterIdLst>
    <p:notesMasterId r:id="rId27"/>
  </p:notesMasterIdLst>
  <p:sldIdLst>
    <p:sldId id="281" r:id="rId4"/>
    <p:sldId id="282" r:id="rId5"/>
    <p:sldId id="283" r:id="rId6"/>
    <p:sldId id="256" r:id="rId7"/>
    <p:sldId id="271" r:id="rId8"/>
    <p:sldId id="278" r:id="rId9"/>
    <p:sldId id="270" r:id="rId10"/>
    <p:sldId id="279" r:id="rId11"/>
    <p:sldId id="280" r:id="rId12"/>
    <p:sldId id="284" r:id="rId13"/>
    <p:sldId id="285" r:id="rId14"/>
    <p:sldId id="286" r:id="rId15"/>
    <p:sldId id="287" r:id="rId16"/>
    <p:sldId id="288" r:id="rId17"/>
    <p:sldId id="291" r:id="rId18"/>
    <p:sldId id="289" r:id="rId19"/>
    <p:sldId id="292" r:id="rId20"/>
    <p:sldId id="294" r:id="rId21"/>
    <p:sldId id="272" r:id="rId22"/>
    <p:sldId id="295" r:id="rId23"/>
    <p:sldId id="297" r:id="rId24"/>
    <p:sldId id="273" r:id="rId25"/>
    <p:sldId id="296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0009E"/>
    <a:srgbClr val="6600FF"/>
    <a:srgbClr val="6666FF"/>
    <a:srgbClr val="FF9900"/>
    <a:srgbClr val="FFC1FF"/>
    <a:srgbClr val="FF8F92"/>
    <a:srgbClr val="FF7C80"/>
    <a:srgbClr val="8585FF"/>
    <a:srgbClr val="CC00FF"/>
    <a:srgbClr val="7CA1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80" d="100"/>
          <a:sy n="80" d="100"/>
        </p:scale>
        <p:origin x="-768" y="24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presProps" Target="pres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BC0523-4BD2-4F6C-8838-3D761E977569}" type="presOf" srcId="{914700B9-77B5-440A-A438-DE98B6D4894D}" destId="{E73F1C26-6DCD-4001-88B9-355E01E2BCE7}" srcOrd="0" destOrd="0" presId="urn:microsoft.com/office/officeart/2005/8/layout/target3"/>
    <dgm:cxn modelId="{FA8A37E6-BEDE-404A-BD5D-F615CE76E9E2}" type="presOf" srcId="{130831A4-0540-4EC5-8F5A-93030E89D2D9}" destId="{F69CC921-512E-49F4-824C-A648EC5F27A5}" srcOrd="0" destOrd="0" presId="urn:microsoft.com/office/officeart/2005/8/layout/target3"/>
    <dgm:cxn modelId="{ACC11B9C-2CE7-4A64-9127-EF84AF6CC86E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C4B6FA7-ACB7-432C-8A40-97D37A100AA8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3EDCF22C-246D-4BFD-90B2-F93D09A067B2}" type="presOf" srcId="{130831A4-0540-4EC5-8F5A-93030E89D2D9}" destId="{8E23E229-92FC-49D1-B5FE-0303176B8A4E}" srcOrd="1" destOrd="0" presId="urn:microsoft.com/office/officeart/2005/8/layout/target3"/>
    <dgm:cxn modelId="{01ADDAD4-78ED-4D75-B879-C073C657837A}" type="presOf" srcId="{914700B9-77B5-440A-A438-DE98B6D4894D}" destId="{BD9AF279-D483-48F2-BBBD-45F8E8923512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7DF17FEC-F71C-4CE6-AD6B-B381B3587D86}" type="presOf" srcId="{100B6B2E-82E6-4C11-B19B-F2DB3A0EA64F}" destId="{DBA8199F-D892-4A8E-A352-2B7844050E09}" srcOrd="1" destOrd="0" presId="urn:microsoft.com/office/officeart/2005/8/layout/target3"/>
    <dgm:cxn modelId="{1ADD654A-3C75-4E65-9131-795010B1DBAE}" type="presOf" srcId="{100B6B2E-82E6-4C11-B19B-F2DB3A0EA64F}" destId="{645AA564-2E9E-4954-AD87-AE01782CEC59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4C1C0E57-34D1-4F8A-AF6B-7D8683E24313}" type="presOf" srcId="{27FE2D31-D344-4B63-A89A-A89AB0D9F3E3}" destId="{FE47432B-CA46-450C-8D8F-66C300A95B52}" srcOrd="0" destOrd="0" presId="urn:microsoft.com/office/officeart/2005/8/layout/target3"/>
    <dgm:cxn modelId="{24F3FFDD-DF8D-42E2-B43E-46AA85902B7F}" type="presParOf" srcId="{FE47432B-CA46-450C-8D8F-66C300A95B52}" destId="{B522209E-30D0-49D6-A340-2D383A11C668}" srcOrd="0" destOrd="0" presId="urn:microsoft.com/office/officeart/2005/8/layout/target3"/>
    <dgm:cxn modelId="{368AA8C0-06E8-4430-A1A5-07C653E9730C}" type="presParOf" srcId="{FE47432B-CA46-450C-8D8F-66C300A95B52}" destId="{ED5A8377-51D5-4DC5-B0E7-680166966720}" srcOrd="1" destOrd="0" presId="urn:microsoft.com/office/officeart/2005/8/layout/target3"/>
    <dgm:cxn modelId="{F74ABAB9-E446-431D-B977-8783E12EF636}" type="presParOf" srcId="{FE47432B-CA46-450C-8D8F-66C300A95B52}" destId="{F69CC921-512E-49F4-824C-A648EC5F27A5}" srcOrd="2" destOrd="0" presId="urn:microsoft.com/office/officeart/2005/8/layout/target3"/>
    <dgm:cxn modelId="{1ED1A38B-9CD7-4995-BD92-15A87684EF50}" type="presParOf" srcId="{FE47432B-CA46-450C-8D8F-66C300A95B52}" destId="{61C9CE18-EDA6-4EDF-BA1C-09779D38FBBF}" srcOrd="3" destOrd="0" presId="urn:microsoft.com/office/officeart/2005/8/layout/target3"/>
    <dgm:cxn modelId="{1E029AAD-4292-43AD-AF0D-A22FC0540B0E}" type="presParOf" srcId="{FE47432B-CA46-450C-8D8F-66C300A95B52}" destId="{D60DEAAB-7AFE-435A-ACF6-18851E4B0426}" srcOrd="4" destOrd="0" presId="urn:microsoft.com/office/officeart/2005/8/layout/target3"/>
    <dgm:cxn modelId="{3946DFA3-FED3-45FA-9ABF-06B096D937D9}" type="presParOf" srcId="{FE47432B-CA46-450C-8D8F-66C300A95B52}" destId="{F7B3C0B7-F0F7-4F49-B02C-3630F8C5FAE5}" srcOrd="5" destOrd="0" presId="urn:microsoft.com/office/officeart/2005/8/layout/target3"/>
    <dgm:cxn modelId="{FAD93CB4-7FD3-4661-B334-45DE0801C0F7}" type="presParOf" srcId="{FE47432B-CA46-450C-8D8F-66C300A95B52}" destId="{C9DA9446-E2D3-4F6A-8960-3CADFBF870B8}" srcOrd="6" destOrd="0" presId="urn:microsoft.com/office/officeart/2005/8/layout/target3"/>
    <dgm:cxn modelId="{C2D75CFA-2811-4031-AE40-10A1DD63E77A}" type="presParOf" srcId="{FE47432B-CA46-450C-8D8F-66C300A95B52}" destId="{9726EC6F-D322-4CD3-B489-1BE3DF7CE70B}" srcOrd="7" destOrd="0" presId="urn:microsoft.com/office/officeart/2005/8/layout/target3"/>
    <dgm:cxn modelId="{7DF2E80A-4C9D-4CA7-947E-1A18E8AB18DB}" type="presParOf" srcId="{FE47432B-CA46-450C-8D8F-66C300A95B52}" destId="{645AA564-2E9E-4954-AD87-AE01782CEC59}" srcOrd="8" destOrd="0" presId="urn:microsoft.com/office/officeart/2005/8/layout/target3"/>
    <dgm:cxn modelId="{624C929A-F634-4C9B-9A82-D5D822B5A335}" type="presParOf" srcId="{FE47432B-CA46-450C-8D8F-66C300A95B52}" destId="{8538CAC4-6A86-42B8-B5AF-2FF155DB9D02}" srcOrd="9" destOrd="0" presId="urn:microsoft.com/office/officeart/2005/8/layout/target3"/>
    <dgm:cxn modelId="{FE9F8DC4-7D99-4D94-AFDC-25152081DDCF}" type="presParOf" srcId="{FE47432B-CA46-450C-8D8F-66C300A95B52}" destId="{26FD6024-A07F-46D0-8BC0-B5E595C5673D}" srcOrd="10" destOrd="0" presId="urn:microsoft.com/office/officeart/2005/8/layout/target3"/>
    <dgm:cxn modelId="{754CAC15-831F-4D7F-85EF-1590844C1621}" type="presParOf" srcId="{FE47432B-CA46-450C-8D8F-66C300A95B52}" destId="{E73F1C26-6DCD-4001-88B9-355E01E2BCE7}" srcOrd="11" destOrd="0" presId="urn:microsoft.com/office/officeart/2005/8/layout/target3"/>
    <dgm:cxn modelId="{9FC5DD74-242F-424C-BD61-A369283D5D83}" type="presParOf" srcId="{FE47432B-CA46-450C-8D8F-66C300A95B52}" destId="{8E23E229-92FC-49D1-B5FE-0303176B8A4E}" srcOrd="12" destOrd="0" presId="urn:microsoft.com/office/officeart/2005/8/layout/target3"/>
    <dgm:cxn modelId="{2D293F74-913F-4E22-855B-402C66854082}" type="presParOf" srcId="{FE47432B-CA46-450C-8D8F-66C300A95B52}" destId="{8467D0EB-87A2-4285-8ACA-0398EFBF29BC}" srcOrd="13" destOrd="0" presId="urn:microsoft.com/office/officeart/2005/8/layout/target3"/>
    <dgm:cxn modelId="{D4B34F9A-5F50-4D20-BCA3-C8DBE5CB3554}" type="presParOf" srcId="{FE47432B-CA46-450C-8D8F-66C300A95B52}" destId="{DBA8199F-D892-4A8E-A352-2B7844050E09}" srcOrd="14" destOrd="0" presId="urn:microsoft.com/office/officeart/2005/8/layout/target3"/>
    <dgm:cxn modelId="{C12D4118-0C36-4DD3-A911-6BB9C6323FC9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148126-FB23-4C13-B98A-94FFA574CB04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656B6-4F6D-4EB7-9E9C-5E8859DC63F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11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656B6-4F6D-4EB7-9E9C-5E8859DC63F0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56097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656B6-4F6D-4EB7-9E9C-5E8859DC63F0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898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85876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17742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2944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305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18710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941862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4039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665337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5843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56474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686391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306050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1865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5252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663053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9909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3483057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66982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122970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363923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229765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54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81003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4080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ni-ainz.de/FB/Physik/IPA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1.eiu.edu/~cfjps/1400/atmos_struct.html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jpe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3" Type="http://schemas.openxmlformats.org/officeDocument/2006/relationships/image" Target="../media/image25.png"/><Relationship Id="rId7" Type="http://schemas.openxmlformats.org/officeDocument/2006/relationships/image" Target="../media/image2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5" Type="http://schemas.openxmlformats.org/officeDocument/2006/relationships/image" Target="../media/image27.jpeg"/><Relationship Id="rId4" Type="http://schemas.openxmlformats.org/officeDocument/2006/relationships/image" Target="../media/image26.png"/><Relationship Id="rId9" Type="http://schemas.openxmlformats.org/officeDocument/2006/relationships/image" Target="../media/image31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/index.php?title=Pol%C3%A1rn%C3%AD_z%C3%A1%C5%99e&amp;oldid=8224087" TargetMode="External"/><Relationship Id="rId3" Type="http://schemas.openxmlformats.org/officeDocument/2006/relationships/hyperlink" Target="http://cs.wikipedia.org/wiki/Soubor:Meteotek08_atmosfera03.jpg" TargetMode="External"/><Relationship Id="rId7" Type="http://schemas.openxmlformats.org/officeDocument/2006/relationships/hyperlink" Target="http://cs.wikipedia.org/w/index.php?title=Atmosf%C3%A9ra_Zem%C4%9B&amp;oldid=8009729" TargetMode="External"/><Relationship Id="rId2" Type="http://schemas.openxmlformats.org/officeDocument/2006/relationships/hyperlink" Target="http://cs.wikipedia.org/wiki/Soubor:GOES_8_Spac0255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astronomia.zcu.cz/planety/zeme/1949-meteoroidy-a-meteority" TargetMode="External"/><Relationship Id="rId5" Type="http://schemas.openxmlformats.org/officeDocument/2006/relationships/hyperlink" Target="http://astronomia.zcu.cz/planety/zeme/1943-atmosfera-zem&#283;" TargetMode="External"/><Relationship Id="rId4" Type="http://schemas.openxmlformats.org/officeDocument/2006/relationships/hyperlink" Target="http://office.microsoft.com/cs-cz/images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Ionospheric_reflection.png" TargetMode="External"/><Relationship Id="rId2" Type="http://schemas.openxmlformats.org/officeDocument/2006/relationships/hyperlink" Target="http://cs.wikipedia.org/w/index.php?title=Ionosf%C3%A9ra&amp;oldid=8179803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office.microsoft.com/cs-cz/images" TargetMode="External"/><Relationship Id="rId4" Type="http://schemas.openxmlformats.org/officeDocument/2006/relationships/hyperlink" Target="http://planets.cz/planety/zeme/galerie-zem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81286014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92412160"/>
              </p:ext>
            </p:extLst>
          </p:nvPr>
        </p:nvGraphicFramePr>
        <p:xfrm>
          <a:off x="1691680" y="2852936"/>
          <a:ext cx="7056784" cy="220749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VY_32_INOVACE_09_S12-Fy-9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Země – atmosféra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912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40670912"/>
              </p:ext>
            </p:extLst>
          </p:nvPr>
        </p:nvGraphicFramePr>
        <p:xfrm>
          <a:off x="539552" y="3573016"/>
          <a:ext cx="8280920" cy="25374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Fixy na keramickou tabuli, interaktivní péro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3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a opakování učiva 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 závěrečném krátkém testu doplňují žáci odpovědi fixem na tabuli, své řešení mohou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kontrolovat ihned pomocí animací.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6369957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aktivně doplňuje výklad o atmosféře Země, poskytuje podrobnou charakteristiku jednotlivých vrstev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včetně charakteristiky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a významu ozónové vrstvy.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 zopakují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 ujasní svoje znalosti o atmosféře Země a jejím složení. Budou umět vyjmenovat a charakterizovat jednotlivé vrstvy atmosféry. </a:t>
                      </a:r>
                      <a:endParaRPr lang="cs-CZ" sz="1400" b="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132308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98149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38261"/>
            <a:ext cx="6211594" cy="6160258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046845" y="1196752"/>
            <a:ext cx="6522940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PLANETA</a:t>
            </a:r>
            <a:b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</a:br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ZEMĚ</a:t>
            </a:r>
            <a:endParaRPr lang="cs-CZ" sz="9600" b="1" cap="none" spc="0" dirty="0">
              <a:ln w="38100" cmpd="sng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/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391991" y="4270322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 prst="artDeco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8000" b="1" dirty="0" smtClean="0">
                <a:ln w="19050">
                  <a:solidFill>
                    <a:schemeClr val="accent2">
                      <a:lumMod val="50000"/>
                    </a:schemeClr>
                  </a:solidFill>
                </a:ln>
                <a:solidFill>
                  <a:srgbClr val="7030A0"/>
                </a:solidFill>
                <a:effectLst>
                  <a:glow rad="228600">
                    <a:schemeClr val="accent3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Atmosféra</a:t>
            </a:r>
            <a:endParaRPr lang="cs-CZ" sz="8000" b="1" dirty="0">
              <a:ln w="19050">
                <a:solidFill>
                  <a:schemeClr val="accent2">
                    <a:lumMod val="50000"/>
                  </a:schemeClr>
                </a:solidFill>
              </a:ln>
              <a:solidFill>
                <a:srgbClr val="7030A0"/>
              </a:solidFill>
              <a:effectLst>
                <a:glow rad="228600">
                  <a:schemeClr val="accent3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63888" y="5556656"/>
            <a:ext cx="18722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Díl </a:t>
            </a:r>
            <a:r>
              <a:rPr lang="cs-CZ" sz="6000" b="1" dirty="0" smtClean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3</a:t>
            </a:r>
            <a:r>
              <a:rPr lang="cs-CZ" b="1" dirty="0" smtClean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.</a:t>
            </a:r>
            <a:endParaRPr lang="cs-CZ" b="1" dirty="0">
              <a:ln w="24500" cmpd="dbl">
                <a:solidFill>
                  <a:schemeClr val="tx1"/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544010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3117" y="130636"/>
            <a:ext cx="4660883" cy="349566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9552" y="188930"/>
            <a:ext cx="3224729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bg2">
                    <a:lumMod val="60000"/>
                    <a:lumOff val="40000"/>
                  </a:schemeClr>
                </a:solidFill>
              </a:rPr>
              <a:t>ATMOSFÉRA </a:t>
            </a:r>
            <a:endParaRPr lang="cs-CZ" sz="4400" b="1" dirty="0" smtClean="0">
              <a:ln>
                <a:solidFill>
                  <a:schemeClr val="tx1"/>
                </a:solidFill>
              </a:ln>
              <a:solidFill>
                <a:schemeClr val="bg2">
                  <a:lumMod val="60000"/>
                  <a:lumOff val="40000"/>
                </a:schemeClr>
              </a:solidFill>
            </a:endParaRPr>
          </a:p>
          <a:p>
            <a:pPr lvl="0" algn="ctr"/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bg2">
                    <a:lumMod val="60000"/>
                    <a:lumOff val="40000"/>
                  </a:schemeClr>
                </a:solidFill>
              </a:rPr>
              <a:t>ZEMĚ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0448" y="1635480"/>
            <a:ext cx="8765338" cy="27546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spcAft>
                <a:spcPts val="600"/>
              </a:spcAft>
            </a:pPr>
            <a:r>
              <a:rPr lang="cs-CZ" sz="2400" dirty="0" smtClean="0">
                <a:solidFill>
                  <a:prstClr val="white"/>
                </a:solidFill>
              </a:rPr>
              <a:t> Je </a:t>
            </a:r>
            <a:r>
              <a:rPr lang="cs-CZ" sz="2400" dirty="0">
                <a:solidFill>
                  <a:prstClr val="white"/>
                </a:solidFill>
              </a:rPr>
              <a:t>vrstva plynů obklopující </a:t>
            </a:r>
            <a:r>
              <a:rPr lang="cs-CZ" sz="2400" dirty="0" smtClean="0">
                <a:solidFill>
                  <a:prstClr val="white"/>
                </a:solidFill>
              </a:rPr>
              <a:t>planetu</a:t>
            </a:r>
            <a:br>
              <a:rPr lang="cs-CZ" sz="2400" dirty="0" smtClean="0">
                <a:solidFill>
                  <a:prstClr val="white"/>
                </a:solidFill>
              </a:rPr>
            </a:br>
            <a:r>
              <a:rPr lang="cs-CZ" sz="2400" dirty="0" smtClean="0">
                <a:solidFill>
                  <a:prstClr val="white"/>
                </a:solidFill>
              </a:rPr>
              <a:t>Zemi</a:t>
            </a:r>
            <a:r>
              <a:rPr lang="cs-CZ" sz="2400" dirty="0">
                <a:solidFill>
                  <a:prstClr val="white"/>
                </a:solidFill>
              </a:rPr>
              <a:t>, udržovaná na místě </a:t>
            </a:r>
            <a:r>
              <a:rPr lang="cs-CZ" sz="2400" dirty="0" smtClean="0">
                <a:solidFill>
                  <a:prstClr val="white"/>
                </a:solidFill>
              </a:rPr>
              <a:t>zemskou</a:t>
            </a:r>
            <a:br>
              <a:rPr lang="cs-CZ" sz="2400" dirty="0" smtClean="0">
                <a:solidFill>
                  <a:prstClr val="white"/>
                </a:solidFill>
              </a:rPr>
            </a:br>
            <a:r>
              <a:rPr lang="cs-CZ" sz="2400" dirty="0" smtClean="0">
                <a:solidFill>
                  <a:prstClr val="white"/>
                </a:solidFill>
              </a:rPr>
              <a:t>gravitací</a:t>
            </a:r>
            <a:r>
              <a:rPr lang="cs-CZ" sz="2400" dirty="0">
                <a:solidFill>
                  <a:prstClr val="white"/>
                </a:solidFill>
              </a:rPr>
              <a:t>. </a:t>
            </a:r>
            <a:endParaRPr lang="cs-CZ" sz="2400" dirty="0" smtClean="0">
              <a:solidFill>
                <a:prstClr val="white"/>
              </a:solidFill>
            </a:endParaRPr>
          </a:p>
          <a:p>
            <a:pPr lvl="0">
              <a:spcAft>
                <a:spcPts val="600"/>
              </a:spcAft>
            </a:pPr>
            <a:r>
              <a:rPr lang="cs-CZ" sz="2400" b="1" dirty="0" smtClean="0">
                <a:solidFill>
                  <a:srgbClr val="FF9933"/>
                </a:solidFill>
              </a:rPr>
              <a:t>Obsahuje </a:t>
            </a:r>
            <a:r>
              <a:rPr lang="cs-CZ" sz="2400" b="1" dirty="0">
                <a:solidFill>
                  <a:srgbClr val="FF9933"/>
                </a:solidFill>
              </a:rPr>
              <a:t>přibližně 78% </a:t>
            </a:r>
            <a:r>
              <a:rPr lang="cs-CZ" sz="2400" b="1" dirty="0" smtClean="0">
                <a:solidFill>
                  <a:srgbClr val="FF9933"/>
                </a:solidFill>
              </a:rPr>
              <a:t>dusíku</a:t>
            </a:r>
            <a:br>
              <a:rPr lang="cs-CZ" sz="2400" b="1" dirty="0" smtClean="0">
                <a:solidFill>
                  <a:srgbClr val="FF9933"/>
                </a:solidFill>
              </a:rPr>
            </a:br>
            <a:r>
              <a:rPr lang="cs-CZ" sz="2400" b="1" dirty="0" smtClean="0">
                <a:solidFill>
                  <a:srgbClr val="FF9933"/>
                </a:solidFill>
              </a:rPr>
              <a:t>a </a:t>
            </a:r>
            <a:r>
              <a:rPr lang="cs-CZ" sz="2400" b="1" dirty="0">
                <a:solidFill>
                  <a:srgbClr val="FF9933"/>
                </a:solidFill>
              </a:rPr>
              <a:t>21% kyslíku, se stopovým </a:t>
            </a:r>
            <a:r>
              <a:rPr lang="cs-CZ" sz="2400" b="1" dirty="0" smtClean="0">
                <a:solidFill>
                  <a:srgbClr val="FF9933"/>
                </a:solidFill>
              </a:rPr>
              <a:t/>
            </a:r>
            <a:br>
              <a:rPr lang="cs-CZ" sz="2400" b="1" dirty="0" smtClean="0">
                <a:solidFill>
                  <a:srgbClr val="FF9933"/>
                </a:solidFill>
              </a:rPr>
            </a:br>
            <a:r>
              <a:rPr lang="cs-CZ" sz="2400" b="1" dirty="0" smtClean="0">
                <a:solidFill>
                  <a:srgbClr val="FF9933"/>
                </a:solidFill>
              </a:rPr>
              <a:t>množstvím </a:t>
            </a:r>
            <a:r>
              <a:rPr lang="cs-CZ" sz="2400" b="1" dirty="0">
                <a:solidFill>
                  <a:srgbClr val="FF9933"/>
                </a:solidFill>
              </a:rPr>
              <a:t>dalších </a:t>
            </a:r>
            <a:r>
              <a:rPr lang="cs-CZ" sz="2400" b="1" dirty="0" smtClean="0">
                <a:solidFill>
                  <a:srgbClr val="FF9933"/>
                </a:solidFill>
              </a:rPr>
              <a:t>plynů (např. argon, oxid uhličitý, vodík, helium, neon, argon, ozon...).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4519" y="4426917"/>
            <a:ext cx="849408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Aft>
                <a:spcPts val="600"/>
              </a:spcAft>
            </a:pPr>
            <a:r>
              <a:rPr lang="cs-CZ" sz="2400" dirty="0">
                <a:solidFill>
                  <a:prstClr val="white"/>
                </a:solidFill>
              </a:rPr>
              <a:t>Atmosféra chrání pozemský život před nebezpečnou sluneční a kosmickou radiací a svou tepelnou setrvačností snižuje teplotní rozdíly mezi dnem a nocí.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145246" y="5733256"/>
            <a:ext cx="84726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Atmosféra nemá jednoznačnou vrchní </a:t>
            </a:r>
            <a:r>
              <a:rPr lang="cs-CZ" sz="2400" dirty="0" smtClean="0"/>
              <a:t>hranici.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265307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6" grpId="0" build="p"/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62293" y="3596635"/>
            <a:ext cx="479293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Všeobecně </a:t>
            </a:r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uznávanou vnější hranicí atmosféry je také </a:t>
            </a:r>
            <a:r>
              <a:rPr lang="cs-CZ" sz="2400" b="1" u="sng" dirty="0" smtClean="0">
                <a:solidFill>
                  <a:srgbClr val="FFC000"/>
                </a:solidFill>
              </a:rPr>
              <a:t>Kármánova</a:t>
            </a:r>
            <a:r>
              <a:rPr lang="cs-CZ" sz="2400" b="1" dirty="0" smtClean="0">
                <a:solidFill>
                  <a:srgbClr val="FFC000"/>
                </a:solidFill>
              </a:rPr>
              <a:t> </a:t>
            </a:r>
            <a:r>
              <a:rPr lang="cs-CZ" sz="2400" b="1" u="sng" dirty="0">
                <a:solidFill>
                  <a:srgbClr val="FFC000"/>
                </a:solidFill>
              </a:rPr>
              <a:t>hranice</a:t>
            </a:r>
            <a:r>
              <a:rPr lang="cs-CZ" sz="24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, která se nachází ve výšce 100 km nad hladinou světového oceánu </a:t>
            </a:r>
            <a:r>
              <a:rPr lang="cs-CZ" sz="2400" i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(od této hranice se místo termínu nadmořská výška již používá termín vzdálenost od vesmírného tělesa</a:t>
            </a:r>
            <a:r>
              <a:rPr lang="cs-CZ" sz="2400" i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).</a:t>
            </a:r>
            <a:endParaRPr lang="cs-CZ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34368"/>
            <a:ext cx="6192688" cy="11541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300" dirty="0"/>
              <a:t>Americká NASA stanovuje, že kdokoliv pohybující se ve větší výšce než přibližně 80 km (50 mil) je </a:t>
            </a:r>
            <a:r>
              <a:rPr lang="cs-CZ" sz="2300" dirty="0" smtClean="0"/>
              <a:t>astronautem</a:t>
            </a:r>
            <a:r>
              <a:rPr lang="cs-CZ" sz="2300" dirty="0"/>
              <a:t>.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71979"/>
            <a:ext cx="4679091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bg2">
                    <a:lumMod val="60000"/>
                    <a:lumOff val="40000"/>
                  </a:schemeClr>
                </a:solidFill>
              </a:rPr>
              <a:t>ATMOSFÉRA </a:t>
            </a:r>
            <a:r>
              <a:rPr lang="cs-CZ" sz="4400" b="1" dirty="0" smtClean="0">
                <a:ln>
                  <a:solidFill>
                    <a:schemeClr val="tx1"/>
                  </a:solidFill>
                </a:ln>
                <a:solidFill>
                  <a:schemeClr val="bg2">
                    <a:lumMod val="60000"/>
                    <a:lumOff val="40000"/>
                  </a:schemeClr>
                </a:solidFill>
              </a:rPr>
              <a:t> ZEMĚ</a:t>
            </a:r>
            <a:endParaRPr lang="cs-CZ" sz="4400" b="1" dirty="0">
              <a:ln>
                <a:solidFill>
                  <a:schemeClr val="tx1"/>
                </a:solidFill>
              </a:ln>
              <a:solidFill>
                <a:schemeClr val="bg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2141000"/>
            <a:ext cx="6361875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300" dirty="0" smtClean="0"/>
              <a:t>Atmosféra </a:t>
            </a:r>
            <a:r>
              <a:rPr lang="cs-CZ" sz="2300" dirty="0"/>
              <a:t>nemá jednoznačnou vrchní hranici – místo toho plynule řídne a přechází do vesmíru. </a:t>
            </a:r>
            <a:endParaRPr lang="cs-CZ" sz="2300" dirty="0" smtClean="0"/>
          </a:p>
          <a:p>
            <a:pPr>
              <a:spcAft>
                <a:spcPts val="1200"/>
              </a:spcAft>
            </a:pPr>
            <a:r>
              <a:rPr lang="cs-CZ" sz="2300" dirty="0" smtClean="0"/>
              <a:t>Tři </a:t>
            </a:r>
            <a:r>
              <a:rPr lang="cs-CZ" sz="2300" dirty="0"/>
              <a:t>čtvrtiny atmosférické hmoty leží v prvních 11 km nad povrchem země.</a:t>
            </a:r>
          </a:p>
        </p:txBody>
      </p:sp>
      <p:pic>
        <p:nvPicPr>
          <p:cNvPr id="1027" name="Picture 3" descr="C:\Users\admin\Downloads\MP90017871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8758" y="178981"/>
            <a:ext cx="2300476" cy="296198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admin\Downloads\MP9004252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3987638"/>
            <a:ext cx="4013521" cy="26683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225296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60"/>
                            </p:stCondLst>
                            <p:childTnLst>
                              <p:par>
                                <p:cTn id="33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619672" y="188638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lvl="0" algn="ctr"/>
            <a:r>
              <a:rPr lang="cs-CZ" sz="4400" b="1" dirty="0">
                <a:ln>
                  <a:solidFill>
                    <a:schemeClr val="tx1"/>
                  </a:solidFill>
                </a:ln>
                <a:solidFill>
                  <a:schemeClr val="bg2">
                    <a:lumMod val="60000"/>
                    <a:lumOff val="40000"/>
                  </a:schemeClr>
                </a:solidFill>
              </a:rPr>
              <a:t>ATMOSFÉRA  ZEMĚ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08630" y="1124744"/>
            <a:ext cx="867742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Atmosféra s dnešním složením vznikla jako výsledek dlouhého procesu, kdy byla soustavně přetvářena živými organismy.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17912" y="2110213"/>
            <a:ext cx="5506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Země má </a:t>
            </a:r>
            <a:r>
              <a:rPr lang="cs-CZ" sz="2400" dirty="0" smtClean="0"/>
              <a:t>atmosféru </a:t>
            </a:r>
            <a:r>
              <a:rPr lang="cs-CZ" sz="2400" dirty="0"/>
              <a:t>díky své gravitační síle, která přitahuje molekuly </a:t>
            </a:r>
            <a:r>
              <a:rPr lang="cs-CZ" sz="2400" dirty="0" smtClean="0"/>
              <a:t>plynu.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08630" y="3915552"/>
            <a:ext cx="87073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Procesy, které probíhají v jeho spodních vrstvách, můžeme pozorovat přímo. Děje ve vyšších hladinách analyzujeme pomocí balónů, letadel a radiosond </a:t>
            </a:r>
            <a:r>
              <a:rPr lang="cs-CZ" sz="2400" dirty="0" smtClean="0"/>
              <a:t>, meteorologických družic, vědeckých </a:t>
            </a:r>
            <a:r>
              <a:rPr lang="cs-CZ" sz="2400" dirty="0"/>
              <a:t>družice.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17912" y="3084555"/>
            <a:ext cx="565023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Teplota </a:t>
            </a:r>
            <a:r>
              <a:rPr lang="cs-CZ" sz="2400" dirty="0"/>
              <a:t>a složení zemské atmosféry se liší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s nadmořskou výškou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8078" y="1948189"/>
            <a:ext cx="3017912" cy="19578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64" b="17927"/>
          <a:stretch/>
        </p:blipFill>
        <p:spPr bwMode="auto">
          <a:xfrm>
            <a:off x="605623" y="5165438"/>
            <a:ext cx="2435739" cy="1578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64" b="17927"/>
          <a:stretch/>
        </p:blipFill>
        <p:spPr bwMode="auto">
          <a:xfrm>
            <a:off x="5898078" y="5165438"/>
            <a:ext cx="2435738" cy="1578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06" b="17926"/>
          <a:stretch/>
        </p:blipFill>
        <p:spPr bwMode="auto">
          <a:xfrm>
            <a:off x="3271709" y="5182316"/>
            <a:ext cx="2452419" cy="157856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93786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900"/>
                            </p:stCondLst>
                            <p:childTnLst>
                              <p:par>
                                <p:cTn id="30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7900"/>
                            </p:stCondLst>
                            <p:childTnLst>
                              <p:par>
                                <p:cTn id="34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6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9900"/>
                            </p:stCondLst>
                            <p:childTnLst>
                              <p:par>
                                <p:cTn id="38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11900"/>
                            </p:stCondLst>
                            <p:childTnLst>
                              <p:par>
                                <p:cTn id="42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build="p"/>
      <p:bldP spid="3" grpId="0" build="p"/>
      <p:bldP spid="4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97" name="Přímá spojnice 4096"/>
          <p:cNvCxnSpPr/>
          <p:nvPr/>
        </p:nvCxnSpPr>
        <p:spPr>
          <a:xfrm flipH="1">
            <a:off x="0" y="5744613"/>
            <a:ext cx="7455009" cy="46779"/>
          </a:xfrm>
          <a:prstGeom prst="line">
            <a:avLst/>
          </a:prstGeom>
          <a:ln w="381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961711" y="22186"/>
            <a:ext cx="5076564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VRSTVY ATMOSFÉRY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1124744"/>
            <a:ext cx="1666875" cy="574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819" y="926545"/>
            <a:ext cx="4519925" cy="1446550"/>
          </a:xfrm>
          <a:prstGeom prst="rect">
            <a:avLst/>
          </a:prstGeom>
          <a:gradFill flip="none" rotWithShape="1">
            <a:gsLst>
              <a:gs pos="0">
                <a:srgbClr val="0070C0">
                  <a:shade val="30000"/>
                  <a:satMod val="115000"/>
                </a:srgbClr>
              </a:gs>
              <a:gs pos="50000">
                <a:srgbClr val="0070C0">
                  <a:shade val="67500"/>
                  <a:satMod val="115000"/>
                </a:srgbClr>
              </a:gs>
              <a:gs pos="100000">
                <a:srgbClr val="0070C0">
                  <a:shade val="100000"/>
                  <a:satMod val="115000"/>
                </a:srgb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atmosféry na vertikální vrstvy provádíme pomocí vlastností a 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hledisek specifických pro </a:t>
            </a:r>
            <a:r>
              <a:rPr lang="cs-CZ" sz="2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každou </a:t>
            </a:r>
            <a:r>
              <a:rPr lang="cs-CZ" sz="2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vrstvu. </a:t>
            </a:r>
            <a:endParaRPr lang="cs-CZ" sz="2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5231630" y="6242777"/>
            <a:ext cx="1970588" cy="360040"/>
          </a:xfrm>
          <a:prstGeom prst="wedgeRoundRectCallout">
            <a:avLst>
              <a:gd name="adj1" fmla="val 62712"/>
              <a:gd name="adj2" fmla="val -51219"/>
              <a:gd name="adj3" fmla="val 16667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Zaoblený obdélníkový popisek 11"/>
          <p:cNvSpPr/>
          <p:nvPr/>
        </p:nvSpPr>
        <p:spPr>
          <a:xfrm>
            <a:off x="5231630" y="5596929"/>
            <a:ext cx="1970588" cy="360040"/>
          </a:xfrm>
          <a:prstGeom prst="wedgeRoundRectCallout">
            <a:avLst>
              <a:gd name="adj1" fmla="val 62712"/>
              <a:gd name="adj2" fmla="val -51219"/>
              <a:gd name="adj3" fmla="val 16667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STRATOSFÉRA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Zaoblený obdélníkový popisek 12"/>
          <p:cNvSpPr/>
          <p:nvPr/>
        </p:nvSpPr>
        <p:spPr>
          <a:xfrm>
            <a:off x="5231630" y="4897839"/>
            <a:ext cx="1970588" cy="360040"/>
          </a:xfrm>
          <a:prstGeom prst="wedgeRoundRectCallout">
            <a:avLst>
              <a:gd name="adj1" fmla="val 62712"/>
              <a:gd name="adj2" fmla="val -51219"/>
              <a:gd name="adj3" fmla="val 16667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Zaoblený obdélníkový popisek 13"/>
          <p:cNvSpPr/>
          <p:nvPr/>
        </p:nvSpPr>
        <p:spPr>
          <a:xfrm>
            <a:off x="5269715" y="2132856"/>
            <a:ext cx="1970588" cy="360040"/>
          </a:xfrm>
          <a:prstGeom prst="wedgeRoundRectCallout">
            <a:avLst>
              <a:gd name="adj1" fmla="val 62712"/>
              <a:gd name="adj2" fmla="val -51219"/>
              <a:gd name="adj3" fmla="val 16667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Zaoblený obdélníkový popisek 14"/>
          <p:cNvSpPr/>
          <p:nvPr/>
        </p:nvSpPr>
        <p:spPr>
          <a:xfrm>
            <a:off x="5231630" y="1124744"/>
            <a:ext cx="1970588" cy="360040"/>
          </a:xfrm>
          <a:prstGeom prst="wedgeRoundRectCallout">
            <a:avLst>
              <a:gd name="adj1" fmla="val 62712"/>
              <a:gd name="adj2" fmla="val -51219"/>
              <a:gd name="adj3" fmla="val 16667"/>
            </a:avLst>
          </a:prstGeom>
          <a:gradFill flip="none" rotWithShape="1">
            <a:gsLst>
              <a:gs pos="0">
                <a:srgbClr val="7030A0">
                  <a:tint val="66000"/>
                  <a:satMod val="160000"/>
                </a:srgbClr>
              </a:gs>
              <a:gs pos="50000">
                <a:srgbClr val="7030A0">
                  <a:tint val="44500"/>
                  <a:satMod val="160000"/>
                </a:srgbClr>
              </a:gs>
              <a:gs pos="100000">
                <a:srgbClr val="7030A0">
                  <a:tint val="23500"/>
                  <a:satMod val="160000"/>
                </a:srgbClr>
              </a:gs>
            </a:gsLst>
            <a:lin ang="162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" name="Přímá spojnice 2"/>
          <p:cNvCxnSpPr/>
          <p:nvPr/>
        </p:nvCxnSpPr>
        <p:spPr>
          <a:xfrm>
            <a:off x="2483769" y="5373216"/>
            <a:ext cx="4993356" cy="0"/>
          </a:xfrm>
          <a:prstGeom prst="lin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Levá složená závorka 3"/>
          <p:cNvSpPr/>
          <p:nvPr/>
        </p:nvSpPr>
        <p:spPr>
          <a:xfrm>
            <a:off x="4670297" y="5373216"/>
            <a:ext cx="261743" cy="1484784"/>
          </a:xfrm>
          <a:prstGeom prst="leftBrace">
            <a:avLst/>
          </a:prstGeom>
          <a:ln w="28575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611560" y="4566730"/>
            <a:ext cx="6843449" cy="72008"/>
          </a:xfrm>
          <a:prstGeom prst="lin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Levá složená závorka 15"/>
          <p:cNvSpPr/>
          <p:nvPr/>
        </p:nvSpPr>
        <p:spPr>
          <a:xfrm>
            <a:off x="2159729" y="4638738"/>
            <a:ext cx="247761" cy="2211751"/>
          </a:xfrm>
          <a:prstGeom prst="leftBrace">
            <a:avLst/>
          </a:prstGeom>
          <a:ln w="28575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18" name="Přímá spojnice se šipkou 17"/>
          <p:cNvCxnSpPr/>
          <p:nvPr/>
        </p:nvCxnSpPr>
        <p:spPr>
          <a:xfrm flipV="1">
            <a:off x="2283609" y="2638005"/>
            <a:ext cx="0" cy="2030740"/>
          </a:xfrm>
          <a:prstGeom prst="straightConnector1">
            <a:avLst/>
          </a:prstGeom>
          <a:ln w="28575">
            <a:solidFill>
              <a:srgbClr val="00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Zaoblený obdélník 21"/>
          <p:cNvSpPr/>
          <p:nvPr/>
        </p:nvSpPr>
        <p:spPr>
          <a:xfrm>
            <a:off x="2623416" y="5956943"/>
            <a:ext cx="2016224" cy="442978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NEUROSFÉRA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2618735" y="3614505"/>
            <a:ext cx="2016224" cy="442978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27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IONOSFÉRA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143505" y="3488285"/>
            <a:ext cx="2016224" cy="442978"/>
          </a:xfrm>
          <a:prstGeom prst="roundRect">
            <a:avLst/>
          </a:prstGeom>
          <a:gradFill flip="none" rotWithShape="1">
            <a:gsLst>
              <a:gs pos="0">
                <a:srgbClr val="00FF00">
                  <a:shade val="30000"/>
                  <a:satMod val="115000"/>
                </a:srgbClr>
              </a:gs>
              <a:gs pos="50000">
                <a:srgbClr val="00FF00">
                  <a:shade val="67500"/>
                  <a:satMod val="115000"/>
                </a:srgbClr>
              </a:gs>
              <a:gs pos="100000">
                <a:srgbClr val="00FF00">
                  <a:shade val="100000"/>
                  <a:satMod val="115000"/>
                </a:srgbClr>
              </a:gs>
            </a:gsLst>
            <a:lin ang="189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HETEROSFÉRA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43505" y="5569903"/>
            <a:ext cx="2016224" cy="442978"/>
          </a:xfrm>
          <a:prstGeom prst="roundRect">
            <a:avLst/>
          </a:prstGeom>
          <a:gradFill flip="none" rotWithShape="1">
            <a:gsLst>
              <a:gs pos="0">
                <a:srgbClr val="00FF00">
                  <a:shade val="30000"/>
                  <a:satMod val="115000"/>
                </a:srgbClr>
              </a:gs>
              <a:gs pos="50000">
                <a:srgbClr val="00FF00">
                  <a:shade val="67500"/>
                  <a:satMod val="115000"/>
                </a:srgbClr>
              </a:gs>
              <a:gs pos="100000">
                <a:srgbClr val="00FF00">
                  <a:shade val="100000"/>
                  <a:satMod val="115000"/>
                </a:srgbClr>
              </a:gs>
            </a:gsLst>
            <a:lin ang="18900000" scaled="1"/>
            <a:tileRect/>
          </a:gra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HOMOSFÉRA</a:t>
            </a:r>
            <a:endParaRPr lang="cs-CZ" sz="2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0" name="Přímá spojnice se šipkou 29"/>
          <p:cNvCxnSpPr/>
          <p:nvPr/>
        </p:nvCxnSpPr>
        <p:spPr>
          <a:xfrm flipV="1">
            <a:off x="4801168" y="2132856"/>
            <a:ext cx="0" cy="3240360"/>
          </a:xfrm>
          <a:prstGeom prst="straightConnector1">
            <a:avLst/>
          </a:prstGeom>
          <a:ln w="28575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99" name="TextovéPole 4098"/>
          <p:cNvSpPr txBox="1"/>
          <p:nvPr/>
        </p:nvSpPr>
        <p:spPr>
          <a:xfrm>
            <a:off x="2376725" y="5381806"/>
            <a:ext cx="2413135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ln w="6350">
                  <a:solidFill>
                    <a:schemeClr val="accent2">
                      <a:lumMod val="75000"/>
                    </a:schemeClr>
                  </a:solidFill>
                </a:ln>
                <a:solidFill>
                  <a:srgbClr val="FF00FF"/>
                </a:solidFill>
                <a:effectLst>
                  <a:outerShdw blurRad="50800" dist="50800" dir="5400000" algn="ctr" rotWithShape="0">
                    <a:schemeClr val="tx1">
                      <a:lumMod val="65000"/>
                    </a:schemeClr>
                  </a:outerShdw>
                </a:effectLst>
              </a:rPr>
              <a:t>OZÓNOVÁ VRSTVA</a:t>
            </a:r>
            <a:endParaRPr lang="cs-CZ" sz="2200" b="1" dirty="0">
              <a:ln w="6350">
                <a:solidFill>
                  <a:schemeClr val="accent2">
                    <a:lumMod val="75000"/>
                  </a:schemeClr>
                </a:solidFill>
              </a:ln>
              <a:solidFill>
                <a:srgbClr val="FF00FF"/>
              </a:solidFill>
              <a:effectLst>
                <a:outerShdw blurRad="50800" dist="50800" dir="5400000" algn="ctr" rotWithShape="0">
                  <a:schemeClr val="tx1">
                    <a:lumMod val="65000"/>
                  </a:schemeClr>
                </a:outerShdw>
              </a:effectLst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V="1">
            <a:off x="599427" y="4501921"/>
            <a:ext cx="6877698" cy="64809"/>
          </a:xfrm>
          <a:prstGeom prst="straightConnector1">
            <a:avLst/>
          </a:prstGeom>
          <a:ln w="38100">
            <a:solidFill>
              <a:srgbClr val="FF99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ovéPole 16"/>
          <p:cNvSpPr txBox="1"/>
          <p:nvPr/>
        </p:nvSpPr>
        <p:spPr>
          <a:xfrm>
            <a:off x="560009" y="4178243"/>
            <a:ext cx="3847519" cy="43088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KÁRMÁNOVA  HRANICE</a:t>
            </a:r>
            <a:endParaRPr lang="cs-CZ" sz="2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5049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 tmFilter="0,0; .5, 1; 1, 1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 tmFilter="0,0; .5, 1; 1, 1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 tmFilter="0,0; .5, 1; 1, 1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 tmFilter="0,0; .5, 1; 1, 1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tmFilter="0,0; .5, 1; 1, 1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 tmFilter="0,0; .5, 1; 1, 1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tmFilter="0,0; .5, 1; 1, 1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tmFilter="0,0; .5, 1; 1, 1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 tmFilter="0,0; .5, 1; 1, 1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 tmFilter="0,0; .5, 1; 1, 1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40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1000" tmFilter="0,0; .5, 1; 1, 1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 animBg="1"/>
      <p:bldP spid="9" grpId="0" animBg="1"/>
      <p:bldP spid="12" grpId="0" animBg="1"/>
      <p:bldP spid="13" grpId="0" animBg="1"/>
      <p:bldP spid="14" grpId="0" animBg="1"/>
      <p:bldP spid="15" grpId="0" animBg="1"/>
      <p:bldP spid="4" grpId="0" animBg="1"/>
      <p:bldP spid="16" grpId="0" animBg="1"/>
      <p:bldP spid="22" grpId="0" animBg="1"/>
      <p:bldP spid="24" grpId="0" animBg="1"/>
      <p:bldP spid="28" grpId="0" animBg="1"/>
      <p:bldP spid="29" grpId="0" animBg="1"/>
      <p:bldP spid="4099" grpId="0"/>
      <p:bldP spid="1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27641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TROPOSFÉRA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0894" y="797082"/>
            <a:ext cx="6874545" cy="4939814"/>
          </a:xfrm>
          <a:prstGeom prst="rect">
            <a:avLst/>
          </a:prstGeom>
          <a:solidFill>
            <a:schemeClr val="tx1">
              <a:lumMod val="95000"/>
            </a:schemeClr>
          </a:solidFill>
          <a:ln w="28575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268288" indent="-268288">
              <a:buFont typeface="Wingdings" pitchFamily="2" charset="2"/>
              <a:buChar char="Ø"/>
              <a:tabLst>
                <a:tab pos="177800" algn="l"/>
              </a:tabLst>
            </a:pPr>
            <a:r>
              <a:rPr lang="cs-CZ" sz="2100" dirty="0" smtClean="0">
                <a:solidFill>
                  <a:schemeClr val="bg1"/>
                </a:solidFill>
                <a:cs typeface="Times New Roman" pitchFamily="18" charset="0"/>
              </a:rPr>
              <a:t>nejnižší vrstva atmosféry</a:t>
            </a:r>
          </a:p>
          <a:p>
            <a:pPr marL="268288" indent="-268288">
              <a:buFont typeface="Wingdings" pitchFamily="2" charset="2"/>
              <a:buChar char="Ø"/>
              <a:tabLst>
                <a:tab pos="177800" algn="l"/>
              </a:tabLst>
            </a:pPr>
            <a:r>
              <a:rPr lang="cs-CZ" sz="2100" dirty="0" smtClean="0">
                <a:solidFill>
                  <a:schemeClr val="bg1"/>
                </a:solidFill>
                <a:cs typeface="Times New Roman" pitchFamily="18" charset="0"/>
              </a:rPr>
              <a:t>sahá </a:t>
            </a:r>
            <a:r>
              <a:rPr lang="cs-CZ" sz="2100" dirty="0">
                <a:solidFill>
                  <a:schemeClr val="bg1"/>
                </a:solidFill>
                <a:cs typeface="Times New Roman" pitchFamily="18" charset="0"/>
              </a:rPr>
              <a:t>od povrchu země </a:t>
            </a:r>
            <a:r>
              <a:rPr lang="cs-CZ" sz="2100" dirty="0" smtClean="0">
                <a:solidFill>
                  <a:schemeClr val="bg1"/>
                </a:solidFill>
                <a:cs typeface="Times New Roman" pitchFamily="18" charset="0"/>
              </a:rPr>
              <a:t>do výšky asi </a:t>
            </a: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8</a:t>
            </a:r>
            <a:r>
              <a:rPr lang="cs-CZ" sz="2100" b="1" dirty="0">
                <a:solidFill>
                  <a:schemeClr val="bg1"/>
                </a:solidFill>
                <a:cs typeface="Times New Roman" pitchFamily="18" charset="0"/>
              </a:rPr>
              <a:t> km </a:t>
            </a: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nad póly a 17 km nad rovníkem</a:t>
            </a:r>
            <a:r>
              <a:rPr lang="cs-CZ" sz="2100" dirty="0" smtClean="0">
                <a:solidFill>
                  <a:schemeClr val="bg1"/>
                </a:solidFill>
                <a:cs typeface="Times New Roman" pitchFamily="18" charset="0"/>
              </a:rPr>
              <a:t>, v našich zeměpisných šířkách je její výška asi 11 km</a:t>
            </a:r>
          </a:p>
          <a:p>
            <a:pPr marL="268288" indent="-268288">
              <a:buFont typeface="Wingdings" pitchFamily="2" charset="2"/>
              <a:buChar char="Ø"/>
              <a:tabLst>
                <a:tab pos="17780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připadá </a:t>
            </a:r>
            <a:r>
              <a:rPr lang="cs-CZ" sz="2100" dirty="0">
                <a:solidFill>
                  <a:schemeClr val="bg1"/>
                </a:solidFill>
              </a:rPr>
              <a:t>na </a:t>
            </a:r>
            <a:r>
              <a:rPr lang="cs-CZ" sz="2100" dirty="0" smtClean="0">
                <a:solidFill>
                  <a:schemeClr val="bg1"/>
                </a:solidFill>
              </a:rPr>
              <a:t>ni více </a:t>
            </a:r>
            <a:r>
              <a:rPr lang="cs-CZ" sz="2100" dirty="0">
                <a:solidFill>
                  <a:schemeClr val="bg1"/>
                </a:solidFill>
              </a:rPr>
              <a:t>než </a:t>
            </a:r>
            <a:r>
              <a:rPr lang="cs-CZ" sz="2100" b="1" dirty="0">
                <a:solidFill>
                  <a:schemeClr val="bg1"/>
                </a:solidFill>
              </a:rPr>
              <a:t>80 % hmotnosti </a:t>
            </a:r>
            <a:r>
              <a:rPr lang="cs-CZ" sz="2100" b="1" dirty="0" smtClean="0">
                <a:solidFill>
                  <a:schemeClr val="bg1"/>
                </a:solidFill>
              </a:rPr>
              <a:t>atmosféry</a:t>
            </a:r>
          </a:p>
          <a:p>
            <a:pPr marL="268288" indent="-268288">
              <a:buFont typeface="Wingdings" pitchFamily="2" charset="2"/>
              <a:buChar char="Ø"/>
              <a:tabLst>
                <a:tab pos="17780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probíhá zde většina </a:t>
            </a:r>
            <a:r>
              <a:rPr lang="cs-CZ" sz="2100" dirty="0">
                <a:solidFill>
                  <a:schemeClr val="bg1"/>
                </a:solidFill>
              </a:rPr>
              <a:t>dějů, které označujeme jako počasí</a:t>
            </a:r>
          </a:p>
          <a:p>
            <a:pPr marL="268288" indent="-268288">
              <a:buFont typeface="Wingdings" pitchFamily="2" charset="2"/>
              <a:buChar char="Ø"/>
              <a:tabLst>
                <a:tab pos="17780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průměrná </a:t>
            </a:r>
            <a:r>
              <a:rPr lang="cs-CZ" sz="2100" dirty="0">
                <a:solidFill>
                  <a:schemeClr val="bg1"/>
                </a:solidFill>
              </a:rPr>
              <a:t>teplota atmosféry u povrchu země je 14 °C </a:t>
            </a:r>
          </a:p>
          <a:p>
            <a:pPr marL="268288" indent="-268288">
              <a:buFont typeface="Wingdings" pitchFamily="2" charset="2"/>
              <a:buChar char="Ø"/>
            </a:pP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teplota </a:t>
            </a:r>
            <a:r>
              <a:rPr lang="cs-CZ" sz="2100" b="1" dirty="0">
                <a:solidFill>
                  <a:schemeClr val="bg1"/>
                </a:solidFill>
                <a:cs typeface="Times New Roman" pitchFamily="18" charset="0"/>
              </a:rPr>
              <a:t>troposféry </a:t>
            </a: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v dlouhodobém průměru klesá </a:t>
            </a:r>
            <a:b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s rostoucí </a:t>
            </a:r>
            <a:r>
              <a:rPr lang="cs-CZ" sz="2100" b="1" dirty="0">
                <a:solidFill>
                  <a:schemeClr val="bg1"/>
                </a:solidFill>
                <a:cs typeface="Times New Roman" pitchFamily="18" charset="0"/>
              </a:rPr>
              <a:t>nadmořskou </a:t>
            </a:r>
            <a:r>
              <a:rPr lang="cs-CZ" sz="2100" b="1" dirty="0" smtClean="0">
                <a:solidFill>
                  <a:schemeClr val="bg1"/>
                </a:solidFill>
                <a:cs typeface="Times New Roman" pitchFamily="18" charset="0"/>
              </a:rPr>
              <a:t>výškou</a:t>
            </a:r>
            <a:r>
              <a:rPr lang="cs-CZ" sz="21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2100" dirty="0">
                <a:solidFill>
                  <a:schemeClr val="bg1"/>
                </a:solidFill>
              </a:rPr>
              <a:t>asi o 6 °</a:t>
            </a:r>
            <a:r>
              <a:rPr lang="cs-CZ" sz="2100" dirty="0" smtClean="0">
                <a:solidFill>
                  <a:schemeClr val="bg1"/>
                </a:solidFill>
              </a:rPr>
              <a:t>C/km</a:t>
            </a:r>
            <a:endParaRPr lang="cs-CZ" dirty="0" smtClean="0">
              <a:solidFill>
                <a:schemeClr val="bg1"/>
              </a:solidFill>
            </a:endParaRPr>
          </a:p>
          <a:p>
            <a:pPr marL="268288" indent="-268288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bg1"/>
                </a:solidFill>
              </a:rPr>
              <a:t>v </a:t>
            </a:r>
            <a:r>
              <a:rPr lang="cs-CZ" sz="2100" dirty="0">
                <a:solidFill>
                  <a:schemeClr val="bg1"/>
                </a:solidFill>
              </a:rPr>
              <a:t>létě bývá pokles intenzivnější </a:t>
            </a:r>
            <a:r>
              <a:rPr lang="cs-CZ" sz="2100" dirty="0" smtClean="0">
                <a:solidFill>
                  <a:schemeClr val="bg1"/>
                </a:solidFill>
              </a:rPr>
              <a:t>(asi 1 </a:t>
            </a:r>
            <a:r>
              <a:rPr lang="cs-CZ" sz="2100" dirty="0">
                <a:solidFill>
                  <a:schemeClr val="bg1"/>
                </a:solidFill>
              </a:rPr>
              <a:t>°C na 100 m),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v </a:t>
            </a:r>
            <a:r>
              <a:rPr lang="cs-CZ" sz="2100" dirty="0">
                <a:solidFill>
                  <a:schemeClr val="bg1"/>
                </a:solidFill>
              </a:rPr>
              <a:t>zimě se pokles teploty v průměru zmenšuje až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o polovinu</a:t>
            </a:r>
          </a:p>
          <a:p>
            <a:pPr marL="268288" indent="-268288">
              <a:buFont typeface="Wingdings" pitchFamily="2" charset="2"/>
              <a:buChar char="Ø"/>
            </a:pPr>
            <a:r>
              <a:rPr lang="cs-CZ" sz="2100" dirty="0" smtClean="0">
                <a:solidFill>
                  <a:schemeClr val="bg1"/>
                </a:solidFill>
              </a:rPr>
              <a:t>na </a:t>
            </a:r>
            <a:r>
              <a:rPr lang="cs-CZ" sz="2100" dirty="0">
                <a:solidFill>
                  <a:schemeClr val="bg1"/>
                </a:solidFill>
              </a:rPr>
              <a:t>horní hranici troposféry (kterou tvoří tenká </a:t>
            </a:r>
            <a:r>
              <a:rPr lang="cs-CZ" sz="2100" dirty="0" smtClean="0">
                <a:solidFill>
                  <a:schemeClr val="bg1"/>
                </a:solidFill>
              </a:rPr>
              <a:t> přechodová vrstva </a:t>
            </a:r>
            <a:r>
              <a:rPr lang="cs-CZ" sz="2100" dirty="0">
                <a:solidFill>
                  <a:schemeClr val="bg1"/>
                </a:solidFill>
              </a:rPr>
              <a:t>zvaná </a:t>
            </a:r>
            <a:r>
              <a:rPr lang="cs-CZ" sz="2100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tropopauza</a:t>
            </a:r>
            <a:r>
              <a:rPr lang="cs-CZ" sz="2100" dirty="0">
                <a:solidFill>
                  <a:schemeClr val="bg1"/>
                </a:solidFill>
              </a:rPr>
              <a:t>) je tedy obvykle teplota kolem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b="1" dirty="0" smtClean="0">
                <a:solidFill>
                  <a:schemeClr val="bg1"/>
                </a:solidFill>
              </a:rPr>
              <a:t>-</a:t>
            </a:r>
            <a:r>
              <a:rPr lang="cs-CZ" sz="2100" b="1" dirty="0">
                <a:solidFill>
                  <a:schemeClr val="bg1"/>
                </a:solidFill>
              </a:rPr>
              <a:t>80 °C nad rovníkem a kolem -50 °C nad </a:t>
            </a:r>
            <a:r>
              <a:rPr lang="cs-CZ" sz="2100" b="1" dirty="0" smtClean="0">
                <a:solidFill>
                  <a:schemeClr val="bg1"/>
                </a:solidFill>
              </a:rPr>
              <a:t>póly</a:t>
            </a:r>
          </a:p>
        </p:txBody>
      </p:sp>
      <p:cxnSp>
        <p:nvCxnSpPr>
          <p:cNvPr id="4" name="Přímá spojnice 3"/>
          <p:cNvCxnSpPr/>
          <p:nvPr/>
        </p:nvCxnSpPr>
        <p:spPr>
          <a:xfrm>
            <a:off x="6975439" y="842903"/>
            <a:ext cx="501686" cy="5322401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975439" y="5782717"/>
            <a:ext cx="501686" cy="1075283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51838" y="5782717"/>
            <a:ext cx="68964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i="1" dirty="0" smtClean="0"/>
              <a:t>Jednou </a:t>
            </a:r>
            <a:r>
              <a:rPr lang="cs-CZ" sz="2000" i="1" dirty="0"/>
              <a:t>z příčin poklesu teploty při vzrůstající výšce je, že vzduch není přímo ohříván slunečním zářením, ale až druhotně, od zemského povrchu ohřívaného slunečními paprsky. </a:t>
            </a:r>
          </a:p>
        </p:txBody>
      </p:sp>
    </p:spTree>
    <p:extLst>
      <p:ext uri="{BB962C8B-B14F-4D97-AF65-F5344CB8AC3E}">
        <p14:creationId xmlns:p14="http://schemas.microsoft.com/office/powerpoint/2010/main" val="2970357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1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1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2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  <p:bldP spid="1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7844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STRATOSFÉRA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7644" y="807109"/>
            <a:ext cx="6676000" cy="4878259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00FF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sahá </a:t>
            </a:r>
            <a:r>
              <a:rPr lang="cs-CZ" sz="2100" dirty="0">
                <a:solidFill>
                  <a:schemeClr val="bg1"/>
                </a:solidFill>
              </a:rPr>
              <a:t>od konce troposféry přibližně do 50 </a:t>
            </a:r>
            <a:r>
              <a:rPr lang="cs-CZ" sz="2100" dirty="0" smtClean="0">
                <a:solidFill>
                  <a:schemeClr val="bg1"/>
                </a:solidFill>
              </a:rPr>
              <a:t>km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100" b="1" dirty="0" smtClean="0">
                <a:solidFill>
                  <a:schemeClr val="bg1"/>
                </a:solidFill>
              </a:rPr>
              <a:t>nemá </a:t>
            </a:r>
            <a:r>
              <a:rPr lang="cs-CZ" sz="2100" b="1" dirty="0">
                <a:solidFill>
                  <a:schemeClr val="bg1"/>
                </a:solidFill>
              </a:rPr>
              <a:t>jednotné rozdělení závislosti teploty na </a:t>
            </a:r>
            <a:r>
              <a:rPr lang="cs-CZ" sz="2100" b="1" dirty="0" smtClean="0">
                <a:solidFill>
                  <a:schemeClr val="bg1"/>
                </a:solidFill>
              </a:rPr>
              <a:t>výšce</a:t>
            </a:r>
            <a:br>
              <a:rPr lang="cs-CZ" sz="2100" b="1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- </a:t>
            </a:r>
            <a:r>
              <a:rPr lang="cs-CZ" sz="2000" dirty="0" smtClean="0">
                <a:solidFill>
                  <a:schemeClr val="bg1"/>
                </a:solidFill>
              </a:rPr>
              <a:t>do </a:t>
            </a:r>
            <a:r>
              <a:rPr lang="cs-CZ" sz="2000" dirty="0">
                <a:solidFill>
                  <a:schemeClr val="bg1"/>
                </a:solidFill>
              </a:rPr>
              <a:t>výšky asi 20 </a:t>
            </a:r>
            <a:r>
              <a:rPr lang="cs-CZ" sz="2000" dirty="0" smtClean="0">
                <a:solidFill>
                  <a:schemeClr val="bg1"/>
                </a:solidFill>
              </a:rPr>
              <a:t>km </a:t>
            </a:r>
            <a:r>
              <a:rPr lang="cs-CZ" sz="2000" dirty="0">
                <a:solidFill>
                  <a:schemeClr val="bg1"/>
                </a:solidFill>
              </a:rPr>
              <a:t>se teplota vzduchu téměř </a:t>
            </a:r>
            <a:r>
              <a:rPr lang="cs-CZ" sz="2000" dirty="0" smtClean="0">
                <a:solidFill>
                  <a:schemeClr val="bg1"/>
                </a:solidFill>
              </a:rPr>
              <a:t>nemění</a:t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s </a:t>
            </a:r>
            <a:r>
              <a:rPr lang="cs-CZ" sz="2000" dirty="0">
                <a:solidFill>
                  <a:schemeClr val="bg1"/>
                </a:solidFill>
              </a:rPr>
              <a:t>výškou. Od uvedené hladiny teplota vzduchu se vzrůstem výšky roste a při horní hranici stratosféry dosahuje asi </a:t>
            </a:r>
            <a:r>
              <a:rPr lang="cs-CZ" sz="2000" dirty="0" smtClean="0">
                <a:solidFill>
                  <a:schemeClr val="bg1"/>
                </a:solidFill>
              </a:rPr>
              <a:t/>
            </a:r>
            <a:br>
              <a:rPr lang="cs-CZ" sz="2000" dirty="0" smtClean="0">
                <a:solidFill>
                  <a:schemeClr val="bg1"/>
                </a:solidFill>
              </a:rPr>
            </a:br>
            <a:r>
              <a:rPr lang="cs-CZ" sz="2000" dirty="0" smtClean="0">
                <a:solidFill>
                  <a:schemeClr val="bg1"/>
                </a:solidFill>
              </a:rPr>
              <a:t>0 </a:t>
            </a:r>
            <a:r>
              <a:rPr lang="cs-CZ" sz="2000" dirty="0">
                <a:solidFill>
                  <a:schemeClr val="bg1"/>
                </a:solidFill>
              </a:rPr>
              <a:t>°C - 20 °</a:t>
            </a:r>
            <a:r>
              <a:rPr lang="cs-CZ" sz="2000" dirty="0" smtClean="0">
                <a:solidFill>
                  <a:schemeClr val="bg1"/>
                </a:solidFill>
              </a:rPr>
              <a:t>C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100" b="1" dirty="0" smtClean="0">
                <a:solidFill>
                  <a:schemeClr val="bg1"/>
                </a:solidFill>
              </a:rPr>
              <a:t>vzrůst </a:t>
            </a:r>
            <a:r>
              <a:rPr lang="cs-CZ" sz="2100" b="1" dirty="0">
                <a:solidFill>
                  <a:schemeClr val="bg1"/>
                </a:solidFill>
              </a:rPr>
              <a:t>teploty ve stratosféře způsobuje </a:t>
            </a:r>
            <a:r>
              <a:rPr lang="cs-CZ" sz="2100" b="1" dirty="0" smtClean="0">
                <a:solidFill>
                  <a:schemeClr val="bg1"/>
                </a:solidFill>
              </a:rPr>
              <a:t>ozón,</a:t>
            </a:r>
            <a:r>
              <a:rPr lang="cs-CZ" sz="2100" dirty="0">
                <a:solidFill>
                  <a:schemeClr val="bg1"/>
                </a:solidFill>
              </a:rPr>
              <a:t> který absorbuje většinu ultrafialového záření Slunce a tím chrání život na zemském </a:t>
            </a:r>
            <a:r>
              <a:rPr lang="cs-CZ" sz="2100" dirty="0" smtClean="0">
                <a:solidFill>
                  <a:schemeClr val="bg1"/>
                </a:solidFill>
              </a:rPr>
              <a:t>povrchu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vzduch </a:t>
            </a:r>
            <a:r>
              <a:rPr lang="cs-CZ" sz="2100" dirty="0">
                <a:solidFill>
                  <a:schemeClr val="bg1"/>
                </a:solidFill>
              </a:rPr>
              <a:t>ve stratosféře je velmi řídký </a:t>
            </a:r>
            <a:r>
              <a:rPr lang="cs-CZ" sz="2100" dirty="0" smtClean="0">
                <a:solidFill>
                  <a:schemeClr val="bg1"/>
                </a:solidFill>
              </a:rPr>
              <a:t/>
            </a:r>
            <a:br>
              <a:rPr lang="cs-CZ" sz="2100" dirty="0" smtClean="0">
                <a:solidFill>
                  <a:schemeClr val="bg1"/>
                </a:solidFill>
              </a:rPr>
            </a:br>
            <a:r>
              <a:rPr lang="cs-CZ" sz="2100" dirty="0" smtClean="0">
                <a:solidFill>
                  <a:schemeClr val="bg1"/>
                </a:solidFill>
              </a:rPr>
              <a:t>(</a:t>
            </a:r>
            <a:r>
              <a:rPr lang="cs-CZ" sz="2100" dirty="0">
                <a:solidFill>
                  <a:schemeClr val="bg1"/>
                </a:solidFill>
              </a:rPr>
              <a:t>hustota a tlak vzduchu s výškou </a:t>
            </a:r>
            <a:r>
              <a:rPr lang="cs-CZ" sz="2100" dirty="0" smtClean="0">
                <a:solidFill>
                  <a:schemeClr val="bg1"/>
                </a:solidFill>
              </a:rPr>
              <a:t>velmi </a:t>
            </a:r>
            <a:r>
              <a:rPr lang="cs-CZ" sz="2100" dirty="0">
                <a:solidFill>
                  <a:schemeClr val="bg1"/>
                </a:solidFill>
              </a:rPr>
              <a:t>rychle ubývá</a:t>
            </a:r>
            <a:r>
              <a:rPr lang="cs-CZ" sz="21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100" dirty="0" smtClean="0">
                <a:solidFill>
                  <a:schemeClr val="bg1"/>
                </a:solidFill>
              </a:rPr>
              <a:t>ve </a:t>
            </a:r>
            <a:r>
              <a:rPr lang="cs-CZ" sz="2100" dirty="0">
                <a:solidFill>
                  <a:schemeClr val="bg1"/>
                </a:solidFill>
              </a:rPr>
              <a:t>stratosféře je velmi málo vodní páry, proto se v ní téměř netvoří oblaka. Není zde sníh ani déšť. Zato v ní vane velmi silný vítr zvláště v okolí s troposférou. Nad našim územím zde byly naměřeny hodnoty až 300 </a:t>
            </a:r>
            <a:r>
              <a:rPr lang="cs-CZ" sz="2100" dirty="0" smtClean="0">
                <a:solidFill>
                  <a:schemeClr val="bg1"/>
                </a:solidFill>
              </a:rPr>
              <a:t>km/h</a:t>
            </a:r>
            <a:endParaRPr lang="cs-CZ" sz="2100" dirty="0">
              <a:solidFill>
                <a:schemeClr val="bg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763644" y="777285"/>
            <a:ext cx="719197" cy="4595931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783504" y="5685368"/>
            <a:ext cx="663123" cy="452552"/>
          </a:xfrm>
          <a:prstGeom prst="line">
            <a:avLst/>
          </a:prstGeom>
          <a:ln w="38100">
            <a:solidFill>
              <a:srgbClr val="00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-417295" y="6399809"/>
            <a:ext cx="72007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87644" y="5869967"/>
            <a:ext cx="669586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Ve stratosféře se sluneční světlo již jen velmi málo rozptyluje na molekulách plynů. Obloha nemá proto známou modrou barvu, nýbrž je tmavě fialová až černá. </a:t>
            </a:r>
          </a:p>
        </p:txBody>
      </p:sp>
    </p:spTree>
    <p:extLst>
      <p:ext uri="{BB962C8B-B14F-4D97-AF65-F5344CB8AC3E}">
        <p14:creationId xmlns:p14="http://schemas.microsoft.com/office/powerpoint/2010/main" val="3280240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0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  <p:bldP spid="18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MEZOSFÉRA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2566" y="1124744"/>
            <a:ext cx="6569674" cy="2877711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FF00FF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  <a:tabLst>
                <a:tab pos="0" algn="l"/>
                <a:tab pos="180975" algn="l"/>
              </a:tabLst>
            </a:pPr>
            <a:r>
              <a:rPr lang="cs-CZ" sz="2200" dirty="0">
                <a:solidFill>
                  <a:schemeClr val="bg1"/>
                </a:solidFill>
              </a:rPr>
              <a:t>je vrstvou mezi stratosférou a termosférou o tloušce asi 30 </a:t>
            </a:r>
            <a:r>
              <a:rPr lang="cs-CZ" sz="2200" dirty="0" smtClean="0">
                <a:solidFill>
                  <a:schemeClr val="bg1"/>
                </a:solidFill>
              </a:rPr>
              <a:t>km, </a:t>
            </a:r>
            <a:r>
              <a:rPr lang="cs-CZ" sz="2200" dirty="0">
                <a:solidFill>
                  <a:schemeClr val="bg1"/>
                </a:solidFill>
              </a:rPr>
              <a:t>takže je vzdálena od Země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50 </a:t>
            </a:r>
            <a:r>
              <a:rPr lang="cs-CZ" sz="2200" dirty="0">
                <a:solidFill>
                  <a:schemeClr val="bg1"/>
                </a:solidFill>
              </a:rPr>
              <a:t>až 80 </a:t>
            </a:r>
            <a:r>
              <a:rPr lang="cs-CZ" sz="2200" dirty="0" smtClean="0">
                <a:solidFill>
                  <a:schemeClr val="bg1"/>
                </a:solidFill>
              </a:rPr>
              <a:t>km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teplota </a:t>
            </a:r>
            <a:r>
              <a:rPr lang="cs-CZ" sz="2200" dirty="0">
                <a:solidFill>
                  <a:schemeClr val="bg1"/>
                </a:solidFill>
              </a:rPr>
              <a:t>mezosféry </a:t>
            </a:r>
            <a:r>
              <a:rPr lang="cs-CZ" sz="2200" dirty="0" smtClean="0">
                <a:solidFill>
                  <a:schemeClr val="bg1"/>
                </a:solidFill>
              </a:rPr>
              <a:t>klesá </a:t>
            </a:r>
            <a:r>
              <a:rPr lang="cs-CZ" sz="2200" dirty="0">
                <a:solidFill>
                  <a:schemeClr val="bg1"/>
                </a:solidFill>
              </a:rPr>
              <a:t>z počátečních -10°C až 0°C ve stratopauze výšce 80 km až po téměř -90°C </a:t>
            </a:r>
            <a:r>
              <a:rPr lang="cs-CZ" sz="2200" dirty="0" smtClean="0">
                <a:solidFill>
                  <a:schemeClr val="bg1"/>
                </a:solidFill>
              </a:rPr>
              <a:t>až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-100°C v ve (to </a:t>
            </a:r>
            <a:r>
              <a:rPr lang="cs-CZ" sz="2200" dirty="0">
                <a:solidFill>
                  <a:schemeClr val="bg1"/>
                </a:solidFill>
              </a:rPr>
              <a:t>je způsobeno zanedbatelným obsahem vodních par, vody a ozónu a tím, že nedochází k absorpci slunečního </a:t>
            </a:r>
            <a:r>
              <a:rPr lang="cs-CZ" sz="2200" dirty="0" smtClean="0">
                <a:solidFill>
                  <a:schemeClr val="bg1"/>
                </a:solidFill>
              </a:rPr>
              <a:t>záření)</a:t>
            </a:r>
            <a:endParaRPr lang="cs-CZ" sz="2200" dirty="0">
              <a:solidFill>
                <a:schemeClr val="bg1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6732240" y="1124744"/>
            <a:ext cx="744885" cy="3384376"/>
          </a:xfrm>
          <a:prstGeom prst="line">
            <a:avLst/>
          </a:prstGeom>
          <a:ln w="381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732240" y="4002455"/>
            <a:ext cx="750601" cy="1298753"/>
          </a:xfrm>
          <a:prstGeom prst="line">
            <a:avLst/>
          </a:prstGeom>
          <a:ln w="381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bdélník 10"/>
          <p:cNvSpPr/>
          <p:nvPr/>
        </p:nvSpPr>
        <p:spPr>
          <a:xfrm>
            <a:off x="162567" y="5322256"/>
            <a:ext cx="4911510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/>
              <a:t>Mezopauza</a:t>
            </a:r>
            <a:r>
              <a:rPr lang="cs-CZ" sz="2000" dirty="0"/>
              <a:t> se </a:t>
            </a:r>
            <a:r>
              <a:rPr lang="cs-CZ" sz="2000" dirty="0" smtClean="0"/>
              <a:t>nachází </a:t>
            </a:r>
            <a:r>
              <a:rPr lang="cs-CZ" sz="2000" dirty="0"/>
              <a:t>na konci mezosféry</a:t>
            </a:r>
            <a:r>
              <a:rPr lang="cs-CZ" sz="2000" dirty="0" smtClean="0"/>
              <a:t>.</a:t>
            </a:r>
            <a:br>
              <a:rPr lang="cs-CZ" sz="2000" dirty="0" smtClean="0"/>
            </a:br>
            <a:r>
              <a:rPr lang="cs-CZ" sz="2000" dirty="0" smtClean="0"/>
              <a:t> </a:t>
            </a:r>
            <a:r>
              <a:rPr lang="cs-CZ" sz="2000" dirty="0"/>
              <a:t>I v této tenké vrstvě je ve všech bodech stejná teplota; pokles teploty se v ní zastavuje.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162566" y="4105828"/>
            <a:ext cx="656967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Meteory</a:t>
            </a:r>
            <a:r>
              <a:rPr lang="cs-CZ" dirty="0" smtClean="0"/>
              <a:t> </a:t>
            </a:r>
            <a:r>
              <a:rPr lang="cs-CZ" dirty="0"/>
              <a:t>v této části atmosféry většinou pohasínají, a sice jako důsledek kolize s miliardami částeček plynu obsažených v této vrstvě. Kolize vytvoří dostatečné množství tepla, aby objekt padající k Zemi shořel, než dosáhne jejího povrchu.</a:t>
            </a:r>
          </a:p>
        </p:txBody>
      </p:sp>
      <p:pic>
        <p:nvPicPr>
          <p:cNvPr id="2064" name="Picture 1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5160685"/>
            <a:ext cx="2419350" cy="16144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78237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1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1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2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  <p:bldP spid="11" grpId="0" build="p"/>
      <p:bldP spid="1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TERMOSFÉRA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 flipV="1">
            <a:off x="6780646" y="1196752"/>
            <a:ext cx="696479" cy="10732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780646" y="3785113"/>
            <a:ext cx="696479" cy="696623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Obdélník 2"/>
          <p:cNvSpPr/>
          <p:nvPr/>
        </p:nvSpPr>
        <p:spPr>
          <a:xfrm>
            <a:off x="107505" y="1207484"/>
            <a:ext cx="6673141" cy="2577629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txBody>
          <a:bodyPr wrap="square">
            <a:spAutoFit/>
          </a:bodyPr>
          <a:lstStyle/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pro </a:t>
            </a:r>
            <a:r>
              <a:rPr lang="cs-CZ" sz="2200" dirty="0">
                <a:solidFill>
                  <a:schemeClr val="bg1"/>
                </a:solidFill>
              </a:rPr>
              <a:t>termosféru je charakteristický opětovný </a:t>
            </a:r>
            <a:r>
              <a:rPr lang="cs-CZ" sz="2200" b="1" dirty="0">
                <a:solidFill>
                  <a:schemeClr val="bg1"/>
                </a:solidFill>
              </a:rPr>
              <a:t>nárůst teploty s </a:t>
            </a:r>
            <a:r>
              <a:rPr lang="cs-CZ" sz="2200" b="1" dirty="0" smtClean="0">
                <a:solidFill>
                  <a:schemeClr val="bg1"/>
                </a:solidFill>
              </a:rPr>
              <a:t>výškou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teplota </a:t>
            </a:r>
            <a:r>
              <a:rPr lang="cs-CZ" sz="2200" dirty="0">
                <a:solidFill>
                  <a:schemeClr val="bg1"/>
                </a:solidFill>
              </a:rPr>
              <a:t>této vrstvy dosahuje </a:t>
            </a:r>
            <a:r>
              <a:rPr lang="cs-CZ" sz="2200" dirty="0" smtClean="0">
                <a:solidFill>
                  <a:schemeClr val="bg1"/>
                </a:solidFill>
              </a:rPr>
              <a:t>500 </a:t>
            </a:r>
            <a:r>
              <a:rPr lang="cs-CZ" sz="2200" dirty="0">
                <a:solidFill>
                  <a:schemeClr val="bg1"/>
                </a:solidFill>
              </a:rPr>
              <a:t>°C až 2 000 °</a:t>
            </a:r>
            <a:r>
              <a:rPr lang="cs-CZ" sz="2200" dirty="0" smtClean="0">
                <a:solidFill>
                  <a:schemeClr val="bg1"/>
                </a:solidFill>
              </a:rPr>
              <a:t>C,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v závislosti na aktivitě Slunce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horní </a:t>
            </a:r>
            <a:r>
              <a:rPr lang="cs-CZ" sz="2200" dirty="0">
                <a:solidFill>
                  <a:schemeClr val="bg1"/>
                </a:solidFill>
              </a:rPr>
              <a:t>hranice termosféry </a:t>
            </a:r>
            <a:r>
              <a:rPr lang="cs-CZ" sz="2200" dirty="0" smtClean="0">
                <a:solidFill>
                  <a:schemeClr val="bg1"/>
                </a:solidFill>
              </a:rPr>
              <a:t>je ve </a:t>
            </a:r>
            <a:r>
              <a:rPr lang="cs-CZ" sz="2200" dirty="0">
                <a:solidFill>
                  <a:schemeClr val="bg1"/>
                </a:solidFill>
              </a:rPr>
              <a:t>výšce </a:t>
            </a:r>
            <a:r>
              <a:rPr lang="cs-CZ" sz="2200" dirty="0" smtClean="0">
                <a:solidFill>
                  <a:schemeClr val="bg1"/>
                </a:solidFill>
              </a:rPr>
              <a:t>400-500 km </a:t>
            </a:r>
          </a:p>
          <a:p>
            <a:pPr marL="342900" indent="-342900"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teplota </a:t>
            </a:r>
            <a:r>
              <a:rPr lang="cs-CZ" sz="2200" b="1" dirty="0">
                <a:solidFill>
                  <a:schemeClr val="bg1"/>
                </a:solidFill>
              </a:rPr>
              <a:t>v horní polovině termosféry je přibližně </a:t>
            </a:r>
            <a:r>
              <a:rPr lang="cs-CZ" sz="2200" b="1" dirty="0" smtClean="0">
                <a:solidFill>
                  <a:schemeClr val="bg1"/>
                </a:solidFill>
              </a:rPr>
              <a:t>konstantní</a:t>
            </a:r>
            <a:endParaRPr lang="cs-CZ" sz="2200" b="1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7728" y="3940156"/>
            <a:ext cx="3333184" cy="217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7" name="TextovéPole 16"/>
          <p:cNvSpPr txBox="1"/>
          <p:nvPr/>
        </p:nvSpPr>
        <p:spPr>
          <a:xfrm>
            <a:off x="107505" y="6143434"/>
            <a:ext cx="712879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</a:t>
            </a:r>
            <a:r>
              <a:rPr lang="cs-CZ" sz="2000" dirty="0"/>
              <a:t> této vrstvě vznikají polární záře a </a:t>
            </a:r>
            <a:r>
              <a:rPr lang="cs-CZ" sz="2000" dirty="0" smtClean="0"/>
              <a:t>obíhají </a:t>
            </a:r>
            <a:r>
              <a:rPr lang="cs-CZ" sz="2000" dirty="0"/>
              <a:t>zde družice a sondy a také vesmírná stanice ISS (360 km</a:t>
            </a:r>
            <a:r>
              <a:rPr lang="cs-CZ" sz="2000" dirty="0" smtClean="0"/>
              <a:t>).</a:t>
            </a:r>
            <a:endParaRPr lang="cs-CZ" sz="20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5" y="3919165"/>
            <a:ext cx="3192258" cy="21707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207001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1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1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4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6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" presetClass="entr" presetSubtype="32" fill="hold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1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3" grpId="0" uiExpand="1" build="p" animBg="1"/>
      <p:bldP spid="17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EXOSFÉRA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196752"/>
            <a:ext cx="6552728" cy="2354491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FF5353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vnější vrstva atmosféry, která tvoří přechodovou vrstvu do meziplanetárního prostoru </a:t>
            </a:r>
            <a:endParaRPr lang="cs-CZ" sz="22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>
                <a:solidFill>
                  <a:schemeClr val="bg1"/>
                </a:solidFill>
              </a:rPr>
              <a:t>dosahuje výšky asi 1000 </a:t>
            </a:r>
            <a:r>
              <a:rPr lang="cs-CZ" sz="2200" dirty="0" smtClean="0">
                <a:solidFill>
                  <a:schemeClr val="bg1"/>
                </a:solidFill>
              </a:rPr>
              <a:t>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pouze </a:t>
            </a:r>
            <a:r>
              <a:rPr lang="cs-CZ" sz="2200" dirty="0">
                <a:solidFill>
                  <a:schemeClr val="bg1"/>
                </a:solidFill>
              </a:rPr>
              <a:t>z této vrstvy mohou unikat atmosférické plyny, atomy a molekuly do meziplanetárního </a:t>
            </a:r>
            <a:r>
              <a:rPr lang="cs-CZ" sz="2200" dirty="0" smtClean="0">
                <a:solidFill>
                  <a:schemeClr val="bg1"/>
                </a:solidFill>
              </a:rPr>
              <a:t>prostoru </a:t>
            </a:r>
            <a:endParaRPr lang="cs-CZ" sz="2200" dirty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nachází </a:t>
            </a:r>
            <a:r>
              <a:rPr lang="cs-CZ" sz="2200" dirty="0">
                <a:solidFill>
                  <a:schemeClr val="bg1"/>
                </a:solidFill>
              </a:rPr>
              <a:t>se nad </a:t>
            </a:r>
            <a:r>
              <a:rPr lang="cs-CZ" sz="2200" dirty="0" smtClean="0">
                <a:solidFill>
                  <a:schemeClr val="bg1"/>
                </a:solidFill>
              </a:rPr>
              <a:t>ionosférou (viz dále)</a:t>
            </a:r>
            <a:endParaRPr lang="cs-CZ" sz="2200" dirty="0">
              <a:solidFill>
                <a:schemeClr val="bg1"/>
              </a:solidFill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6660232" y="7844"/>
            <a:ext cx="822609" cy="1188908"/>
          </a:xfrm>
          <a:prstGeom prst="line">
            <a:avLst/>
          </a:prstGeom>
          <a:ln w="38100">
            <a:solidFill>
              <a:srgbClr val="FF53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6660232" y="1196752"/>
            <a:ext cx="816893" cy="2354491"/>
          </a:xfrm>
          <a:prstGeom prst="line">
            <a:avLst/>
          </a:prstGeom>
          <a:ln w="38100">
            <a:solidFill>
              <a:srgbClr val="FF535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Users\admin\Downloads\MP90042224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867320"/>
            <a:ext cx="3628203" cy="240085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717032"/>
            <a:ext cx="3117030" cy="2701426"/>
          </a:xfrm>
          <a:prstGeom prst="roundRect">
            <a:avLst>
              <a:gd name="adj" fmla="val 10000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03374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100"/>
                            </p:stCondLst>
                            <p:childTnLst>
                              <p:par>
                                <p:cTn id="2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10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6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2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2000"/>
                            </p:stCondLst>
                            <p:childTnLst>
                              <p:par>
                                <p:cTn id="54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5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IONOSFÉRA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8889" y="1727521"/>
            <a:ext cx="6624564" cy="1446550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A66BD3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je oblast </a:t>
            </a:r>
            <a:r>
              <a:rPr lang="cs-CZ" sz="2200" b="1" dirty="0">
                <a:solidFill>
                  <a:schemeClr val="bg1"/>
                </a:solidFill>
              </a:rPr>
              <a:t>mezosféry</a:t>
            </a:r>
            <a:r>
              <a:rPr lang="cs-CZ" sz="2200" dirty="0">
                <a:solidFill>
                  <a:schemeClr val="bg1"/>
                </a:solidFill>
              </a:rPr>
              <a:t> a </a:t>
            </a:r>
            <a:r>
              <a:rPr lang="cs-CZ" sz="2200" b="1" dirty="0">
                <a:solidFill>
                  <a:schemeClr val="bg1"/>
                </a:solidFill>
              </a:rPr>
              <a:t>termosféry</a:t>
            </a:r>
            <a:r>
              <a:rPr lang="cs-CZ" sz="2200" dirty="0">
                <a:solidFill>
                  <a:schemeClr val="bg1"/>
                </a:solidFill>
              </a:rPr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(</a:t>
            </a:r>
            <a:r>
              <a:rPr lang="cs-CZ" sz="2200" dirty="0">
                <a:solidFill>
                  <a:schemeClr val="bg1"/>
                </a:solidFill>
              </a:rPr>
              <a:t>60 až 500 km</a:t>
            </a:r>
            <a:r>
              <a:rPr lang="cs-CZ" sz="2200" dirty="0" smtClean="0">
                <a:solidFill>
                  <a:schemeClr val="bg1"/>
                </a:solidFill>
              </a:rPr>
              <a:t>)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obsahuje </a:t>
            </a:r>
            <a:r>
              <a:rPr lang="cs-CZ" sz="2200" dirty="0">
                <a:solidFill>
                  <a:schemeClr val="bg1"/>
                </a:solidFill>
              </a:rPr>
              <a:t>velké množství volných iontů a </a:t>
            </a:r>
            <a:r>
              <a:rPr lang="cs-CZ" sz="2200" dirty="0" smtClean="0">
                <a:solidFill>
                  <a:schemeClr val="bg1"/>
                </a:solidFill>
              </a:rPr>
              <a:t>elektronů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v</a:t>
            </a:r>
            <a:r>
              <a:rPr lang="cs-CZ" sz="2200" dirty="0">
                <a:solidFill>
                  <a:schemeClr val="bg1"/>
                </a:solidFill>
              </a:rPr>
              <a:t> této vrstvě dochází k ionizaci ultrafialovým </a:t>
            </a:r>
            <a:r>
              <a:rPr lang="cs-CZ" sz="2200" dirty="0" smtClean="0">
                <a:solidFill>
                  <a:schemeClr val="bg1"/>
                </a:solidFill>
              </a:rPr>
              <a:t>zářením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umožňuje </a:t>
            </a:r>
            <a:r>
              <a:rPr lang="cs-CZ" sz="2200" dirty="0">
                <a:solidFill>
                  <a:schemeClr val="bg1"/>
                </a:solidFill>
              </a:rPr>
              <a:t>odraz rádiových </a:t>
            </a:r>
            <a:r>
              <a:rPr lang="cs-CZ" sz="2200" dirty="0" smtClean="0">
                <a:solidFill>
                  <a:schemeClr val="bg1"/>
                </a:solidFill>
              </a:rPr>
              <a:t>vln</a:t>
            </a:r>
            <a:endParaRPr lang="cs-CZ" sz="2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6776545" y="1196753"/>
            <a:ext cx="700580" cy="530768"/>
          </a:xfrm>
          <a:prstGeom prst="line">
            <a:avLst/>
          </a:prstGeom>
          <a:ln w="38100"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776545" y="3174071"/>
            <a:ext cx="700580" cy="2099753"/>
          </a:xfrm>
          <a:prstGeom prst="line">
            <a:avLst/>
          </a:prstGeom>
          <a:ln w="38100">
            <a:solidFill>
              <a:srgbClr val="FF00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48888" y="3924387"/>
            <a:ext cx="442311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Volně </a:t>
            </a:r>
            <a:r>
              <a:rPr lang="cs-CZ" sz="2000" dirty="0"/>
              <a:t>se pohybující ionty a elektrony odrážejí zpět k Zemi různá pásma </a:t>
            </a:r>
            <a:r>
              <a:rPr lang="cs-CZ" sz="2000" dirty="0" smtClean="0"/>
              <a:t>elektromagnetického </a:t>
            </a:r>
            <a:r>
              <a:rPr lang="cs-CZ" sz="2000" dirty="0"/>
              <a:t>záření. Lidé se  mohou dívat na televizi, poslouchat rádio a </a:t>
            </a:r>
            <a:r>
              <a:rPr lang="cs-CZ" sz="2000" dirty="0" smtClean="0"/>
              <a:t>využívat </a:t>
            </a:r>
            <a:r>
              <a:rPr lang="cs-CZ" sz="2000" dirty="0"/>
              <a:t>služeb dalších radiokomunikačních prostředků, protože signál vyslaný vysílačem neputuje volně do prostoru, ale od ionosféry se z velké části odrazí zpět k Zemi.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65656" y="958080"/>
            <a:ext cx="661088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Atmosféru můžeme dělit dle stupně ionizace vzduchu </a:t>
            </a:r>
            <a:br>
              <a:rPr lang="cs-CZ" sz="2200" dirty="0" smtClean="0"/>
            </a:br>
            <a:r>
              <a:rPr lang="cs-CZ" sz="2200" dirty="0" smtClean="0"/>
              <a:t>na ionosféru a neutrosféru.</a:t>
            </a:r>
            <a:endParaRPr lang="cs-CZ" sz="2200" dirty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509120"/>
            <a:ext cx="2895537" cy="2171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165656" y="3193491"/>
            <a:ext cx="6607797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Vzduch v ionosféře je silně zředěn a ionizován. Ionosféra má další vnitřní </a:t>
            </a:r>
            <a:r>
              <a:rPr lang="cs-CZ" sz="2000" dirty="0" smtClean="0"/>
              <a:t>strukturu - jednotlivé </a:t>
            </a:r>
            <a:r>
              <a:rPr lang="cs-CZ" sz="2000" dirty="0"/>
              <a:t>elektricky vodivé </a:t>
            </a:r>
            <a:r>
              <a:rPr lang="cs-CZ" sz="2000" dirty="0" smtClean="0"/>
              <a:t>pásy. 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676666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430"/>
                            </p:stCondLst>
                            <p:childTnLst>
                              <p:par>
                                <p:cTn id="2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30"/>
                            </p:stCondLst>
                            <p:childTnLst>
                              <p:par>
                                <p:cTn id="3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653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6" dur="1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1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2000"/>
                            </p:stCondLst>
                            <p:childTnLst>
                              <p:par>
                                <p:cTn id="6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  <p:bldP spid="3" grpId="0" build="p"/>
      <p:bldP spid="12" grpId="0" build="p"/>
      <p:bldP spid="18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NEUTROSFÉRA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4" name="Přímá spojnice 3"/>
          <p:cNvCxnSpPr/>
          <p:nvPr/>
        </p:nvCxnSpPr>
        <p:spPr>
          <a:xfrm>
            <a:off x="6408204" y="2295163"/>
            <a:ext cx="1074637" cy="2862029"/>
          </a:xfrm>
          <a:prstGeom prst="line">
            <a:avLst/>
          </a:prstGeom>
          <a:ln w="38100">
            <a:solidFill>
              <a:srgbClr val="FF339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408204" y="4649654"/>
            <a:ext cx="1068920" cy="215576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ovéPole 4"/>
          <p:cNvSpPr txBox="1"/>
          <p:nvPr/>
        </p:nvSpPr>
        <p:spPr>
          <a:xfrm>
            <a:off x="182425" y="2295163"/>
            <a:ext cx="6225779" cy="2354491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chemeClr val="bg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neutrosféra </a:t>
            </a:r>
            <a:r>
              <a:rPr lang="cs-CZ" sz="2200" dirty="0">
                <a:solidFill>
                  <a:schemeClr val="bg1"/>
                </a:solidFill>
              </a:rPr>
              <a:t>je vrstva zasahující 60 km nad úroveň </a:t>
            </a:r>
            <a:r>
              <a:rPr lang="cs-CZ" sz="2200" dirty="0" smtClean="0">
                <a:solidFill>
                  <a:schemeClr val="bg1"/>
                </a:solidFill>
              </a:rPr>
              <a:t>moře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elektrická </a:t>
            </a:r>
            <a:r>
              <a:rPr lang="cs-CZ" sz="2200" dirty="0">
                <a:solidFill>
                  <a:schemeClr val="bg1"/>
                </a:solidFill>
              </a:rPr>
              <a:t>vodivost vzduchu </a:t>
            </a:r>
            <a:r>
              <a:rPr lang="cs-CZ" sz="2200" dirty="0" smtClean="0">
                <a:solidFill>
                  <a:schemeClr val="bg1"/>
                </a:solidFill>
              </a:rPr>
              <a:t>je v této vrstvě nízká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vzduch </a:t>
            </a:r>
            <a:r>
              <a:rPr lang="cs-CZ" sz="2200" dirty="0">
                <a:solidFill>
                  <a:schemeClr val="bg1"/>
                </a:solidFill>
              </a:rPr>
              <a:t>v ní není téměř ionizován a je </a:t>
            </a:r>
            <a:r>
              <a:rPr lang="cs-CZ" sz="2200" dirty="0" smtClean="0">
                <a:solidFill>
                  <a:schemeClr val="bg1"/>
                </a:solidFill>
              </a:rPr>
              <a:t>neutrální</a:t>
            </a:r>
          </a:p>
          <a:p>
            <a:pPr marL="285750" indent="-28575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krátké </a:t>
            </a:r>
            <a:r>
              <a:rPr lang="cs-CZ" sz="2200" dirty="0">
                <a:solidFill>
                  <a:schemeClr val="bg1"/>
                </a:solidFill>
              </a:rPr>
              <a:t>rádiové vlny </a:t>
            </a:r>
            <a:r>
              <a:rPr lang="cs-CZ" sz="2200" dirty="0" smtClean="0">
                <a:solidFill>
                  <a:schemeClr val="bg1"/>
                </a:solidFill>
              </a:rPr>
              <a:t>neutrosféra </a:t>
            </a:r>
            <a:r>
              <a:rPr lang="cs-CZ" sz="2200" dirty="0">
                <a:solidFill>
                  <a:schemeClr val="bg1"/>
                </a:solidFill>
              </a:rPr>
              <a:t>propouští bez </a:t>
            </a:r>
            <a:r>
              <a:rPr lang="cs-CZ" sz="2200" dirty="0" smtClean="0">
                <a:solidFill>
                  <a:schemeClr val="bg1"/>
                </a:solidFill>
              </a:rPr>
              <a:t>problémů 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85283" y="988134"/>
            <a:ext cx="6760239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 smtClean="0"/>
              <a:t>je část atmosféry vyčleněné podle </a:t>
            </a:r>
            <a:r>
              <a:rPr lang="cs-CZ" sz="2200" dirty="0"/>
              <a:t>stupně ionizace </a:t>
            </a:r>
            <a:r>
              <a:rPr lang="cs-CZ" sz="2200" dirty="0" smtClean="0"/>
              <a:t>vzduchu, kdy molekuly jsou ionizovány  </a:t>
            </a:r>
            <a:r>
              <a:rPr lang="cs-CZ" sz="2200" dirty="0"/>
              <a:t>sluněčním a kosmickým </a:t>
            </a:r>
            <a:r>
              <a:rPr lang="cs-CZ" sz="2200" dirty="0" smtClean="0"/>
              <a:t>zářením.</a:t>
            </a:r>
          </a:p>
        </p:txBody>
      </p:sp>
      <p:pic>
        <p:nvPicPr>
          <p:cNvPr id="6146" name="Picture 2" descr="C:\Users\admin\Downloads\MP90039047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785635"/>
            <a:ext cx="1381200" cy="193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admin\Downloads\MP90014448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7005" y="4785635"/>
            <a:ext cx="1216618" cy="19362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admin\Downloads\MP90021603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785635"/>
            <a:ext cx="1280418" cy="1915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009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9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000"/>
                            </p:stCondLst>
                            <p:childTnLst>
                              <p:par>
                                <p:cTn id="3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40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0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4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4000"/>
                            </p:stCondLst>
                            <p:childTnLst>
                              <p:par>
                                <p:cTn id="6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68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 uiExpand="1" build="p" animBg="1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97705" y="4149080"/>
            <a:ext cx="3534651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HOMOSFÉRA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1662" y="4941168"/>
            <a:ext cx="5768490" cy="1785104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je vrstva </a:t>
            </a:r>
            <a:r>
              <a:rPr lang="cs-CZ" sz="2200" dirty="0">
                <a:solidFill>
                  <a:schemeClr val="bg1"/>
                </a:solidFill>
              </a:rPr>
              <a:t>atmosféry ve výšce 0 - 90 až 100 km nad povrchem </a:t>
            </a:r>
            <a:r>
              <a:rPr lang="cs-CZ" sz="2200" dirty="0" smtClean="0">
                <a:solidFill>
                  <a:schemeClr val="bg1"/>
                </a:solidFill>
              </a:rPr>
              <a:t>Země </a:t>
            </a:r>
          </a:p>
          <a:p>
            <a:pPr marL="342900" indent="-342900">
              <a:buFont typeface="Wingdings" pitchFamily="2" charset="2"/>
              <a:buChar char="Ø"/>
              <a:tabLst>
                <a:tab pos="0" algn="l"/>
              </a:tabLst>
            </a:pPr>
            <a:r>
              <a:rPr lang="cs-CZ" sz="2200" dirty="0" smtClean="0">
                <a:solidFill>
                  <a:schemeClr val="bg1"/>
                </a:solidFill>
              </a:rPr>
              <a:t>má </a:t>
            </a:r>
            <a:r>
              <a:rPr lang="cs-CZ" sz="2200" dirty="0">
                <a:solidFill>
                  <a:schemeClr val="bg1"/>
                </a:solidFill>
              </a:rPr>
              <a:t>s výškou převážně stabilní složení: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99</a:t>
            </a:r>
            <a:r>
              <a:rPr lang="cs-CZ" sz="2200" dirty="0">
                <a:solidFill>
                  <a:schemeClr val="bg1"/>
                </a:solidFill>
              </a:rPr>
              <a:t>% dusíku a kyslíku dohromady, kolísání jen O</a:t>
            </a:r>
            <a:r>
              <a:rPr lang="cs-CZ" sz="2200" baseline="-25000" dirty="0">
                <a:solidFill>
                  <a:schemeClr val="bg1"/>
                </a:solidFill>
              </a:rPr>
              <a:t>3</a:t>
            </a:r>
            <a:r>
              <a:rPr lang="cs-CZ" sz="2200" dirty="0">
                <a:solidFill>
                  <a:schemeClr val="bg1"/>
                </a:solidFill>
              </a:rPr>
              <a:t>, CO</a:t>
            </a:r>
            <a:r>
              <a:rPr lang="cs-CZ" sz="2200" baseline="-25000" dirty="0">
                <a:solidFill>
                  <a:schemeClr val="bg1"/>
                </a:solidFill>
              </a:rPr>
              <a:t>2</a:t>
            </a:r>
            <a:r>
              <a:rPr lang="cs-CZ" sz="2200" dirty="0">
                <a:solidFill>
                  <a:schemeClr val="bg1"/>
                </a:solidFill>
              </a:rPr>
              <a:t> a vodních </a:t>
            </a:r>
            <a:r>
              <a:rPr lang="cs-CZ" sz="2200" dirty="0" smtClean="0">
                <a:solidFill>
                  <a:schemeClr val="bg1"/>
                </a:solidFill>
              </a:rPr>
              <a:t>par</a:t>
            </a:r>
            <a:endParaRPr lang="cs-CZ" sz="2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4" name="Přímá spojnice 3"/>
          <p:cNvCxnSpPr/>
          <p:nvPr/>
        </p:nvCxnSpPr>
        <p:spPr>
          <a:xfrm flipV="1">
            <a:off x="5940152" y="4149080"/>
            <a:ext cx="1536973" cy="79208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940152" y="6726272"/>
            <a:ext cx="1536973" cy="131728"/>
          </a:xfrm>
          <a:prstGeom prst="line">
            <a:avLst/>
          </a:prstGeom>
          <a:ln w="38100">
            <a:solidFill>
              <a:srgbClr val="FFFF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171662" y="188640"/>
            <a:ext cx="6992625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/>
              <a:t>Posledním ze tří </a:t>
            </a:r>
            <a:r>
              <a:rPr lang="cs-CZ" sz="2200" dirty="0" smtClean="0"/>
              <a:t>nejpoužívanějších </a:t>
            </a:r>
            <a:r>
              <a:rPr lang="cs-CZ" sz="2200" dirty="0"/>
              <a:t>dělení vrstev atmosféry je dělení </a:t>
            </a:r>
            <a:r>
              <a:rPr lang="cs-CZ" sz="2200" dirty="0" smtClean="0"/>
              <a:t>podle  </a:t>
            </a:r>
            <a:r>
              <a:rPr lang="cs-CZ" sz="2200" b="1" dirty="0"/>
              <a:t>intenzity vertikálního promíchávání vzduchu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30120" y="1296636"/>
            <a:ext cx="36004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HETEROSFÉRA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cxnSp>
        <p:nvCxnSpPr>
          <p:cNvPr id="12" name="Přímá spojnice 11"/>
          <p:cNvCxnSpPr/>
          <p:nvPr/>
        </p:nvCxnSpPr>
        <p:spPr>
          <a:xfrm flipH="1" flipV="1">
            <a:off x="6516216" y="3870923"/>
            <a:ext cx="960910" cy="278157"/>
          </a:xfrm>
          <a:prstGeom prst="line">
            <a:avLst/>
          </a:prstGeom>
          <a:ln w="38100">
            <a:solidFill>
              <a:srgbClr val="A66BD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1662" y="2085819"/>
            <a:ext cx="6344554" cy="1785104"/>
          </a:xfrm>
          <a:prstGeom prst="rect">
            <a:avLst/>
          </a:prstGeom>
          <a:solidFill>
            <a:schemeClr val="tx1">
              <a:lumMod val="95000"/>
            </a:schemeClr>
          </a:solidFill>
          <a:ln w="38100">
            <a:solidFill>
              <a:srgbClr val="A66BD3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je vrstva atmosféry ve výšce </a:t>
            </a:r>
            <a:r>
              <a:rPr lang="cs-CZ" sz="2200" dirty="0" smtClean="0">
                <a:solidFill>
                  <a:schemeClr val="bg1"/>
                </a:solidFill>
              </a:rPr>
              <a:t>100 </a:t>
            </a:r>
            <a:r>
              <a:rPr lang="cs-CZ" sz="2200" dirty="0">
                <a:solidFill>
                  <a:schemeClr val="bg1"/>
                </a:solidFill>
              </a:rPr>
              <a:t>- 500 až 750 km nad povrchem </a:t>
            </a:r>
            <a:r>
              <a:rPr lang="cs-CZ" sz="2200" dirty="0" smtClean="0">
                <a:solidFill>
                  <a:schemeClr val="bg1"/>
                </a:solidFill>
              </a:rPr>
              <a:t>Země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roste </a:t>
            </a:r>
            <a:r>
              <a:rPr lang="cs-CZ" sz="2200" dirty="0">
                <a:solidFill>
                  <a:schemeClr val="bg1"/>
                </a:solidFill>
              </a:rPr>
              <a:t>zde podíl vodíku, helia a lehkých plynů vůči homosféře, nad 200 km je dusíku méně než </a:t>
            </a:r>
            <a:r>
              <a:rPr lang="cs-CZ" sz="2200" dirty="0" smtClean="0">
                <a:solidFill>
                  <a:schemeClr val="bg1"/>
                </a:solidFill>
              </a:rPr>
              <a:t>kyslíku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kyslík </a:t>
            </a:r>
            <a:r>
              <a:rPr lang="cs-CZ" sz="2200" dirty="0">
                <a:solidFill>
                  <a:schemeClr val="bg1"/>
                </a:solidFill>
              </a:rPr>
              <a:t>se zde vyskytuje pouze v atomární </a:t>
            </a:r>
            <a:r>
              <a:rPr lang="cs-CZ" sz="2200" dirty="0" smtClean="0">
                <a:solidFill>
                  <a:schemeClr val="bg1"/>
                </a:solidFill>
              </a:rPr>
              <a:t>formě</a:t>
            </a:r>
            <a:endParaRPr lang="cs-CZ" sz="2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6516216" y="548680"/>
            <a:ext cx="648071" cy="1537139"/>
          </a:xfrm>
          <a:prstGeom prst="straightConnector1">
            <a:avLst/>
          </a:prstGeom>
          <a:ln w="38100">
            <a:solidFill>
              <a:schemeClr val="accent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136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690"/>
                            </p:stCondLst>
                            <p:childTnLst>
                              <p:par>
                                <p:cTn id="9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000"/>
                            </p:stCondLst>
                            <p:childTnLst>
                              <p:par>
                                <p:cTn id="2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2" presetClass="entr" presetSubtype="1" fill="hold" grpId="0" nodeType="after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400"/>
                            </p:stCondLst>
                            <p:childTnLst>
                              <p:par>
                                <p:cTn id="3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000"/>
                            </p:stCondLst>
                            <p:childTnLst>
                              <p:par>
                                <p:cTn id="5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2000"/>
                            </p:stCondLst>
                            <p:childTnLst>
                              <p:par>
                                <p:cTn id="6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6" dur="17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3700"/>
                            </p:stCondLst>
                            <p:childTnLst>
                              <p:par>
                                <p:cTn id="6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0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5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0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" grpId="0" uiExpand="1" build="p" animBg="1"/>
      <p:bldP spid="3" grpId="0" build="p"/>
      <p:bldP spid="10" grpId="0"/>
      <p:bldP spid="14" grpId="0" uiExpand="1" build="p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935596" y="188639"/>
            <a:ext cx="5472608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4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OZÓNOVÁ VRSTVA</a:t>
            </a:r>
            <a:endParaRPr lang="cs-CZ" sz="44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5661248"/>
            <a:ext cx="70567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dirty="0">
                <a:solidFill>
                  <a:srgbClr val="FFC000"/>
                </a:solidFill>
              </a:rPr>
              <a:t>Ozón je chemická sloučenina O</a:t>
            </a:r>
            <a:r>
              <a:rPr lang="cs-CZ" sz="2200" baseline="-25000" dirty="0">
                <a:solidFill>
                  <a:srgbClr val="FFC000"/>
                </a:solidFill>
              </a:rPr>
              <a:t>3</a:t>
            </a:r>
            <a:r>
              <a:rPr lang="cs-CZ" sz="2200" dirty="0">
                <a:solidFill>
                  <a:srgbClr val="FFC000"/>
                </a:solidFill>
              </a:rPr>
              <a:t> (je tedy tvořena třemi atomy kyslíku) vznikající fotochemicky z molekul kyslíku O</a:t>
            </a:r>
            <a:r>
              <a:rPr lang="cs-CZ" sz="2200" baseline="-25000" dirty="0">
                <a:solidFill>
                  <a:srgbClr val="FFC000"/>
                </a:solidFill>
              </a:rPr>
              <a:t>2</a:t>
            </a:r>
            <a:r>
              <a:rPr lang="cs-CZ" sz="2200" dirty="0">
                <a:solidFill>
                  <a:srgbClr val="FFC000"/>
                </a:solidFill>
              </a:rPr>
              <a:t>.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79512" y="1052736"/>
            <a:ext cx="6912768" cy="4201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ozónová vrstva, </a:t>
            </a:r>
            <a:r>
              <a:rPr lang="cs-CZ" sz="2200" dirty="0" smtClean="0">
                <a:solidFill>
                  <a:srgbClr val="FFFF00"/>
                </a:solidFill>
              </a:rPr>
              <a:t>nazývaná </a:t>
            </a:r>
            <a:r>
              <a:rPr lang="cs-CZ" sz="2200" dirty="0">
                <a:solidFill>
                  <a:srgbClr val="FFFF00"/>
                </a:solidFill>
              </a:rPr>
              <a:t>také </a:t>
            </a:r>
            <a:r>
              <a:rPr lang="cs-CZ" sz="2200" dirty="0" smtClean="0">
                <a:solidFill>
                  <a:srgbClr val="FFFF00"/>
                </a:solidFill>
              </a:rPr>
              <a:t>ozonosféra, </a:t>
            </a:r>
            <a:r>
              <a:rPr lang="cs-CZ" sz="2200" dirty="0"/>
              <a:t>je součástí </a:t>
            </a:r>
            <a:r>
              <a:rPr lang="cs-CZ" sz="2200" dirty="0" smtClean="0"/>
              <a:t>stratosféry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nachází se mezi 20. </a:t>
            </a:r>
            <a:r>
              <a:rPr lang="cs-CZ" sz="2200" dirty="0"/>
              <a:t>a </a:t>
            </a:r>
            <a:r>
              <a:rPr lang="cs-CZ" sz="2200" dirty="0" smtClean="0"/>
              <a:t>30. km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ozónová </a:t>
            </a:r>
            <a:r>
              <a:rPr lang="cs-CZ" sz="2200" dirty="0"/>
              <a:t>vrstva </a:t>
            </a:r>
            <a:r>
              <a:rPr lang="cs-CZ" sz="2200" dirty="0" smtClean="0"/>
              <a:t>svoje označení získala podle výskytu větší </a:t>
            </a:r>
            <a:r>
              <a:rPr lang="cs-CZ" sz="2200" dirty="0"/>
              <a:t>množství </a:t>
            </a:r>
            <a:r>
              <a:rPr lang="cs-CZ" sz="2200" dirty="0" smtClean="0"/>
              <a:t>ozónu </a:t>
            </a:r>
            <a:r>
              <a:rPr lang="cs-CZ" sz="2200" dirty="0"/>
              <a:t>(vrstva tříatomového kyslíku </a:t>
            </a:r>
            <a:r>
              <a:rPr lang="cs-CZ" sz="2200" dirty="0" smtClean="0"/>
              <a:t>O</a:t>
            </a:r>
            <a:r>
              <a:rPr lang="cs-CZ" sz="2200" baseline="-25000" dirty="0" smtClean="0"/>
              <a:t>3)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tato </a:t>
            </a:r>
            <a:r>
              <a:rPr lang="cs-CZ" sz="2200" dirty="0"/>
              <a:t>vrstva je oproti stratosféře mnohem teplejší v důsledku absorpce ultrafialového slunečního </a:t>
            </a:r>
            <a:r>
              <a:rPr lang="cs-CZ" sz="2200" dirty="0" smtClean="0"/>
              <a:t>záření</a:t>
            </a:r>
            <a:endParaRPr lang="cs-CZ" sz="2200" dirty="0"/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ozón </a:t>
            </a:r>
            <a:r>
              <a:rPr lang="cs-CZ" sz="2200" dirty="0"/>
              <a:t>pohlcuje pro mnoho živočichů nebezpečné </a:t>
            </a:r>
            <a:r>
              <a:rPr lang="cs-CZ" sz="2200" dirty="0" smtClean="0"/>
              <a:t>krátkovlné </a:t>
            </a:r>
            <a:r>
              <a:rPr lang="cs-CZ" sz="2200" dirty="0"/>
              <a:t>ultrafialové slunečné </a:t>
            </a:r>
            <a:r>
              <a:rPr lang="cs-CZ" sz="2200" dirty="0" smtClean="0"/>
              <a:t>záření, tak </a:t>
            </a:r>
            <a:r>
              <a:rPr lang="cs-CZ" sz="2200" dirty="0"/>
              <a:t>reguluje množství procházejícího ultrafialového záření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/>
              <a:t>ozón </a:t>
            </a:r>
            <a:r>
              <a:rPr lang="cs-CZ" sz="2200" dirty="0"/>
              <a:t>se </a:t>
            </a:r>
            <a:r>
              <a:rPr lang="cs-CZ" sz="2200" dirty="0" smtClean="0"/>
              <a:t>v </a:t>
            </a:r>
            <a:r>
              <a:rPr lang="cs-CZ" sz="2200" dirty="0"/>
              <a:t>přírodě sám </a:t>
            </a:r>
            <a:r>
              <a:rPr lang="cs-CZ" sz="2200" dirty="0" smtClean="0"/>
              <a:t>obnovuje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25065064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4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5" grpId="0" build="p"/>
      <p:bldP spid="6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0397" y="235821"/>
            <a:ext cx="4536504" cy="586426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0963" y="1770145"/>
            <a:ext cx="4248472" cy="4924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cs-CZ" sz="2100" dirty="0" smtClean="0"/>
              <a:t>Absorpce ultrafialového záření ji </a:t>
            </a:r>
            <a:r>
              <a:rPr lang="cs-CZ" sz="2100" dirty="0"/>
              <a:t>činí </a:t>
            </a:r>
            <a:r>
              <a:rPr lang="cs-CZ" sz="2100" dirty="0" smtClean="0"/>
              <a:t>ozonovou vrstvu nepostradatelnou </a:t>
            </a:r>
            <a:r>
              <a:rPr lang="cs-CZ" sz="2100" dirty="0"/>
              <a:t>pro život na Zemi. </a:t>
            </a:r>
            <a:endParaRPr lang="cs-CZ" sz="2100" dirty="0" smtClean="0"/>
          </a:p>
          <a:p>
            <a:pPr>
              <a:spcAft>
                <a:spcPts val="1200"/>
              </a:spcAft>
            </a:pPr>
            <a:r>
              <a:rPr lang="cs-CZ" sz="2100" dirty="0" smtClean="0"/>
              <a:t>Kdyby </a:t>
            </a:r>
            <a:r>
              <a:rPr lang="cs-CZ" sz="2100" dirty="0"/>
              <a:t>došlo k jeho zvýšenému průniku na povrch naší planety, mělo by to katastrofické následky pro životní prostředí. </a:t>
            </a:r>
            <a:endParaRPr lang="cs-CZ" sz="2100" dirty="0" smtClean="0"/>
          </a:p>
          <a:p>
            <a:pPr>
              <a:spcAft>
                <a:spcPts val="1200"/>
              </a:spcAft>
            </a:pPr>
            <a:r>
              <a:rPr lang="cs-CZ" sz="2100" dirty="0" smtClean="0"/>
              <a:t>V</a:t>
            </a:r>
            <a:r>
              <a:rPr lang="cs-CZ" sz="2100" dirty="0"/>
              <a:t> dnešní době je ozónová vrstva díky lidskému působení narušena. Ozón v této vrstvě je nepostradatelný, naopak v blízkosti zemského povrchu je nežádoucí a působí negativně nejen na lidské zdraví, ale také na životní prostředí.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588056" y="6169288"/>
            <a:ext cx="4534481" cy="338554"/>
          </a:xfrm>
          <a:prstGeom prst="rect">
            <a:avLst/>
          </a:prstGeom>
          <a:solidFill>
            <a:schemeClr val="tx1">
              <a:lumMod val="9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schemeClr val="bg1"/>
                </a:solidFill>
              </a:rPr>
              <a:t>Zdroj</a:t>
            </a:r>
            <a:r>
              <a:rPr lang="cs-CZ" sz="1600" dirty="0">
                <a:solidFill>
                  <a:schemeClr val="bg1"/>
                </a:solidFill>
              </a:rPr>
              <a:t>: 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hlinkClick r:id="rId3"/>
              </a:rPr>
              <a:t>www.uni-ainz.de/FB/Physik/IPA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/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" y="260648"/>
            <a:ext cx="457039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FF00"/>
                </a:solidFill>
              </a:rPr>
              <a:t>Schematické uspořádání atmosféry s teplotním (červeně) a ozónovým profilem (modře)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22033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690"/>
                            </p:stCondLst>
                            <p:childTnLst>
                              <p:par>
                                <p:cTn id="9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1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690"/>
                            </p:stCondLst>
                            <p:childTnLst>
                              <p:par>
                                <p:cTn id="13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690"/>
                            </p:stCondLst>
                            <p:childTnLst>
                              <p:par>
                                <p:cTn id="17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4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 animBg="1"/>
      <p:bldP spid="4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3" y="2472184"/>
            <a:ext cx="4032449" cy="42934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/>
              <a:t>Atmosférický tlak přímo vyplývá </a:t>
            </a:r>
            <a:r>
              <a:rPr lang="cs-CZ" sz="2100" dirty="0" smtClean="0"/>
              <a:t/>
            </a:r>
            <a:br>
              <a:rPr lang="cs-CZ" sz="2100" dirty="0" smtClean="0"/>
            </a:br>
            <a:r>
              <a:rPr lang="cs-CZ" sz="2100" dirty="0" smtClean="0"/>
              <a:t>z </a:t>
            </a:r>
            <a:r>
              <a:rPr lang="cs-CZ" sz="2100" dirty="0"/>
              <a:t>hmotnosti vzduchu. </a:t>
            </a:r>
            <a:endParaRPr lang="cs-CZ" sz="2100" dirty="0" smtClean="0"/>
          </a:p>
          <a:p>
            <a:r>
              <a:rPr lang="cs-CZ" sz="2100" dirty="0" smtClean="0"/>
              <a:t>Obecně </a:t>
            </a:r>
            <a:r>
              <a:rPr lang="cs-CZ" sz="2100" dirty="0"/>
              <a:t>tlak klesne přibližně o 50% když vystoupíme do výšky 5 km nad hladinu oceánu</a:t>
            </a:r>
            <a:r>
              <a:rPr lang="cs-CZ" sz="2100" dirty="0" smtClean="0"/>
              <a:t>.</a:t>
            </a:r>
          </a:p>
          <a:p>
            <a:r>
              <a:rPr lang="cs-CZ" sz="2100" dirty="0">
                <a:solidFill>
                  <a:srgbClr val="FFC000"/>
                </a:solidFill>
              </a:rPr>
              <a:t>Průměrný atmosférický tlak na úrovni mořské hladiny je přibližně 101,3 kPa = 1013 hPa</a:t>
            </a:r>
          </a:p>
          <a:p>
            <a:r>
              <a:rPr lang="cs-CZ" sz="2100" dirty="0" smtClean="0"/>
              <a:t>Protože </a:t>
            </a:r>
            <a:r>
              <a:rPr lang="cs-CZ" sz="2100" dirty="0"/>
              <a:t>se množství (a hustota) vzduchu nad povrchem země mění podle zeměpisné pozice, není ani atmosférický tlak ve dvou místech stejný. </a:t>
            </a:r>
            <a:endParaRPr lang="cs-CZ" sz="2100" dirty="0" smtClean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2446" y="138186"/>
            <a:ext cx="4580961" cy="61711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422445" y="6396335"/>
            <a:ext cx="4580961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Zdroj</a:t>
            </a:r>
            <a:r>
              <a:rPr lang="cs-CZ" dirty="0">
                <a:solidFill>
                  <a:schemeClr val="bg1"/>
                </a:solidFill>
              </a:rPr>
              <a:t>: </a:t>
            </a:r>
            <a:r>
              <a:rPr lang="cs-CZ" dirty="0">
                <a:solidFill>
                  <a:schemeClr val="bg1"/>
                </a:solidFill>
                <a:hlinkClick r:id="rId3"/>
              </a:rPr>
              <a:t>http://www.ux1.eiu.edu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3" y="13495"/>
            <a:ext cx="4032448" cy="144655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400" b="1" dirty="0" smtClean="0">
                <a:ln w="11430">
                  <a:solidFill>
                    <a:schemeClr val="accent3">
                      <a:lumMod val="40000"/>
                      <a:lumOff val="60000"/>
                    </a:schemeClr>
                  </a:solidFill>
                </a:ln>
                <a:blipFill>
                  <a:blip r:embed="rId4"/>
                  <a:tile tx="0" ty="0" sx="100000" sy="100000" flip="none" algn="tl"/>
                </a:blip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ATMOSFÉRICKÝ TLAK</a:t>
            </a:r>
            <a:endParaRPr lang="cs-CZ" sz="4400" b="1" dirty="0">
              <a:ln w="11430">
                <a:solidFill>
                  <a:schemeClr val="accent3">
                    <a:lumMod val="40000"/>
                    <a:lumOff val="60000"/>
                  </a:schemeClr>
                </a:solidFill>
              </a:ln>
              <a:blipFill>
                <a:blip r:embed="rId4"/>
                <a:tile tx="0" ty="0" sx="100000" sy="100000" flip="none" algn="tl"/>
              </a:blip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Zaoblený obdélníkový popisek 6"/>
          <p:cNvSpPr/>
          <p:nvPr/>
        </p:nvSpPr>
        <p:spPr>
          <a:xfrm>
            <a:off x="179513" y="1464266"/>
            <a:ext cx="3960439" cy="695967"/>
          </a:xfrm>
          <a:prstGeom prst="wedgeRoundRectCallout">
            <a:avLst>
              <a:gd name="adj1" fmla="val 54379"/>
              <a:gd name="adj2" fmla="val 69798"/>
              <a:gd name="adj3" fmla="val 16667"/>
            </a:avLst>
          </a:prstGeom>
          <a:solidFill>
            <a:schemeClr val="accent3">
              <a:lumMod val="40000"/>
              <a:lumOff val="60000"/>
            </a:schemeClr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>
                <a:solidFill>
                  <a:schemeClr val="bg1"/>
                </a:solidFill>
              </a:rPr>
              <a:t>Změny atmosférického tlaku v závislosti na nadmořské výšce</a:t>
            </a:r>
          </a:p>
        </p:txBody>
      </p:sp>
    </p:spTree>
    <p:extLst>
      <p:ext uri="{BB962C8B-B14F-4D97-AF65-F5344CB8AC3E}">
        <p14:creationId xmlns:p14="http://schemas.microsoft.com/office/powerpoint/2010/main" val="2666866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000"/>
                            </p:stCondLst>
                            <p:childTnLst>
                              <p:par>
                                <p:cTn id="19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 build="p" animBg="1"/>
      <p:bldP spid="4" grpId="0"/>
      <p:bldP spid="7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788" y="4397977"/>
            <a:ext cx="3280032" cy="246002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188640"/>
            <a:ext cx="8712968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několik obrázků </a:t>
            </a:r>
            <a:b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</a:br>
            <a:r>
              <a:rPr lang="cs-CZ" sz="28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oblačnosti v atmosféře</a:t>
            </a:r>
            <a:endParaRPr lang="cs-CZ" sz="28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0195" y="1487404"/>
            <a:ext cx="3766624" cy="29105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0840" y="1483708"/>
            <a:ext cx="3373115" cy="26984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89548" y="4208106"/>
            <a:ext cx="3312368" cy="264989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98" y="4205334"/>
            <a:ext cx="3516290" cy="263721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483708"/>
            <a:ext cx="3409560" cy="2690356"/>
          </a:xfrm>
          <a:prstGeom prst="rect">
            <a:avLst/>
          </a:prstGeom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008" y="641861"/>
            <a:ext cx="7431976" cy="6192307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glow rad="228600">
              <a:schemeClr val="accent1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val="4057822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4300"/>
                            </p:stCondLst>
                            <p:childTnLst>
                              <p:par>
                                <p:cTn id="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6300"/>
                            </p:stCondLst>
                            <p:childTnLst>
                              <p:par>
                                <p:cTn id="15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300"/>
                            </p:stCondLst>
                            <p:childTnLst>
                              <p:par>
                                <p:cTn id="21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300"/>
                            </p:stCondLst>
                            <p:childTnLst>
                              <p:par>
                                <p:cTn id="27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300"/>
                            </p:stCondLst>
                            <p:childTnLst>
                              <p:par>
                                <p:cTn id="33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4300"/>
                            </p:stCondLst>
                            <p:childTnLst>
                              <p:par>
                                <p:cTn id="39" presetID="5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amera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6300"/>
                            </p:stCondLst>
                            <p:childTnLst>
                              <p:par>
                                <p:cTn id="45" presetID="5" presetClass="entr" presetSubtype="10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004" y="45344"/>
            <a:ext cx="5067052" cy="120032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Na závěr </a:t>
            </a:r>
          </a:p>
          <a:p>
            <a:pPr algn="ctr"/>
            <a:r>
              <a:rPr lang="cs-CZ" sz="3600" b="1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krátké opakování</a:t>
            </a:r>
            <a:endParaRPr lang="cs-CZ" sz="3600" b="1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25" y="7844"/>
            <a:ext cx="1666875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20070" y="6067608"/>
            <a:ext cx="2520281" cy="772548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5220071" y="5304571"/>
            <a:ext cx="2505319" cy="792088"/>
          </a:xfrm>
          <a:prstGeom prst="rect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220072" y="4440475"/>
            <a:ext cx="2496372" cy="864096"/>
          </a:xfrm>
          <a:prstGeom prst="rect">
            <a:avLst/>
          </a:prstGeom>
          <a:solidFill>
            <a:srgbClr val="CC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220069" y="1200115"/>
            <a:ext cx="2496299" cy="3240360"/>
          </a:xfrm>
          <a:prstGeom prst="rect">
            <a:avLst/>
          </a:prstGeom>
          <a:solidFill>
            <a:srgbClr val="8585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5220068" y="11428"/>
            <a:ext cx="2520283" cy="1188687"/>
          </a:xfrm>
          <a:prstGeom prst="rect">
            <a:avLst/>
          </a:prstGeom>
          <a:solidFill>
            <a:srgbClr val="FF8F9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7504" y="1412776"/>
            <a:ext cx="4968552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Do barevných obdélníků vpravo napište názvy příslušných vrstev.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/>
              <a:t>Do  oranžových obdélníků vepište názvy příslušných hranic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200" dirty="0" smtClean="0">
                <a:solidFill>
                  <a:srgbClr val="00B0F0"/>
                </a:solidFill>
              </a:rPr>
              <a:t>Pro kontrolu klikněte na smajlíka</a:t>
            </a:r>
            <a:endParaRPr lang="cs-CZ" sz="2200" dirty="0">
              <a:solidFill>
                <a:srgbClr val="00B0F0"/>
              </a:solidFill>
            </a:endParaRPr>
          </a:p>
        </p:txBody>
      </p:sp>
      <p:sp>
        <p:nvSpPr>
          <p:cNvPr id="11" name="Čárový popisek 1 10"/>
          <p:cNvSpPr/>
          <p:nvPr/>
        </p:nvSpPr>
        <p:spPr>
          <a:xfrm>
            <a:off x="107504" y="6165850"/>
            <a:ext cx="3312368" cy="576064"/>
          </a:xfrm>
          <a:prstGeom prst="borderCallout1">
            <a:avLst>
              <a:gd name="adj1" fmla="val -49042"/>
              <a:gd name="adj2" fmla="val 104494"/>
              <a:gd name="adj3" fmla="val -54034"/>
              <a:gd name="adj4" fmla="val 271740"/>
            </a:avLst>
          </a:prstGeom>
          <a:solidFill>
            <a:srgbClr val="FF99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OZÓNOVÁ VRSTVA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7740351" y="4056702"/>
            <a:ext cx="570211" cy="383773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Čárový popisek 1 9"/>
          <p:cNvSpPr/>
          <p:nvPr/>
        </p:nvSpPr>
        <p:spPr>
          <a:xfrm>
            <a:off x="107504" y="4440475"/>
            <a:ext cx="3312368" cy="576064"/>
          </a:xfrm>
          <a:prstGeom prst="borderCallout1">
            <a:avLst>
              <a:gd name="adj1" fmla="val -57288"/>
              <a:gd name="adj2" fmla="val 101984"/>
              <a:gd name="adj3" fmla="val -56095"/>
              <a:gd name="adj4" fmla="val 271022"/>
            </a:avLst>
          </a:prstGeom>
          <a:solidFill>
            <a:srgbClr val="FF99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KÁRMÁNOVA HRANICE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4288" y="3166455"/>
            <a:ext cx="746215" cy="7867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solidFill>
              <a:schemeClr val="accent1">
                <a:lumMod val="20000"/>
                <a:lumOff val="80000"/>
              </a:schemeClr>
            </a:solidFill>
          </a:ln>
          <a:effectLst>
            <a:glow rad="101600">
              <a:schemeClr val="accent1">
                <a:satMod val="175000"/>
                <a:alpha val="40000"/>
              </a:schemeClr>
            </a:glow>
            <a:reflection blurRad="12700" stA="38000" endPos="28000" dist="5000" dir="5400000" sy="-100000" algn="bl" rotWithShape="0"/>
          </a:effectLst>
        </p:spPr>
      </p:pic>
      <p:sp>
        <p:nvSpPr>
          <p:cNvPr id="16" name="Obdélník 15"/>
          <p:cNvSpPr/>
          <p:nvPr/>
        </p:nvSpPr>
        <p:spPr>
          <a:xfrm>
            <a:off x="101769" y="3986593"/>
            <a:ext cx="3319804" cy="1029946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7000">
                <a:srgbClr val="6600FF"/>
              </a:gs>
              <a:gs pos="100000">
                <a:srgbClr val="40009E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09205" y="5734822"/>
            <a:ext cx="3312368" cy="1105334"/>
          </a:xfrm>
          <a:prstGeom prst="rect">
            <a:avLst/>
          </a:prstGeom>
          <a:gradFill flip="none" rotWithShape="1">
            <a:gsLst>
              <a:gs pos="0">
                <a:srgbClr val="FFF200"/>
              </a:gs>
              <a:gs pos="34000">
                <a:srgbClr val="FF7A00"/>
              </a:gs>
              <a:gs pos="67000">
                <a:srgbClr val="6600FF"/>
              </a:gs>
              <a:gs pos="100000">
                <a:srgbClr val="40009E"/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2356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47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47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47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4000"/>
                            </p:stCondLst>
                            <p:childTnLst>
                              <p:par>
                                <p:cTn id="49" presetID="47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42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6" grpId="0" animBg="1"/>
      <p:bldP spid="18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254" y="45845"/>
            <a:ext cx="245207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ZDROJE: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756807"/>
            <a:ext cx="8928992" cy="5724644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</a:rPr>
              <a:t>Soubor:GOES 8 </a:t>
            </a:r>
            <a:r>
              <a:rPr lang="cs-CZ" sz="1600" dirty="0" smtClean="0">
                <a:solidFill>
                  <a:schemeClr val="bg1"/>
                </a:solidFill>
              </a:rPr>
              <a:t>Spac0255.jpg, [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volné dílo], [citováno 1. 04. 2012]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2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2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2"/>
              </a:rPr>
              <a:t>cs.wikipedia.org/wiki/Soubor:GOES_8_Spac0255.jpg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Wikipedie: Otevřená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encyklopedie, Autor: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Tecnòlegs de l'IES Bisbal [Creative Commons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],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[citováno 1. 04. 2012]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3"/>
              </a:rPr>
              <a:t>://cs.wikipedia.org/wiki/Soubor:Meteotek08_atmosfera03.jpg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 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4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4"/>
              </a:rPr>
              <a:t>office.microsoft.com/cs-cz/images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solidFill>
                  <a:schemeClr val="bg1"/>
                </a:solidFill>
                <a:cs typeface="Times New Roman" pitchFamily="18" charset="0"/>
              </a:rPr>
              <a:t>Atmosféra Země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]online],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ASTRONOMIA: Astronomický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server Fakulty pedagogické ZČU v Plzni, c2012, Stránka byla naposledy editována 15. ledna 2010, 19:41 UTC, [Citováno 15. 03. 2012] </a:t>
            </a:r>
            <a:br>
              <a:rPr lang="cs-CZ" sz="1600" dirty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5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5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5"/>
              </a:rPr>
              <a:t>astronomia.zcu.cz/planety/zeme/1943-atmosfera-země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solidFill>
                  <a:schemeClr val="bg1"/>
                </a:solidFill>
                <a:cs typeface="Times New Roman" pitchFamily="18" charset="0"/>
              </a:rPr>
              <a:t>Meteoroidy a meteority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]online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], ASTRONOMIA: Astronomický server Fakulty pedagogické ZČU v Plzni, c2012, Stránka byla naposledy editována 15. ledna 2010, 19:41 UTC, [Citováno 15. 03. 2012] </a:t>
            </a:r>
            <a:br>
              <a:rPr lang="cs-CZ" sz="1600" dirty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6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6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6"/>
              </a:rPr>
              <a:t>astronomia.zcu.cz/planety/zeme/1949-meteoroidy-a-meteority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Přispěvatelé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Wikipedie, Atmosféra Země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5. 02. 2012, 23:27 UTC, [citováno 17. 03. 2012] &lt;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7"/>
              </a:rPr>
              <a:t>http://cs.wikipedia.org/w/index.php?title=Atmosf%C3%A9ra_Zem%C4%9B&amp;oldid=8009729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&gt; 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Přispěvatelé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Wikipedie, Polární záře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5. 03. 2012, 10:40 UTC, [citováno 1. 04. 2012]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8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8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8"/>
              </a:rPr>
              <a:t>cs.wikipedia.org/w/index.php?title=Pol%C3%A1rn%C3%AD_z%C3%A1%C5%99e&amp;oldid=8224087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17356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254" y="45845"/>
            <a:ext cx="245207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sz="4000" b="1" cap="all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ZDROJE:</a:t>
            </a:r>
            <a:endParaRPr lang="cs-CZ" sz="4000" b="1" cap="all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1254" y="836712"/>
            <a:ext cx="8568952" cy="2539157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8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Přispěvatelé Wikipedie, Ionosféra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23. 02. 2012, 09:30 UTC, [citováno 1. 04. 2012] &lt;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2"/>
              </a:rPr>
              <a:t>http://cs.wikipedia.org/w/index.php?title=Ionosf%C3%A9ra&amp;oldid=8179803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8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Soubor:Ionospheric reflection.png, Autor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obrázku: Sebastian Janke  [Creative Commons], [citováno 1. 04. 2012]</a:t>
            </a:r>
            <a:br>
              <a:rPr lang="cs-CZ" sz="1600" dirty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3"/>
              </a:rPr>
              <a:t>http://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3"/>
              </a:rPr>
              <a:t>cs.wikipedia.org/wiki/Soubor:Ionospheric_reflection.png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8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Zámečník P., </a:t>
            </a:r>
            <a:r>
              <a:rPr lang="cs-CZ" sz="1600" i="1" dirty="0" smtClean="0">
                <a:solidFill>
                  <a:schemeClr val="bg1"/>
                </a:solidFill>
                <a:cs typeface="Times New Roman" pitchFamily="18" charset="0"/>
              </a:rPr>
              <a:t>Země - galerie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[online], Planets.cz Vesmír na dosah, c2009,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[citováno1. 04. 2012]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4"/>
              </a:rPr>
              <a:t>http://planets.cz/planety/zeme/galerie-zeme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4"/>
              </a:rPr>
              <a:t>/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8"/>
            </a:pP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5"/>
              </a:rPr>
              <a:t>http://</a:t>
            </a:r>
            <a:r>
              <a:rPr lang="cs-CZ" sz="1600" smtClean="0">
                <a:solidFill>
                  <a:schemeClr val="bg1"/>
                </a:solidFill>
                <a:cs typeface="Times New Roman" pitchFamily="18" charset="0"/>
                <a:hlinkClick r:id="rId5"/>
              </a:rPr>
              <a:t>office.microsoft.com/cs-cz/images</a:t>
            </a:r>
            <a:r>
              <a:rPr lang="cs-CZ" sz="1600" smtClean="0">
                <a:solidFill>
                  <a:schemeClr val="bg1"/>
                </a:solidFill>
                <a:cs typeface="Times New Roman" pitchFamily="18" charset="0"/>
              </a:rPr>
              <a:t>  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9043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3929</TotalTime>
  <Words>891</Words>
  <Application>Microsoft Office PowerPoint</Application>
  <PresentationFormat>Předvádění na obrazovce (4:3)</PresentationFormat>
  <Paragraphs>167</Paragraphs>
  <Slides>23</Slides>
  <Notes>2</Notes>
  <HiddenSlides>4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23</vt:i4>
      </vt:variant>
    </vt:vector>
  </HeadingPairs>
  <TitlesOfParts>
    <vt:vector size="26" baseType="lpstr">
      <vt:lpstr>Motiv4</vt:lpstr>
      <vt:lpstr>1_Motiv systému Office</vt:lpstr>
      <vt:lpstr>1_Živly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admin</cp:lastModifiedBy>
  <cp:revision>189</cp:revision>
  <dcterms:created xsi:type="dcterms:W3CDTF">2012-03-11T19:52:47Z</dcterms:created>
  <dcterms:modified xsi:type="dcterms:W3CDTF">2012-07-17T00:03:25Z</dcterms:modified>
</cp:coreProperties>
</file>