
<file path=[Content_Types].xml><?xml version="1.0" encoding="utf-8"?>
<Types xmlns="http://schemas.openxmlformats.org/package/2006/content-types">
  <Default Extension="png" ContentType="image/pn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  <p:sldMasterId id="2147483804" r:id="rId2"/>
    <p:sldMasterId id="2147483816" r:id="rId3"/>
    <p:sldMasterId id="2147483828" r:id="rId4"/>
  </p:sldMasterIdLst>
  <p:sldIdLst>
    <p:sldId id="300" r:id="rId5"/>
    <p:sldId id="301" r:id="rId6"/>
    <p:sldId id="256" r:id="rId7"/>
    <p:sldId id="260" r:id="rId8"/>
    <p:sldId id="291" r:id="rId9"/>
    <p:sldId id="259" r:id="rId10"/>
    <p:sldId id="290" r:id="rId11"/>
    <p:sldId id="289" r:id="rId12"/>
    <p:sldId id="288" r:id="rId13"/>
    <p:sldId id="283" r:id="rId14"/>
    <p:sldId id="284" r:id="rId15"/>
    <p:sldId id="286" r:id="rId16"/>
    <p:sldId id="285" r:id="rId17"/>
    <p:sldId id="292" r:id="rId18"/>
    <p:sldId id="293" r:id="rId19"/>
    <p:sldId id="294" r:id="rId20"/>
    <p:sldId id="298" r:id="rId21"/>
    <p:sldId id="296" r:id="rId22"/>
    <p:sldId id="297" r:id="rId23"/>
    <p:sldId id="299" r:id="rId24"/>
    <p:sldId id="276" r:id="rId25"/>
    <p:sldId id="263" r:id="rId26"/>
    <p:sldId id="280" r:id="rId27"/>
    <p:sldId id="30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84F"/>
    <a:srgbClr val="FF9900"/>
    <a:srgbClr val="66FF33"/>
    <a:srgbClr val="C5F0FF"/>
    <a:srgbClr val="69D8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44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533C081-59B5-4A4F-A3AA-0382427A218A}" type="presOf" srcId="{130831A4-0540-4EC5-8F5A-93030E89D2D9}" destId="{F69CC921-512E-49F4-824C-A648EC5F27A5}" srcOrd="0" destOrd="0" presId="urn:microsoft.com/office/officeart/2005/8/layout/target3"/>
    <dgm:cxn modelId="{41A9FADC-9E07-413B-A080-C83E3C7CC440}" type="presOf" srcId="{1D8420EA-BFA0-403B-80F5-647FA396CC45}" destId="{8467D0EB-87A2-4285-8ACA-0398EFBF29BC}" srcOrd="1" destOrd="0" presId="urn:microsoft.com/office/officeart/2005/8/layout/target3"/>
    <dgm:cxn modelId="{057EF955-9AE6-400A-BEC4-A0EC1AE3CD93}" type="presOf" srcId="{1D8420EA-BFA0-403B-80F5-647FA396CC45}" destId="{F7B3C0B7-F0F7-4F49-B02C-3630F8C5FAE5}" srcOrd="0" destOrd="0" presId="urn:microsoft.com/office/officeart/2005/8/layout/target3"/>
    <dgm:cxn modelId="{A7CC3DB2-C406-49E3-B7E7-ABFF71F89A44}" type="presOf" srcId="{27FE2D31-D344-4B63-A89A-A89AB0D9F3E3}" destId="{FE47432B-CA46-450C-8D8F-66C300A95B52}" srcOrd="0" destOrd="0" presId="urn:microsoft.com/office/officeart/2005/8/layout/target3"/>
    <dgm:cxn modelId="{ED038AF1-CCA3-4285-844F-02454AD8BF6F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FB7A3D70-490A-4573-A9AB-F5F3139844EB}" type="presOf" srcId="{130831A4-0540-4EC5-8F5A-93030E89D2D9}" destId="{8E23E229-92FC-49D1-B5FE-0303176B8A4E}" srcOrd="1" destOrd="0" presId="urn:microsoft.com/office/officeart/2005/8/layout/target3"/>
    <dgm:cxn modelId="{62B0270C-BE53-408D-B0B5-E4E2D03528E1}" type="presOf" srcId="{100B6B2E-82E6-4C11-B19B-F2DB3A0EA64F}" destId="{DBA8199F-D892-4A8E-A352-2B7844050E09}" srcOrd="1" destOrd="0" presId="urn:microsoft.com/office/officeart/2005/8/layout/target3"/>
    <dgm:cxn modelId="{3178ED72-8F84-4DEE-9E4E-86A979FA6EEA}" type="presOf" srcId="{100B6B2E-82E6-4C11-B19B-F2DB3A0EA64F}" destId="{645AA564-2E9E-4954-AD87-AE01782CEC59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21B928F-AFF4-47AC-BF86-5439B5953917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5644EEC-2EFE-4F2C-9BC3-D915C6853704}" type="presParOf" srcId="{FE47432B-CA46-450C-8D8F-66C300A95B52}" destId="{B522209E-30D0-49D6-A340-2D383A11C668}" srcOrd="0" destOrd="0" presId="urn:microsoft.com/office/officeart/2005/8/layout/target3"/>
    <dgm:cxn modelId="{394EB202-1A57-46DD-9D9B-C567A99C8C92}" type="presParOf" srcId="{FE47432B-CA46-450C-8D8F-66C300A95B52}" destId="{ED5A8377-51D5-4DC5-B0E7-680166966720}" srcOrd="1" destOrd="0" presId="urn:microsoft.com/office/officeart/2005/8/layout/target3"/>
    <dgm:cxn modelId="{BE3C73C3-4F31-4202-A544-C41A5FA331F9}" type="presParOf" srcId="{FE47432B-CA46-450C-8D8F-66C300A95B52}" destId="{F69CC921-512E-49F4-824C-A648EC5F27A5}" srcOrd="2" destOrd="0" presId="urn:microsoft.com/office/officeart/2005/8/layout/target3"/>
    <dgm:cxn modelId="{431E532E-5D56-49B8-BF9B-C2D997697A6B}" type="presParOf" srcId="{FE47432B-CA46-450C-8D8F-66C300A95B52}" destId="{61C9CE18-EDA6-4EDF-BA1C-09779D38FBBF}" srcOrd="3" destOrd="0" presId="urn:microsoft.com/office/officeart/2005/8/layout/target3"/>
    <dgm:cxn modelId="{9DFCA53A-5092-4FF8-8D98-7CAF3AEEAA80}" type="presParOf" srcId="{FE47432B-CA46-450C-8D8F-66C300A95B52}" destId="{D60DEAAB-7AFE-435A-ACF6-18851E4B0426}" srcOrd="4" destOrd="0" presId="urn:microsoft.com/office/officeart/2005/8/layout/target3"/>
    <dgm:cxn modelId="{6ED5D7D1-7EBE-4FFB-A6FA-76E465AC10B5}" type="presParOf" srcId="{FE47432B-CA46-450C-8D8F-66C300A95B52}" destId="{F7B3C0B7-F0F7-4F49-B02C-3630F8C5FAE5}" srcOrd="5" destOrd="0" presId="urn:microsoft.com/office/officeart/2005/8/layout/target3"/>
    <dgm:cxn modelId="{2F764BC1-345B-46A0-8B70-58588A7DA33F}" type="presParOf" srcId="{FE47432B-CA46-450C-8D8F-66C300A95B52}" destId="{C9DA9446-E2D3-4F6A-8960-3CADFBF870B8}" srcOrd="6" destOrd="0" presId="urn:microsoft.com/office/officeart/2005/8/layout/target3"/>
    <dgm:cxn modelId="{782648DA-EF50-4B15-9651-C742B40CB4C1}" type="presParOf" srcId="{FE47432B-CA46-450C-8D8F-66C300A95B52}" destId="{9726EC6F-D322-4CD3-B489-1BE3DF7CE70B}" srcOrd="7" destOrd="0" presId="urn:microsoft.com/office/officeart/2005/8/layout/target3"/>
    <dgm:cxn modelId="{1CB4B945-50B9-4615-9D9F-360CC870BB99}" type="presParOf" srcId="{FE47432B-CA46-450C-8D8F-66C300A95B52}" destId="{645AA564-2E9E-4954-AD87-AE01782CEC59}" srcOrd="8" destOrd="0" presId="urn:microsoft.com/office/officeart/2005/8/layout/target3"/>
    <dgm:cxn modelId="{FB67D669-F59E-4DF4-A59E-8BD1F723B387}" type="presParOf" srcId="{FE47432B-CA46-450C-8D8F-66C300A95B52}" destId="{8538CAC4-6A86-42B8-B5AF-2FF155DB9D02}" srcOrd="9" destOrd="0" presId="urn:microsoft.com/office/officeart/2005/8/layout/target3"/>
    <dgm:cxn modelId="{7C639816-9F60-4576-A1A0-8EDEAE154DB6}" type="presParOf" srcId="{FE47432B-CA46-450C-8D8F-66C300A95B52}" destId="{26FD6024-A07F-46D0-8BC0-B5E595C5673D}" srcOrd="10" destOrd="0" presId="urn:microsoft.com/office/officeart/2005/8/layout/target3"/>
    <dgm:cxn modelId="{B0CE6168-6156-41FD-AFE1-3A9F4999A1D3}" type="presParOf" srcId="{FE47432B-CA46-450C-8D8F-66C300A95B52}" destId="{E73F1C26-6DCD-4001-88B9-355E01E2BCE7}" srcOrd="11" destOrd="0" presId="urn:microsoft.com/office/officeart/2005/8/layout/target3"/>
    <dgm:cxn modelId="{149A821B-9793-40C2-8055-2D4806C12E22}" type="presParOf" srcId="{FE47432B-CA46-450C-8D8F-66C300A95B52}" destId="{8E23E229-92FC-49D1-B5FE-0303176B8A4E}" srcOrd="12" destOrd="0" presId="urn:microsoft.com/office/officeart/2005/8/layout/target3"/>
    <dgm:cxn modelId="{0FBC959D-F24E-4787-82F9-E9B8B2FAAEA0}" type="presParOf" srcId="{FE47432B-CA46-450C-8D8F-66C300A95B52}" destId="{8467D0EB-87A2-4285-8ACA-0398EFBF29BC}" srcOrd="13" destOrd="0" presId="urn:microsoft.com/office/officeart/2005/8/layout/target3"/>
    <dgm:cxn modelId="{5230DE26-6D4C-48DB-A496-FCE6E3D52125}" type="presParOf" srcId="{FE47432B-CA46-450C-8D8F-66C300A95B52}" destId="{DBA8199F-D892-4A8E-A352-2B7844050E09}" srcOrd="14" destOrd="0" presId="urn:microsoft.com/office/officeart/2005/8/layout/target3"/>
    <dgm:cxn modelId="{ECCEBA6F-B3A7-4981-83DE-DBF493859348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041871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34942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43018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57174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19456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601587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6322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208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54170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88668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1816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438176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156645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28783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057412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07699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0059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15213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616611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654817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946000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9831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5521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0171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youtu.be/x829aSHqQEI" TargetMode="Externa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39914800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7670076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Co víme o Zemi?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844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2507707"/>
              </p:ext>
            </p:extLst>
          </p:nvPr>
        </p:nvGraphicFramePr>
        <p:xfrm>
          <a:off x="539552" y="3356992"/>
          <a:ext cx="8280920" cy="2914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Prezentace, test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Výtisk tabulky pro zápis tajenky (snímek 23), </a:t>
                      </a:r>
                      <a:b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připojení k internetu.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241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opakování učiva 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Odpovědi jsou označeny písmeny – správné odpovědi tvoří název videa o Zemi, které lze promítnout na závěr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(je nutné připojení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k internetu)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69373"/>
              </p:ext>
            </p:extLst>
          </p:nvPr>
        </p:nvGraphicFramePr>
        <p:xfrm>
          <a:off x="539552" y="1196752"/>
          <a:ext cx="8280920" cy="20882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formou testu prověří  znalosti žáků o planetě Zemi.  Posloupnost písmen u správných odpovědí odhalí název videa na konci prezentace.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92088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Žáci si formou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testu zopakují znalosti o planetě Zemi. Na konci testu je možné se vrátit pro následnou kontrolu odpovědí (kliknutím na písmeno u otázky odhalíme smajlíka vyjadřujícího správnost odpovědi).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0244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4273" y="332656"/>
            <a:ext cx="7772400" cy="792088"/>
          </a:xfr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>
                  <a:solidFill>
                    <a:srgbClr val="00B050"/>
                  </a:solidFill>
                </a:ln>
                <a:solidFill>
                  <a:schemeClr val="accent5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PLANETA ZEMĚ</a:t>
            </a:r>
            <a:endParaRPr lang="cs-CZ" sz="6600" b="1" dirty="0">
              <a:ln w="11430">
                <a:solidFill>
                  <a:srgbClr val="00B050"/>
                </a:solidFill>
              </a:ln>
              <a:solidFill>
                <a:schemeClr val="accent5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9834" y="5822123"/>
            <a:ext cx="84249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Test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0033" y="4365104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002060"/>
                </a:solidFill>
              </a:rPr>
              <a:t>Jediná obyvatelná planeta</a:t>
            </a:r>
            <a:br>
              <a:rPr lang="cs-CZ" sz="36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002060"/>
                </a:solidFill>
              </a:rPr>
            </a:br>
            <a:r>
              <a:rPr lang="cs-CZ" sz="3600" b="1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rgbClr val="002060"/>
                </a:solidFill>
              </a:rPr>
              <a:t>naší sluneční soustavy.</a:t>
            </a:r>
            <a:endParaRPr lang="cs-CZ" sz="3600" b="1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rgbClr val="00206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0229" y="1124744"/>
            <a:ext cx="3420488" cy="3420488"/>
          </a:xfrm>
          <a:prstGeom prst="rect">
            <a:avLst/>
          </a:prstGeom>
        </p:spPr>
      </p:pic>
      <p:sp>
        <p:nvSpPr>
          <p:cNvPr id="7" name="Obláček 6"/>
          <p:cNvSpPr/>
          <p:nvPr/>
        </p:nvSpPr>
        <p:spPr>
          <a:xfrm>
            <a:off x="3104309" y="2204864"/>
            <a:ext cx="5688632" cy="2520280"/>
          </a:xfrm>
          <a:prstGeom prst="cloudCallout">
            <a:avLst>
              <a:gd name="adj1" fmla="val -28316"/>
              <a:gd name="adj2" fmla="val 9190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accent5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téma . . . </a:t>
            </a:r>
            <a:endParaRPr lang="cs-CZ" sz="4400" b="1" dirty="0">
              <a:solidFill>
                <a:schemeClr val="accent5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5659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1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 animBg="1"/>
      <p:bldP spid="7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</a:p>
          <a:p>
            <a:endParaRPr lang="cs-CZ" sz="2800" dirty="0" smtClean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  <a:p>
            <a:pPr algn="ctr"/>
            <a:r>
              <a:rPr lang="cs-CZ" sz="2800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Správným řešením otázek vyluštíte tajenku</a:t>
            </a:r>
            <a:br>
              <a:rPr lang="cs-CZ" sz="2800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</a:br>
            <a:r>
              <a:rPr lang="cs-CZ" sz="2800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</a:rPr>
              <a:t>skrývající název dokumentu, který shlédnete na konci prezentace. </a:t>
            </a:r>
            <a:endParaRPr lang="cs-CZ" sz="2800" dirty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3501007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 následujícím testu vyberte správnou odpověď a písmeno či znak, kterým je odpověď označena, zapíšete do tabulky.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7538129"/>
              </p:ext>
            </p:extLst>
          </p:nvPr>
        </p:nvGraphicFramePr>
        <p:xfrm>
          <a:off x="683568" y="4941168"/>
          <a:ext cx="7776864" cy="869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  <a:gridCol w="486054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504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13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48680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1. Pevnina tvoří z celého povrchu Země přibližně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164112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7140" y="2753710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56032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5017624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93549" y="501762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R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56355" y="2753710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K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67140" y="1648896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B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256355" y="3863879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587020"/>
            <a:ext cx="6295741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50 %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29 %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71 %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90 %</a:t>
            </a:r>
          </a:p>
        </p:txBody>
      </p:sp>
      <p:sp>
        <p:nvSpPr>
          <p:cNvPr id="2" name="Šipka doprava 1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921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2. Který kontinent leží nejjižněji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5669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1613937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54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9160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20828" y="161393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R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58328" y="383021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K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96396" y="2724490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66FF33"/>
                </a:solidFill>
              </a:rPr>
              <a:t>U</a:t>
            </a: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1325" y="498416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Antarktida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Austrálie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Arktida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Jižní Amerika</a:t>
            </a:r>
          </a:p>
        </p:txBody>
      </p:sp>
      <p:sp>
        <p:nvSpPr>
          <p:cNvPr id="26" name="Šipka doprava 25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13174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620688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3. Vzdálenost Země od Slunce je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75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75" y="3828842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75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2775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22775" y="3856032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Á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72413" y="269993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S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00888" y="161407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E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272413" y="497489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228 000 000 km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58 000 000 km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150 000 000 km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108 000 000 km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6063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548680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4. Průměr Země je 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7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4978391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85601" y="496938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S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85601" y="381970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K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61745" y="268966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Y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12897" y="1621842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12 104 km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4 880 km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6 378 km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147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12 756 km 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0338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476672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5. Heliocentrismis je teorie tvrdící, že středem vesmíru je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961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2716585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3961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12108" y="498690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G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12110" y="272709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Y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43961" y="1609436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T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293599" y="384071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Země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Slunce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Střed vesmíru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Střed galaxie Mléčná dráha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9164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6. Země je z terestrických planet sluneční soustavy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1613937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56032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5017624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12110" y="386758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E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82748" y="501762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66FF33"/>
                </a:solidFill>
              </a:rPr>
              <a:t>Š</a:t>
            </a: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12108" y="270744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N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12110" y="159454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ze všech největší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755327"/>
            <a:ext cx="6307173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ze všech nejmenší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67584"/>
            <a:ext cx="6267189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o něco menší než Venuše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druhá největší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4571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7. Vnitřní jádro Země je ve stavu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7" y="157546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897" y="4984031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897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12897" y="382897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12897" y="271208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Š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12107" y="500194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N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12107" y="157546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neumíme určit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plynném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kapalném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pevném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12143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8. Teplota vnitřního jádra dosahuje téměř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3828842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10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12110" y="498416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Z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12110" y="1609436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K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01325" y="3840880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12110" y="271672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587020"/>
            <a:ext cx="6295741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3 000 °C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4 000 °C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6 000 °C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5 000 °C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834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9. Zemské jádro představuje asi 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1613937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11847" y="384675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01323" y="271208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Í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01323" y="161393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Š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1323" y="497489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587020"/>
            <a:ext cx="6295741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16 % objemu Země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31 % objemu Země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42 % objemu Země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25 % objemu Země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529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476672"/>
            <a:ext cx="8518065" cy="576064"/>
          </a:xfrm>
        </p:spPr>
        <p:txBody>
          <a:bodyPr>
            <a:normAutofit fontScale="92500"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10. Plastická vrstva horní vrstvy zemského pláště se nazývá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4984031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97040" y="4979529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Í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11664" y="3810752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Á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12108" y="269330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É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6715" y="161407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litosféra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zemská kůra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atmosféra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astenosféra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44331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11. Atmosféra Země sahá do výšky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842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61746" y="4979530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K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78977" y="271672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E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93536" y="159245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Z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1323" y="382434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500 km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11 – 17 km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67584"/>
            <a:ext cx="6267189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hranice není určena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100 km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96655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12. Nejnižší vrstvou atmosféry Země je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1613937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61746" y="496909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P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01323" y="270744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Ě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06715" y="160493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66FF33"/>
                </a:solidFill>
              </a:rPr>
              <a:t>Z</a:t>
            </a: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6715" y="3849492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troposféra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stratosféra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exosféra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termosféra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791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79512" y="188640"/>
            <a:ext cx="8772681" cy="1080120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cs-CZ" sz="3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Přechodová vrstva atmosféry Země přecházející</a:t>
            </a:r>
            <a:b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do meziplanetárního prostoru se nazývá 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3828842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157546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75853" y="270744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S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01062" y="158065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T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311848" y="3819839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E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11848" y="4957114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troposféra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stratosféra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exosféra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termosféra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122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14. Ozónová vrstva je součástí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8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3851259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6815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1847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06453" y="3851259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M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01062" y="494452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79622" y="2734501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L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6453" y="1604799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termosféry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mezosféry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stratosféry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ionosféry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575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15. Polární záře vznikají v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1614073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2716585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978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7075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282487" y="382897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296394" y="2735182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solidFill>
                  <a:srgbClr val="66FF33"/>
                </a:solidFill>
              </a:rPr>
              <a:t>Ě</a:t>
            </a: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61746" y="161407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N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28365" y="4974893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stratosféře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termosféře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heterosféře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mezosféře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DALŠÍ OTÁZKA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4961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332656"/>
            <a:ext cx="8518065" cy="576064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16. Atmosférický tlak při povrchu Země je přibližně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486" y="1652679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3828842"/>
            <a:ext cx="1046671" cy="90027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487" y="2716721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108" y="4984167"/>
            <a:ext cx="956733" cy="9000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</p:pic>
      <p:sp>
        <p:nvSpPr>
          <p:cNvPr id="13" name="Obdélník 12"/>
          <p:cNvSpPr>
            <a:spLocks noChangeAspect="1"/>
          </p:cNvSpPr>
          <p:nvPr/>
        </p:nvSpPr>
        <p:spPr>
          <a:xfrm>
            <a:off x="1325352" y="3846758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-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9" name="Obdélník 18"/>
          <p:cNvSpPr>
            <a:spLocks noChangeAspect="1"/>
          </p:cNvSpPr>
          <p:nvPr/>
        </p:nvSpPr>
        <p:spPr>
          <a:xfrm>
            <a:off x="1325352" y="4970087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A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0" name="Obdélník 19"/>
          <p:cNvSpPr>
            <a:spLocks noChangeAspect="1"/>
          </p:cNvSpPr>
          <p:nvPr/>
        </p:nvSpPr>
        <p:spPr>
          <a:xfrm>
            <a:off x="1282487" y="1643405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E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21" name="Obdélník 20"/>
          <p:cNvSpPr>
            <a:spLocks noChangeAspect="1"/>
          </p:cNvSpPr>
          <p:nvPr/>
        </p:nvSpPr>
        <p:spPr>
          <a:xfrm>
            <a:off x="1301323" y="2696776"/>
            <a:ext cx="1057456" cy="909274"/>
          </a:xfrm>
          <a:prstGeom prst="rect">
            <a:avLst/>
          </a:prstGeom>
          <a:effectLst>
            <a:glow rad="101600">
              <a:schemeClr val="accent4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rgbClr val="66FF33"/>
                </a:solidFill>
              </a:rPr>
              <a:t>N</a:t>
            </a:r>
            <a:endParaRPr lang="cs-CZ" sz="6000" b="1" dirty="0">
              <a:solidFill>
                <a:srgbClr val="66FF33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29020" y="1652679"/>
            <a:ext cx="6295741" cy="822789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100 hPa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2836827" y="2689668"/>
            <a:ext cx="6307173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b)  1000 kPa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2829020" y="3801925"/>
            <a:ext cx="6267189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c)  1000 hPa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836620" y="4957114"/>
            <a:ext cx="6280540" cy="954107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 anchor="ctr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d)  100 MPa</a:t>
            </a:r>
          </a:p>
        </p:txBody>
      </p:sp>
      <p:sp>
        <p:nvSpPr>
          <p:cNvPr id="17" name="Šipka doprava 16"/>
          <p:cNvSpPr/>
          <p:nvPr/>
        </p:nvSpPr>
        <p:spPr>
          <a:xfrm>
            <a:off x="6516216" y="6093296"/>
            <a:ext cx="2448272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TAJENKA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00971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13" grpId="0" animBg="1"/>
      <p:bldP spid="19" grpId="0" animBg="1"/>
      <p:bldP spid="20" grpId="0" animBg="1"/>
      <p:bldP spid="21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7071489"/>
              </p:ext>
            </p:extLst>
          </p:nvPr>
        </p:nvGraphicFramePr>
        <p:xfrm>
          <a:off x="438551" y="3962503"/>
          <a:ext cx="8352928" cy="8698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  <a:gridCol w="522058"/>
              </a:tblGrid>
              <a:tr h="288032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13.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14.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16.</a:t>
                      </a:r>
                      <a:endParaRPr lang="cs-CZ" sz="1800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Á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Ě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5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  <a:endParaRPr lang="cs-CZ" sz="2400" b="1" dirty="0">
                        <a:solidFill>
                          <a:schemeClr val="accent5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5F0FF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467544" y="476672"/>
            <a:ext cx="82089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bg1"/>
                  </a:solidFill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Výsledek testu:</a:t>
            </a:r>
          </a:p>
          <a:p>
            <a:endParaRPr lang="cs-CZ" sz="2800" dirty="0" smtClean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  <a:p>
            <a:pPr algn="ctr"/>
            <a:r>
              <a:rPr lang="cs-CZ" sz="2800" dirty="0" smtClean="0">
                <a:solidFill>
                  <a:srgbClr val="C5F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Správným řešením otázek  jste dospěli k vyřešení tajenky. Jaké je správné řešení?</a:t>
            </a:r>
            <a:endParaRPr lang="cs-CZ" sz="2800" dirty="0">
              <a:solidFill>
                <a:srgbClr val="C5F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4020" y="3789040"/>
            <a:ext cx="8712968" cy="1181575"/>
          </a:xfrm>
          <a:prstGeom prst="rect">
            <a:avLst/>
          </a:prstGeom>
          <a:solidFill>
            <a:srgbClr val="0070C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>
            <a:off x="4860032" y="5710944"/>
            <a:ext cx="4104456" cy="764704"/>
          </a:xfrm>
          <a:prstGeom prst="rightArrow">
            <a:avLst/>
          </a:prstGeom>
          <a:solidFill>
            <a:srgbClr val="66FF33"/>
          </a:solidFill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KONTROLA ODPOVĚDÍ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244116" y="5766047"/>
            <a:ext cx="4140460" cy="764704"/>
          </a:xfrm>
          <a:prstGeom prst="cloudCallout">
            <a:avLst>
              <a:gd name="adj1" fmla="val -47862"/>
              <a:gd name="adj2" fmla="val -6181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SLÍBENÁ ODMĚNA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40122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115205"/>
            <a:ext cx="8928992" cy="1873635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reflection blurRad="6350" stA="55000" endA="300" endPos="25500" dir="5400000" sy="-100000" algn="bl" rotWithShape="0"/>
                </a:effectLst>
              </a:rPr>
              <a:t>KRÁSY NAŠÍ ZEMĚ</a:t>
            </a:r>
            <a:br>
              <a:rPr lang="cs-CZ" sz="5400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reflection blurRad="6350" stA="55000" endA="300" endPos="25500" dir="5400000" sy="-100000" algn="bl" rotWithShape="0"/>
                </a:effectLst>
              </a:rPr>
            </a:br>
            <a:r>
              <a:rPr lang="cs-CZ" dirty="0" smtClean="0">
                <a:solidFill>
                  <a:srgbClr val="FFC000"/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reflection blurRad="6350" stA="55000" endA="300" endPos="25500" dir="5400000" sy="-100000" algn="bl" rotWithShape="0"/>
                </a:effectLst>
              </a:rPr>
              <a:t>Beauty of our Earth</a:t>
            </a:r>
            <a:endParaRPr lang="cs-CZ" dirty="0">
              <a:solidFill>
                <a:srgbClr val="FFC000"/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reflection blurRad="6350" stA="55000" endA="300" endPos="25500" dir="5400000" sy="-100000" algn="bl" rotWithShape="0"/>
              </a:effectLst>
            </a:endParaRPr>
          </a:p>
        </p:txBody>
      </p:sp>
      <p:sp>
        <p:nvSpPr>
          <p:cNvPr id="5" name="Šipka dolů 4">
            <a:hlinkClick r:id="rId2"/>
          </p:cNvPr>
          <p:cNvSpPr/>
          <p:nvPr/>
        </p:nvSpPr>
        <p:spPr>
          <a:xfrm>
            <a:off x="3239852" y="2492896"/>
            <a:ext cx="2808312" cy="1296144"/>
          </a:xfrm>
          <a:prstGeom prst="downArrow">
            <a:avLst/>
          </a:prstGeom>
          <a:solidFill>
            <a:schemeClr val="bg2">
              <a:lumMod val="75000"/>
            </a:schemeClr>
          </a:solidFill>
          <a:ln>
            <a:solidFill>
              <a:srgbClr val="00B0F0"/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Spustit</a:t>
            </a:r>
          </a:p>
          <a:p>
            <a:pPr algn="ctr"/>
            <a:r>
              <a:rPr lang="cs-CZ" sz="1600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kliknutím</a:t>
            </a:r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zde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láček 2"/>
          <p:cNvSpPr/>
          <p:nvPr/>
        </p:nvSpPr>
        <p:spPr>
          <a:xfrm>
            <a:off x="827584" y="4005064"/>
            <a:ext cx="7632848" cy="2520280"/>
          </a:xfrm>
          <a:prstGeom prst="cloudCallout">
            <a:avLst>
              <a:gd name="adj1" fmla="val 29879"/>
              <a:gd name="adj2" fmla="val -77444"/>
            </a:avLst>
          </a:prstGeom>
          <a:gradFill>
            <a:gsLst>
              <a:gs pos="0">
                <a:srgbClr val="FFC000"/>
              </a:gs>
              <a:gs pos="39000">
                <a:srgbClr val="FFB84F"/>
              </a:gs>
              <a:gs pos="86000">
                <a:schemeClr val="bg1">
                  <a:lumMod val="65000"/>
                  <a:tint val="23500"/>
                  <a:satMod val="160000"/>
                </a:schemeClr>
              </a:gs>
            </a:gsLst>
            <a:lin ang="189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Děkuji </a:t>
            </a:r>
            <a:b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 pozornost</a:t>
            </a:r>
            <a:endParaRPr lang="cs-CZ" sz="4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75579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mph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n>
                  <a:solidFill>
                    <a:schemeClr val="tx1"/>
                  </a:solidFill>
                </a:ln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Úkol:</a:t>
            </a:r>
          </a:p>
          <a:p>
            <a:endParaRPr lang="cs-CZ" sz="2800" dirty="0" smtClean="0">
              <a:ln>
                <a:solidFill>
                  <a:schemeClr val="bg1"/>
                </a:solidFill>
              </a:ln>
              <a:solidFill>
                <a:srgbClr val="00B0F0"/>
              </a:solidFill>
            </a:endParaRPr>
          </a:p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Správným řešením otázek dospějete k vyřešení tajenky, která skrývá název dokumentu, který shlédnete na konci prezentace. 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3501007"/>
            <a:ext cx="8208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následujícím testu vyberte správnou odpověď a písmeno či znak, kterým je odpověď označena, zapište do tabulky.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8449920"/>
              </p:ext>
            </p:extLst>
          </p:nvPr>
        </p:nvGraphicFramePr>
        <p:xfrm>
          <a:off x="323523" y="4797152"/>
          <a:ext cx="8568960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  <a:gridCol w="535560"/>
              </a:tblGrid>
              <a:tr h="648072"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rgbClr val="0070C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11781" y="96034"/>
            <a:ext cx="142292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TISKU</a:t>
            </a:r>
            <a:endParaRPr lang="cs-CZ" sz="2000" dirty="0">
              <a:solidFill>
                <a:schemeClr val="tx1">
                  <a:lumMod val="65000"/>
                  <a:lumOff val="3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4540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ZDROJE: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836730"/>
            <a:ext cx="55353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http://office.microsoft.com/cs-cz/images</a:t>
            </a:r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051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Měsíční svit</Template>
  <TotalTime>1067</TotalTime>
  <Words>850</Words>
  <Application>Microsoft Office PowerPoint</Application>
  <PresentationFormat>Předvádění na obrazovce (4:3)</PresentationFormat>
  <Paragraphs>268</Paragraphs>
  <Slides>24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24</vt:i4>
      </vt:variant>
    </vt:vector>
  </HeadingPairs>
  <TitlesOfParts>
    <vt:vector size="28" baseType="lpstr">
      <vt:lpstr>1</vt:lpstr>
      <vt:lpstr>Motiv4</vt:lpstr>
      <vt:lpstr>Motiv systému Office</vt:lpstr>
      <vt:lpstr>1_Motiv systému Office</vt:lpstr>
      <vt:lpstr>Prezentace aplikace PowerPoint</vt:lpstr>
      <vt:lpstr>ANOTACE:</vt:lpstr>
      <vt:lpstr>PLANETA ZEMĚ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KRÁSY NAŠÍ ZEMĚ Beauty of our Earth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PLANETA ZEMĚ</dc:title>
  <dc:creator>Špinlerová Zdeňka</dc:creator>
  <cp:lastModifiedBy>admin</cp:lastModifiedBy>
  <cp:revision>57</cp:revision>
  <dcterms:created xsi:type="dcterms:W3CDTF">2012-05-12T09:49:09Z</dcterms:created>
  <dcterms:modified xsi:type="dcterms:W3CDTF">2012-07-17T00:13:54Z</dcterms:modified>
</cp:coreProperties>
</file>