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  <p:sldMasterId id="2147483816" r:id="rId3"/>
  </p:sldMasterIdLst>
  <p:sldIdLst>
    <p:sldId id="270" r:id="rId4"/>
    <p:sldId id="271" r:id="rId5"/>
    <p:sldId id="261" r:id="rId6"/>
    <p:sldId id="256" r:id="rId7"/>
    <p:sldId id="258" r:id="rId8"/>
    <p:sldId id="260" r:id="rId9"/>
    <p:sldId id="259" r:id="rId10"/>
    <p:sldId id="265" r:id="rId11"/>
    <p:sldId id="268" r:id="rId12"/>
    <p:sldId id="266" r:id="rId13"/>
    <p:sldId id="269" r:id="rId14"/>
    <p:sldId id="262" r:id="rId15"/>
    <p:sldId id="267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C7E6D"/>
    <a:srgbClr val="FF935D"/>
    <a:srgbClr val="006600"/>
    <a:srgbClr val="00FF00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BD9C65-0A84-425E-8793-BE159A90B381}" type="presOf" srcId="{914700B9-77B5-440A-A438-DE98B6D4894D}" destId="{BD9AF279-D483-48F2-BBBD-45F8E8923512}" srcOrd="1" destOrd="0" presId="urn:microsoft.com/office/officeart/2005/8/layout/target3"/>
    <dgm:cxn modelId="{C942E381-531A-49B2-B5B2-63E58A658177}" type="presOf" srcId="{100B6B2E-82E6-4C11-B19B-F2DB3A0EA64F}" destId="{645AA564-2E9E-4954-AD87-AE01782CEC59}" srcOrd="0" destOrd="0" presId="urn:microsoft.com/office/officeart/2005/8/layout/target3"/>
    <dgm:cxn modelId="{89BD9028-2557-4C2E-8A63-76522D0E9651}" type="presOf" srcId="{100B6B2E-82E6-4C11-B19B-F2DB3A0EA64F}" destId="{DBA8199F-D892-4A8E-A352-2B7844050E09}" srcOrd="1" destOrd="0" presId="urn:microsoft.com/office/officeart/2005/8/layout/target3"/>
    <dgm:cxn modelId="{6034DB9B-DF3F-4321-ABCA-3A9C0E6F5A71}" type="presOf" srcId="{1D8420EA-BFA0-403B-80F5-647FA396CC45}" destId="{F7B3C0B7-F0F7-4F49-B02C-3630F8C5FAE5}" srcOrd="0" destOrd="0" presId="urn:microsoft.com/office/officeart/2005/8/layout/target3"/>
    <dgm:cxn modelId="{44D268BB-8E7A-41CB-8C40-7D0804E8B190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EC688D7-1A00-4C5B-B02D-527D0B3E4038}" type="presOf" srcId="{27FE2D31-D344-4B63-A89A-A89AB0D9F3E3}" destId="{FE47432B-CA46-450C-8D8F-66C300A95B52}" srcOrd="0" destOrd="0" presId="urn:microsoft.com/office/officeart/2005/8/layout/target3"/>
    <dgm:cxn modelId="{2ED3FB2F-3B6F-493C-B7DB-ADB53CFEA42F}" type="presOf" srcId="{914700B9-77B5-440A-A438-DE98B6D4894D}" destId="{E73F1C26-6DCD-4001-88B9-355E01E2BCE7}" srcOrd="0" destOrd="0" presId="urn:microsoft.com/office/officeart/2005/8/layout/target3"/>
    <dgm:cxn modelId="{25E8862F-D23B-486A-A438-94E067B80F7B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E7EEF43-B357-4B2C-A5C3-272A6A456B50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EFCB325-ED8B-4C9A-9AD8-E66B016C98F1}" type="presParOf" srcId="{FE47432B-CA46-450C-8D8F-66C300A95B52}" destId="{B522209E-30D0-49D6-A340-2D383A11C668}" srcOrd="0" destOrd="0" presId="urn:microsoft.com/office/officeart/2005/8/layout/target3"/>
    <dgm:cxn modelId="{E89CD85A-FA53-4AC1-87A2-5DC30F7A7B83}" type="presParOf" srcId="{FE47432B-CA46-450C-8D8F-66C300A95B52}" destId="{ED5A8377-51D5-4DC5-B0E7-680166966720}" srcOrd="1" destOrd="0" presId="urn:microsoft.com/office/officeart/2005/8/layout/target3"/>
    <dgm:cxn modelId="{30ED3269-48D5-4DD1-A1D8-4723AF9BDD09}" type="presParOf" srcId="{FE47432B-CA46-450C-8D8F-66C300A95B52}" destId="{F69CC921-512E-49F4-824C-A648EC5F27A5}" srcOrd="2" destOrd="0" presId="urn:microsoft.com/office/officeart/2005/8/layout/target3"/>
    <dgm:cxn modelId="{2396A507-AB0B-4C03-B158-1181548BA234}" type="presParOf" srcId="{FE47432B-CA46-450C-8D8F-66C300A95B52}" destId="{61C9CE18-EDA6-4EDF-BA1C-09779D38FBBF}" srcOrd="3" destOrd="0" presId="urn:microsoft.com/office/officeart/2005/8/layout/target3"/>
    <dgm:cxn modelId="{4AE258EA-7D5C-46F7-A881-6F611D48E959}" type="presParOf" srcId="{FE47432B-CA46-450C-8D8F-66C300A95B52}" destId="{D60DEAAB-7AFE-435A-ACF6-18851E4B0426}" srcOrd="4" destOrd="0" presId="urn:microsoft.com/office/officeart/2005/8/layout/target3"/>
    <dgm:cxn modelId="{4A02DD4A-D713-40E5-81B2-C94E6EE8874A}" type="presParOf" srcId="{FE47432B-CA46-450C-8D8F-66C300A95B52}" destId="{F7B3C0B7-F0F7-4F49-B02C-3630F8C5FAE5}" srcOrd="5" destOrd="0" presId="urn:microsoft.com/office/officeart/2005/8/layout/target3"/>
    <dgm:cxn modelId="{78B6B600-126A-4223-9523-C601BBEF88C8}" type="presParOf" srcId="{FE47432B-CA46-450C-8D8F-66C300A95B52}" destId="{C9DA9446-E2D3-4F6A-8960-3CADFBF870B8}" srcOrd="6" destOrd="0" presId="urn:microsoft.com/office/officeart/2005/8/layout/target3"/>
    <dgm:cxn modelId="{B988BD2C-D3C4-4319-809B-E18D6C41D64D}" type="presParOf" srcId="{FE47432B-CA46-450C-8D8F-66C300A95B52}" destId="{9726EC6F-D322-4CD3-B489-1BE3DF7CE70B}" srcOrd="7" destOrd="0" presId="urn:microsoft.com/office/officeart/2005/8/layout/target3"/>
    <dgm:cxn modelId="{EBD7A933-DE17-4CB5-B630-39ADC65DC77B}" type="presParOf" srcId="{FE47432B-CA46-450C-8D8F-66C300A95B52}" destId="{645AA564-2E9E-4954-AD87-AE01782CEC59}" srcOrd="8" destOrd="0" presId="urn:microsoft.com/office/officeart/2005/8/layout/target3"/>
    <dgm:cxn modelId="{05F645A1-A5A4-4864-A612-E05192D644E2}" type="presParOf" srcId="{FE47432B-CA46-450C-8D8F-66C300A95B52}" destId="{8538CAC4-6A86-42B8-B5AF-2FF155DB9D02}" srcOrd="9" destOrd="0" presId="urn:microsoft.com/office/officeart/2005/8/layout/target3"/>
    <dgm:cxn modelId="{9BAC2F89-80C0-4686-A4F0-5A13BE1D8163}" type="presParOf" srcId="{FE47432B-CA46-450C-8D8F-66C300A95B52}" destId="{26FD6024-A07F-46D0-8BC0-B5E595C5673D}" srcOrd="10" destOrd="0" presId="urn:microsoft.com/office/officeart/2005/8/layout/target3"/>
    <dgm:cxn modelId="{1253B182-08D0-4C7D-AB64-1BF0ED80926E}" type="presParOf" srcId="{FE47432B-CA46-450C-8D8F-66C300A95B52}" destId="{E73F1C26-6DCD-4001-88B9-355E01E2BCE7}" srcOrd="11" destOrd="0" presId="urn:microsoft.com/office/officeart/2005/8/layout/target3"/>
    <dgm:cxn modelId="{B1B40E5A-585C-4DCD-8F7B-03DF9B9E6E9D}" type="presParOf" srcId="{FE47432B-CA46-450C-8D8F-66C300A95B52}" destId="{8E23E229-92FC-49D1-B5FE-0303176B8A4E}" srcOrd="12" destOrd="0" presId="urn:microsoft.com/office/officeart/2005/8/layout/target3"/>
    <dgm:cxn modelId="{0CB8A9F6-F9DE-46C2-BC44-3DDC2089183D}" type="presParOf" srcId="{FE47432B-CA46-450C-8D8F-66C300A95B52}" destId="{8467D0EB-87A2-4285-8ACA-0398EFBF29BC}" srcOrd="13" destOrd="0" presId="urn:microsoft.com/office/officeart/2005/8/layout/target3"/>
    <dgm:cxn modelId="{928770BA-7843-4562-B4A9-7C859C3D212E}" type="presParOf" srcId="{FE47432B-CA46-450C-8D8F-66C300A95B52}" destId="{DBA8199F-D892-4A8E-A352-2B7844050E09}" srcOrd="14" destOrd="0" presId="urn:microsoft.com/office/officeart/2005/8/layout/target3"/>
    <dgm:cxn modelId="{CF81628A-73CC-4002-A25F-42E7FC53796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4638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071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6103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797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543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8444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2095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478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2979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2599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594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8806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7171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7008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1590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0256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9411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564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7166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9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219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609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15.7.2012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735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779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_tLZn-VbPP0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ajduch.net/cesko/tezebni-a-energeticky-prumysl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youtu.be/Kvhzhtlrpm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braslavsky_Lom.JPG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MSH80_eruption_mount_st_helens_05-18-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541464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976820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Země - ekologie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6053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1181270"/>
              </p:ext>
            </p:extLst>
          </p:nvPr>
        </p:nvGraphicFramePr>
        <p:xfrm>
          <a:off x="539552" y="3573016"/>
          <a:ext cx="8280920" cy="2750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a test 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Připojení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a opakování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spuštění ukázky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 nutné připojení k internetu. Pro vypracování testu je možné pracovat v počítačové učebně a nechat žáky vyhledat informace na internetu.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014095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Tématem prezentace je biosféra a životní prostředí na Zemi. Po krátkém připomenutí jmenovaných pojmů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 žákům nabídnut krátký film a test na opakování.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zamyslí nad problémem životního prostředí na Zemi, zamyslí se nad tím, jak ho ovlivňuje člověk a co může každý z nás udělat pro zlepšení životního prostředí.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911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67944" y="4457343"/>
            <a:ext cx="54726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lgerian" pitchFamily="82" charset="0"/>
              </a:rPr>
              <a:t>ZEMĚ</a:t>
            </a:r>
            <a:endParaRPr lang="cs-CZ" sz="15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14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85" y="332655"/>
            <a:ext cx="7848872" cy="634352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16632"/>
            <a:ext cx="6480048" cy="1368152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cap="none" dirty="0" smtClean="0">
                <a:ln w="11430"/>
                <a:solidFill>
                  <a:srgbClr val="00FF00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BIOSFÉRA</a:t>
            </a:r>
            <a:r>
              <a:rPr lang="cs-CZ" sz="96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96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sz="96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2883" y="5445224"/>
            <a:ext cx="8976080" cy="1015663"/>
          </a:xfrm>
          <a:prstGeom prst="rect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00FF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ea typeface="+mj-ea"/>
                <a:cs typeface="+mj-cs"/>
              </a:rPr>
              <a:t>A ŽIVOTNÍ PROSTŘEDÍ</a:t>
            </a:r>
            <a:endParaRPr lang="cs-CZ" sz="6000" b="1" dirty="0">
              <a:ln w="11430"/>
              <a:solidFill>
                <a:srgbClr val="00FF00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2516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81" y="2852936"/>
            <a:ext cx="6696744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/>
              <a:t>Zahrnuje: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část </a:t>
            </a:r>
            <a:r>
              <a:rPr lang="cs-CZ" sz="2200" dirty="0"/>
              <a:t>atmosféry (přibližně do výšky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18 </a:t>
            </a:r>
            <a:r>
              <a:rPr lang="cs-CZ" sz="2200" dirty="0"/>
              <a:t>km v oblasti tropů a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10 </a:t>
            </a:r>
            <a:r>
              <a:rPr lang="cs-CZ" sz="2200" dirty="0"/>
              <a:t>km v polárních oblastech</a:t>
            </a:r>
            <a:r>
              <a:rPr lang="cs-CZ" sz="2200" dirty="0" smtClean="0"/>
              <a:t>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prakticky </a:t>
            </a:r>
            <a:r>
              <a:rPr lang="cs-CZ" sz="2200" dirty="0"/>
              <a:t>celou hydrosféru </a:t>
            </a:r>
            <a:endParaRPr lang="cs-CZ" sz="2200" dirty="0" smtClean="0"/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povrch </a:t>
            </a:r>
            <a:r>
              <a:rPr lang="cs-CZ" sz="2200" dirty="0"/>
              <a:t>litosféry (do desítek metrů pod </a:t>
            </a:r>
            <a:r>
              <a:rPr lang="cs-CZ" sz="2200" dirty="0" smtClean="0"/>
              <a:t>povrchem</a:t>
            </a:r>
            <a:br>
              <a:rPr lang="cs-CZ" sz="2200" dirty="0" smtClean="0"/>
            </a:br>
            <a:r>
              <a:rPr lang="cs-CZ" sz="2200" dirty="0" smtClean="0"/>
              <a:t>půdy</a:t>
            </a:r>
            <a:r>
              <a:rPr lang="cs-CZ" sz="2200" dirty="0"/>
              <a:t>, v případě výskytu jeskyní obývaných </a:t>
            </a:r>
            <a:r>
              <a:rPr lang="cs-CZ" sz="2200" dirty="0" smtClean="0"/>
              <a:t>živými</a:t>
            </a:r>
            <a:br>
              <a:rPr lang="cs-CZ" sz="2200" dirty="0" smtClean="0"/>
            </a:br>
            <a:r>
              <a:rPr lang="cs-CZ" sz="2200" dirty="0" smtClean="0"/>
              <a:t>organismy </a:t>
            </a:r>
            <a:r>
              <a:rPr lang="cs-CZ" sz="2200" dirty="0"/>
              <a:t>až do hloubky několika kilometrů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681" y="92315"/>
            <a:ext cx="67662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Biosféra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759" y="108572"/>
            <a:ext cx="2133600" cy="32004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60719" y="1052736"/>
            <a:ext cx="667504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tx1">
                    <a:lumMod val="75000"/>
                  </a:schemeClr>
                </a:solidFill>
              </a:rPr>
              <a:t>(též živý obal Země)</a:t>
            </a:r>
          </a:p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rgbClr val="FFC000"/>
                </a:solidFill>
              </a:rPr>
              <a:t>je část planety Země, kde se (byť i jen sporadicky a nepravidelně) vyskytují nějaké formy života. </a:t>
            </a:r>
          </a:p>
          <a:p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420888"/>
            <a:ext cx="2223245" cy="208099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462" y="3573016"/>
            <a:ext cx="2098995" cy="3184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96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9967"/>
            <a:ext cx="871296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Je to vše</a:t>
            </a:r>
            <a:r>
              <a:rPr lang="cs-CZ" sz="2200" dirty="0"/>
              <a:t>, co vytváří přirozené podmínky existence organismů, včetně </a:t>
            </a:r>
            <a:r>
              <a:rPr lang="cs-CZ" sz="2200" dirty="0" smtClean="0"/>
              <a:t>člověka, </a:t>
            </a:r>
            <a:r>
              <a:rPr lang="cs-CZ" sz="2200" dirty="0"/>
              <a:t>a je předpokladem jejich dalšího vývoje. </a:t>
            </a:r>
            <a:endParaRPr lang="cs-CZ" sz="2200" dirty="0" smtClean="0"/>
          </a:p>
          <a:p>
            <a:pPr algn="ctr"/>
            <a:endParaRPr lang="cs-CZ" sz="2200" dirty="0"/>
          </a:p>
          <a:p>
            <a:pPr algn="ctr"/>
            <a:r>
              <a:rPr lang="cs-CZ" sz="2200" dirty="0" smtClean="0"/>
              <a:t>Složkami </a:t>
            </a:r>
            <a:r>
              <a:rPr lang="cs-CZ" sz="2200" dirty="0"/>
              <a:t>je především ovzduší, voda, horniny, půda, organismy, ekosystémy a </a:t>
            </a:r>
            <a:r>
              <a:rPr lang="cs-CZ" sz="2200" dirty="0" smtClean="0"/>
              <a:t>energie.</a:t>
            </a:r>
            <a:endParaRPr lang="cs-CZ" sz="2200" dirty="0"/>
          </a:p>
          <a:p>
            <a:pPr algn="ctr"/>
            <a:endParaRPr lang="cs-CZ" sz="2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7"/>
            <a:ext cx="87129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prostředí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349" y="3068959"/>
            <a:ext cx="2120459" cy="31791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423" y="3080764"/>
            <a:ext cx="2112585" cy="31673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6" y="3068959"/>
            <a:ext cx="2360160" cy="3132956"/>
          </a:xfrm>
          <a:prstGeom prst="rect">
            <a:avLst/>
          </a:prstGeom>
        </p:spPr>
      </p:pic>
      <p:pic>
        <p:nvPicPr>
          <p:cNvPr id="2052" name="Picture 4" descr="C:\Users\admin\AppData\Local\Microsoft\Windows\Temporary Internet Files\Content.IE5\8DRF9YFW\MP9004065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904" y="3080764"/>
            <a:ext cx="2112585" cy="316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882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83" y="2044289"/>
            <a:ext cx="5976664" cy="4482498"/>
          </a:xfrm>
          <a:prstGeom prst="rect">
            <a:avLst/>
          </a:prstGeom>
          <a:noFill/>
          <a:ln>
            <a:noFill/>
          </a:ln>
          <a:effectLst>
            <a:outerShdw blurRad="457200" sx="105000" sy="105000" algn="ctr" rotWithShape="0">
              <a:schemeClr val="accent4">
                <a:alpha val="89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60648"/>
            <a:ext cx="80648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lidé chovají k přírodě? </a:t>
            </a:r>
          </a:p>
          <a:p>
            <a:pPr algn="ctr">
              <a:spcAft>
                <a:spcPts val="1200"/>
              </a:spcAft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přírodní prostředí jsme si vytvořili?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rgbClr val="FFC0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POJĎME SE PODÍVAT</a:t>
            </a:r>
            <a:r>
              <a:rPr lang="cs-CZ" sz="2400" dirty="0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dirty="0">
              <a:solidFill>
                <a:schemeClr val="bg2">
                  <a:lumMod val="40000"/>
                  <a:lumOff val="60000"/>
                </a:schemeClr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7383" y="6065121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Zbraslavský lom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2" name="Vodorovný svitek 1"/>
          <p:cNvSpPr/>
          <p:nvPr/>
        </p:nvSpPr>
        <p:spPr>
          <a:xfrm>
            <a:off x="7092280" y="2636912"/>
            <a:ext cx="1728192" cy="2880320"/>
          </a:xfrm>
          <a:prstGeom prst="horizontalScroll">
            <a:avLst>
              <a:gd name="adj" fmla="val 18494"/>
            </a:avLst>
          </a:prstGeom>
          <a:gradFill flip="none" rotWithShape="1">
            <a:gsLst>
              <a:gs pos="0">
                <a:srgbClr val="FFC000">
                  <a:shade val="30000"/>
                  <a:satMod val="115000"/>
                </a:srgbClr>
              </a:gs>
              <a:gs pos="50000">
                <a:srgbClr val="FFC000">
                  <a:shade val="67500"/>
                  <a:satMod val="115000"/>
                </a:srgbClr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Kliknutím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hlinkClick r:id="rId3"/>
              </a:rPr>
              <a:t>spustit</a:t>
            </a:r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ukázku</a:t>
            </a:r>
            <a:endParaRPr lang="cs-CZ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64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51520" y="188640"/>
            <a:ext cx="8712968" cy="1470929"/>
          </a:xfrm>
          <a:prstGeom prst="horizontalScroll">
            <a:avLst>
              <a:gd name="adj" fmla="val 15481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 JSTE POZORNÍ?</a:t>
            </a:r>
          </a:p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 NEBUDE PROBLÉM ODPOVĚDĚT NA NÁSLEDUJÍCÍ OTÁZKY: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7239" y="1844824"/>
            <a:ext cx="8352928" cy="4476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/>
              <a:t>Co označujeme pojmem BIOSFÉRA?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200" dirty="0"/>
              <a:t>Co označujeme pojmem ŽIVOTNÍ PROSTŘEDÍ</a:t>
            </a:r>
            <a:r>
              <a:rPr lang="cs-CZ" sz="2200" dirty="0" smtClean="0"/>
              <a:t>?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200" dirty="0"/>
              <a:t>Které zdroje negativního působení na životního prostředí byly zmiňovány v předchozím </a:t>
            </a:r>
            <a:r>
              <a:rPr lang="cs-CZ" sz="2200" dirty="0" smtClean="0"/>
              <a:t>dokumentu?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200" dirty="0"/>
              <a:t>Jak ovlivňuje chování člověka životní prostředí</a:t>
            </a:r>
            <a:r>
              <a:rPr lang="cs-CZ" sz="2200" dirty="0" smtClean="0"/>
              <a:t>?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/>
              <a:t>Které </a:t>
            </a:r>
            <a:r>
              <a:rPr lang="cs-CZ" sz="2200" dirty="0"/>
              <a:t>nerostné suroviny se těží v ČR. </a:t>
            </a:r>
            <a:endParaRPr lang="cs-CZ" sz="2200" dirty="0" smtClean="0"/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/>
              <a:t>Které </a:t>
            </a:r>
            <a:r>
              <a:rPr lang="cs-CZ" sz="2200" dirty="0"/>
              <a:t>typy elektráren najdete na území ČR a ve kterých lokalitách</a:t>
            </a:r>
            <a:r>
              <a:rPr lang="cs-CZ" sz="2200" dirty="0" smtClean="0"/>
              <a:t>?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75710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51520" y="188640"/>
            <a:ext cx="8712968" cy="1470929"/>
          </a:xfrm>
          <a:prstGeom prst="horizontalScroll">
            <a:avLst>
              <a:gd name="adj" fmla="val 15481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jste byli úspěšní?</a:t>
            </a: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Tady jsou odpovědi.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643085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cs-CZ" sz="2200" dirty="0" smtClean="0"/>
              <a:t>Které zdroje negativního působení na životního prostředí byly zmiňovány v předchozím dokumentu?</a:t>
            </a: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1043608" y="6115226"/>
            <a:ext cx="399593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Kácení a vypalování lesů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712154"/>
            <a:ext cx="87129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cs-CZ" sz="2200" dirty="0" smtClean="0"/>
              <a:t>Co označujeme pojmem BIOSFÉRA?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      _____________________________________________________________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1" y="2595309"/>
            <a:ext cx="884550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1200"/>
              </a:spcAft>
              <a:buFont typeface="+mj-lt"/>
              <a:buAutoNum type="arabicPeriod" startAt="2"/>
            </a:pPr>
            <a:r>
              <a:rPr lang="cs-CZ" sz="2200" dirty="0" smtClean="0"/>
              <a:t>Co označujeme pojmem ŽIVOTNÍ PROSTŘEDÍ?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      _____________________________________________________________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5333263"/>
            <a:ext cx="158417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Odpadky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06108" y="4596078"/>
            <a:ext cx="1927448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Únik ropy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5003" y="4571686"/>
            <a:ext cx="158417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Továrny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50308" y="4591296"/>
            <a:ext cx="3168352" cy="501350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Výfukové plyny aut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99769" y="5362783"/>
            <a:ext cx="289857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 uhlí a ropy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69260" y="5340766"/>
            <a:ext cx="266429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Hustá zástavba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0375" y="6163481"/>
            <a:ext cx="1969457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 zvířat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9962" y="2124177"/>
            <a:ext cx="76328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C000"/>
                </a:solidFill>
              </a:rPr>
              <a:t>část planety Země, kde se </a:t>
            </a:r>
            <a:r>
              <a:rPr lang="cs-CZ" sz="2200" dirty="0" smtClean="0">
                <a:solidFill>
                  <a:srgbClr val="FFC000"/>
                </a:solidFill>
              </a:rPr>
              <a:t>vyskytují </a:t>
            </a:r>
            <a:r>
              <a:rPr lang="cs-CZ" sz="2200" dirty="0">
                <a:solidFill>
                  <a:srgbClr val="FFC000"/>
                </a:solidFill>
              </a:rPr>
              <a:t>nějaké formy </a:t>
            </a:r>
            <a:r>
              <a:rPr lang="cs-CZ" sz="2200" dirty="0" smtClean="0">
                <a:solidFill>
                  <a:srgbClr val="FFC000"/>
                </a:solidFill>
              </a:rPr>
              <a:t>života </a:t>
            </a:r>
            <a:endParaRPr lang="cs-CZ" sz="22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0332" y="2970660"/>
            <a:ext cx="80841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FFC000"/>
                </a:solidFill>
              </a:rPr>
              <a:t>přirozené </a:t>
            </a:r>
            <a:r>
              <a:rPr lang="cs-CZ" sz="2200" dirty="0">
                <a:solidFill>
                  <a:srgbClr val="FFC000"/>
                </a:solidFill>
              </a:rPr>
              <a:t>podmínky existence </a:t>
            </a:r>
            <a:r>
              <a:rPr lang="cs-CZ" sz="2200" dirty="0" smtClean="0">
                <a:solidFill>
                  <a:srgbClr val="FFC000"/>
                </a:solidFill>
              </a:rPr>
              <a:t>organismů </a:t>
            </a:r>
            <a:r>
              <a:rPr lang="cs-CZ" sz="2200" dirty="0">
                <a:solidFill>
                  <a:srgbClr val="FFC000"/>
                </a:solidFill>
              </a:rPr>
              <a:t>a </a:t>
            </a:r>
            <a:r>
              <a:rPr lang="cs-CZ" sz="2200" dirty="0" smtClean="0">
                <a:solidFill>
                  <a:srgbClr val="FFC000"/>
                </a:solidFill>
              </a:rPr>
              <a:t>jejich další vývoj </a:t>
            </a:r>
            <a:endParaRPr lang="cs-CZ" sz="2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75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5" grpId="0" animBg="1"/>
      <p:bldP spid="7" grpId="0"/>
      <p:bldP spid="10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4524" y="332656"/>
            <a:ext cx="8712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200" dirty="0" smtClean="0"/>
              <a:t>Jak ovlivňuje chování člověka životní prostředí?</a:t>
            </a:r>
            <a:endParaRPr lang="cs-CZ" sz="2200" dirty="0"/>
          </a:p>
        </p:txBody>
      </p:sp>
      <p:sp>
        <p:nvSpPr>
          <p:cNvPr id="4" name="Obdélník 3"/>
          <p:cNvSpPr/>
          <p:nvPr/>
        </p:nvSpPr>
        <p:spPr>
          <a:xfrm>
            <a:off x="6354212" y="1073881"/>
            <a:ext cx="2583280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Tání ledovců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2096" y="1899237"/>
            <a:ext cx="2370115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Zemětřesení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048" y="1903052"/>
            <a:ext cx="3600400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Vymírání živočichů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31840" y="1642467"/>
            <a:ext cx="158417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Povodně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1146192"/>
            <a:ext cx="158417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Tornáda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43808" y="874629"/>
            <a:ext cx="3024336" cy="50405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Skleníkový efekt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4524" y="3068960"/>
            <a:ext cx="871296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1200"/>
              </a:spcAft>
              <a:buFont typeface="+mj-lt"/>
              <a:buAutoNum type="arabicPeriod" startAt="5"/>
            </a:pPr>
            <a:r>
              <a:rPr lang="cs-CZ" sz="2400" dirty="0" smtClean="0"/>
              <a:t>Charakterizujte které nerostné suroviny se těží v ČR. </a:t>
            </a:r>
          </a:p>
          <a:p>
            <a:pPr marL="457200" indent="-457200">
              <a:spcAft>
                <a:spcPts val="1200"/>
              </a:spcAft>
              <a:buFont typeface="+mj-lt"/>
              <a:buAutoNum type="arabicPeriod" startAt="5"/>
            </a:pPr>
            <a:r>
              <a:rPr lang="cs-CZ" sz="2400" dirty="0" smtClean="0"/>
              <a:t>Charakterizujte výrobu </a:t>
            </a:r>
            <a:r>
              <a:rPr lang="cs-CZ" sz="2400" dirty="0"/>
              <a:t>elektrické energie, </a:t>
            </a:r>
            <a:r>
              <a:rPr lang="cs-CZ" sz="2400" dirty="0" smtClean="0"/>
              <a:t>které typy elektráren najdete na území ČR a ve kterých lokalitách</a:t>
            </a:r>
            <a:r>
              <a:rPr lang="cs-CZ" sz="2200" dirty="0" smtClean="0"/>
              <a:t>?</a:t>
            </a:r>
            <a:endParaRPr lang="cs-CZ" sz="2200" dirty="0"/>
          </a:p>
        </p:txBody>
      </p:sp>
      <p:sp>
        <p:nvSpPr>
          <p:cNvPr id="11" name="Obdélník 10"/>
          <p:cNvSpPr/>
          <p:nvPr/>
        </p:nvSpPr>
        <p:spPr>
          <a:xfrm>
            <a:off x="1895605" y="5085184"/>
            <a:ext cx="4853314" cy="864096"/>
          </a:xfrm>
          <a:prstGeom prst="rect">
            <a:avLst/>
          </a:prstGeom>
          <a:solidFill>
            <a:srgbClr val="6C7E6D"/>
          </a:solidFill>
          <a:ln>
            <a:solidFill>
              <a:schemeClr val="bg2">
                <a:lumMod val="75000"/>
              </a:schemeClr>
            </a:solidFill>
          </a:ln>
          <a:effectLst>
            <a:glow rad="88900">
              <a:schemeClr val="accent4">
                <a:lumMod val="75000"/>
                <a:alpha val="57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Odpovědi lze vyhledat</a:t>
            </a:r>
            <a:b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</a:b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na této webové stránce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153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build="p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268" y="908720"/>
            <a:ext cx="67687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ještě není konec.</a:t>
            </a:r>
            <a:endParaRPr lang="cs-CZ" sz="9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616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088418"/>
            <a:ext cx="3901440" cy="259994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76672"/>
            <a:ext cx="2833637" cy="4248380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690" y="4080900"/>
            <a:ext cx="3901440" cy="2607462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54" y="202645"/>
            <a:ext cx="2854493" cy="4292470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Vodorovný svitek 4"/>
          <p:cNvSpPr/>
          <p:nvPr/>
        </p:nvSpPr>
        <p:spPr>
          <a:xfrm>
            <a:off x="6234786" y="202645"/>
            <a:ext cx="2749312" cy="3240360"/>
          </a:xfrm>
          <a:prstGeom prst="horizontalScroll">
            <a:avLst>
              <a:gd name="adj" fmla="val 10859"/>
            </a:avLst>
          </a:prstGeom>
          <a:gradFill flip="none" rotWithShape="1">
            <a:gsLst>
              <a:gs pos="0">
                <a:srgbClr val="D6B19C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0" scaled="0"/>
            <a:tileRect/>
          </a:gradFill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ještě může lidstvo ohrozit?</a:t>
            </a:r>
          </a:p>
          <a:p>
            <a:pPr algn="ctr"/>
            <a:r>
              <a:rPr lang="cs-CZ" sz="2400" dirty="0" smtClean="0">
                <a:solidFill>
                  <a:srgbClr val="00FF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Takto může vypadat jedna  z mnohých představ.</a:t>
            </a:r>
            <a:endParaRPr lang="cs-CZ" sz="2400" dirty="0">
              <a:solidFill>
                <a:srgbClr val="00FF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2554" y="3795412"/>
            <a:ext cx="3031294" cy="570975"/>
          </a:xfrm>
          <a:prstGeom prst="round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Erupce Mount St. Helens 18. května 1980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996871" y="6165305"/>
            <a:ext cx="2030176" cy="432048"/>
          </a:xfrm>
          <a:prstGeom prst="round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Tsunami</a:t>
            </a:r>
            <a:endParaRPr lang="cs-CZ" sz="2200" dirty="0"/>
          </a:p>
        </p:txBody>
      </p:sp>
      <p:sp>
        <p:nvSpPr>
          <p:cNvPr id="9" name="Zaoblený obdélník 8"/>
          <p:cNvSpPr/>
          <p:nvPr/>
        </p:nvSpPr>
        <p:spPr>
          <a:xfrm>
            <a:off x="5213096" y="4150363"/>
            <a:ext cx="2030176" cy="432048"/>
          </a:xfrm>
          <a:prstGeom prst="round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Tornáda</a:t>
            </a:r>
            <a:endParaRPr lang="cs-CZ" sz="2200" dirty="0"/>
          </a:p>
        </p:txBody>
      </p:sp>
      <p:sp>
        <p:nvSpPr>
          <p:cNvPr id="10" name="Šipka dolů 9"/>
          <p:cNvSpPr/>
          <p:nvPr/>
        </p:nvSpPr>
        <p:spPr>
          <a:xfrm>
            <a:off x="8338904" y="2348880"/>
            <a:ext cx="805096" cy="1608525"/>
          </a:xfrm>
          <a:prstGeom prst="downArrow">
            <a:avLst/>
          </a:prstGeom>
          <a:solidFill>
            <a:srgbClr val="006600"/>
          </a:solidFill>
          <a:ln w="38100">
            <a:solidFill>
              <a:srgbClr val="FF93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32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780928"/>
            <a:ext cx="3560440" cy="356044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827584" y="938337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Kliknutím na obrázek spustit video.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8530" y="260648"/>
            <a:ext cx="8568952" cy="2862322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Chraňme přírodu a </a:t>
            </a:r>
            <a:br>
              <a:rPr lang="cs-CZ" sz="6000" b="1" dirty="0" smtClean="0">
                <a:ln w="11430"/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6000" b="1" dirty="0" smtClean="0">
                <a:ln w="11430"/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naše životní prostředí.</a:t>
            </a:r>
          </a:p>
          <a:p>
            <a:pPr algn="ctr"/>
            <a:r>
              <a:rPr lang="cs-CZ" sz="6000" b="1" dirty="0" smtClean="0">
                <a:ln w="11430"/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to jen na nás.</a:t>
            </a:r>
            <a:endParaRPr lang="cs-CZ" sz="6000" b="1" dirty="0">
              <a:ln w="11430"/>
              <a:solidFill>
                <a:schemeClr val="bg2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61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 animBg="1"/>
      <p:bldP spid="3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4398" y="908720"/>
            <a:ext cx="87849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office.microsoft.com/cs-cz/images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 smtClean="0"/>
              <a:t>Soubor:Zbraslavsky Lom.JPG, [volné dílo]</a:t>
            </a:r>
            <a:br>
              <a:rPr lang="cs-CZ" sz="1600" dirty="0" smtClean="0"/>
            </a:br>
            <a:r>
              <a:rPr lang="cs-CZ" sz="1600" dirty="0" smtClean="0">
                <a:solidFill>
                  <a:schemeClr val="bg1"/>
                </a:solidFill>
                <a:hlinkClick r:id="rId3"/>
              </a:rPr>
              <a:t>http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://cs.wikipedia.org/wiki/Soubor:Zbraslavsky_Lom.JPG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 smtClean="0"/>
              <a:t>Austin Post, USGS: </a:t>
            </a:r>
            <a:r>
              <a:rPr lang="en-US" sz="1600" dirty="0"/>
              <a:t>Soubor:MSH80 eruption mount st helens </a:t>
            </a:r>
            <a:r>
              <a:rPr lang="en-US" sz="1600" dirty="0" smtClean="0"/>
              <a:t>05-18-80.jpg</a:t>
            </a:r>
            <a:r>
              <a:rPr lang="cs-CZ" sz="1600" dirty="0" smtClean="0"/>
              <a:t>, [Public Domain</a:t>
            </a:r>
            <a:r>
              <a:rPr lang="cs-CZ" sz="1600" dirty="0"/>
              <a:t>]</a:t>
            </a:r>
            <a:br>
              <a:rPr lang="cs-CZ" sz="1600" dirty="0"/>
            </a:b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cs.wikipedia.org/wiki/Soubor:MSH80_eruption_mount_st_helens_05-18-80.jpg</a:t>
            </a:r>
            <a:endParaRPr lang="cs-CZ" sz="1600" dirty="0" smtClean="0"/>
          </a:p>
          <a:p>
            <a:pPr>
              <a:spcAft>
                <a:spcPts val="600"/>
              </a:spcAft>
            </a:pP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792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1091</TotalTime>
  <Words>539</Words>
  <Application>Microsoft Office PowerPoint</Application>
  <PresentationFormat>Předvádění na obrazovce (4:3)</PresentationFormat>
  <Paragraphs>104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Technický</vt:lpstr>
      <vt:lpstr>Motiv systému Office</vt:lpstr>
      <vt:lpstr>1_Motiv systému Office</vt:lpstr>
      <vt:lpstr>Prezentace aplikace PowerPoint</vt:lpstr>
      <vt:lpstr>ANOTACE:</vt:lpstr>
      <vt:lpstr>Prezentace aplikace PowerPoint</vt:lpstr>
      <vt:lpstr>BIOSFÉRA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56</cp:revision>
  <dcterms:created xsi:type="dcterms:W3CDTF">2012-03-23T18:39:33Z</dcterms:created>
  <dcterms:modified xsi:type="dcterms:W3CDTF">2012-07-15T17:58:25Z</dcterms:modified>
</cp:coreProperties>
</file>