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  <p:sldMasterId id="2147483816" r:id="rId3"/>
  </p:sldMasterIdLst>
  <p:sldIdLst>
    <p:sldId id="284" r:id="rId4"/>
    <p:sldId id="285" r:id="rId5"/>
    <p:sldId id="259" r:id="rId6"/>
    <p:sldId id="258" r:id="rId7"/>
    <p:sldId id="256" r:id="rId8"/>
    <p:sldId id="261" r:id="rId9"/>
    <p:sldId id="264" r:id="rId10"/>
    <p:sldId id="263" r:id="rId11"/>
    <p:sldId id="273" r:id="rId12"/>
    <p:sldId id="274" r:id="rId13"/>
    <p:sldId id="266" r:id="rId14"/>
    <p:sldId id="276" r:id="rId15"/>
    <p:sldId id="260" r:id="rId16"/>
    <p:sldId id="265" r:id="rId17"/>
    <p:sldId id="271" r:id="rId18"/>
    <p:sldId id="272" r:id="rId19"/>
    <p:sldId id="262" r:id="rId20"/>
    <p:sldId id="278" r:id="rId21"/>
    <p:sldId id="280" r:id="rId22"/>
    <p:sldId id="281" r:id="rId23"/>
    <p:sldId id="282" r:id="rId24"/>
    <p:sldId id="279" r:id="rId25"/>
    <p:sldId id="286" r:id="rId26"/>
    <p:sldId id="257" r:id="rId27"/>
    <p:sldId id="267" r:id="rId28"/>
    <p:sldId id="27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DDFF"/>
    <a:srgbClr val="0000FF"/>
    <a:srgbClr val="00FF00"/>
    <a:srgbClr val="7FA3CF"/>
    <a:srgbClr val="00698E"/>
    <a:srgbClr val="B84542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51" autoAdjust="0"/>
    <p:restoredTop sz="94660"/>
  </p:normalViewPr>
  <p:slideViewPr>
    <p:cSldViewPr>
      <p:cViewPr>
        <p:scale>
          <a:sx n="70" d="100"/>
          <a:sy n="70" d="100"/>
        </p:scale>
        <p:origin x="-130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7B3D2E-CB6A-409D-9623-41BEC1108BB6}" type="presOf" srcId="{914700B9-77B5-440A-A438-DE98B6D4894D}" destId="{BD9AF279-D483-48F2-BBBD-45F8E8923512}" srcOrd="1" destOrd="0" presId="urn:microsoft.com/office/officeart/2005/8/layout/target3"/>
    <dgm:cxn modelId="{55FA8828-832F-48B5-8C03-64EA3CF91C61}" type="presOf" srcId="{914700B9-77B5-440A-A438-DE98B6D4894D}" destId="{E73F1C26-6DCD-4001-88B9-355E01E2BCE7}" srcOrd="0" destOrd="0" presId="urn:microsoft.com/office/officeart/2005/8/layout/target3"/>
    <dgm:cxn modelId="{A01A5445-E85A-4449-833D-57BBA353B79C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2C55B66-8223-4426-9816-0A9E6CFE0EF1}" type="presOf" srcId="{27FE2D31-D344-4B63-A89A-A89AB0D9F3E3}" destId="{FE47432B-CA46-450C-8D8F-66C300A95B52}" srcOrd="0" destOrd="0" presId="urn:microsoft.com/office/officeart/2005/8/layout/target3"/>
    <dgm:cxn modelId="{AA5A93A1-18EB-44EB-AA57-C8A1D3BF0BB1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2A0A093-6F51-4D40-8BD8-63588E3F5A80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8967879-1DB0-47E7-B821-8B78F5A8C227}" type="presOf" srcId="{100B6B2E-82E6-4C11-B19B-F2DB3A0EA64F}" destId="{DBA8199F-D892-4A8E-A352-2B7844050E09}" srcOrd="1" destOrd="0" presId="urn:microsoft.com/office/officeart/2005/8/layout/target3"/>
    <dgm:cxn modelId="{2F88CFC0-DC10-4570-B6E8-01311FD1A443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9F71160-C021-43BB-8635-D2FE0BC663C6}" type="presOf" srcId="{130831A4-0540-4EC5-8F5A-93030E89D2D9}" destId="{F69CC921-512E-49F4-824C-A648EC5F27A5}" srcOrd="0" destOrd="0" presId="urn:microsoft.com/office/officeart/2005/8/layout/target3"/>
    <dgm:cxn modelId="{BA03F6BD-40D2-4ECC-A926-7B077078280F}" type="presParOf" srcId="{FE47432B-CA46-450C-8D8F-66C300A95B52}" destId="{B522209E-30D0-49D6-A340-2D383A11C668}" srcOrd="0" destOrd="0" presId="urn:microsoft.com/office/officeart/2005/8/layout/target3"/>
    <dgm:cxn modelId="{F1E9E607-5596-4DF1-BA2D-5B37F7F1AE10}" type="presParOf" srcId="{FE47432B-CA46-450C-8D8F-66C300A95B52}" destId="{ED5A8377-51D5-4DC5-B0E7-680166966720}" srcOrd="1" destOrd="0" presId="urn:microsoft.com/office/officeart/2005/8/layout/target3"/>
    <dgm:cxn modelId="{1A6A05F0-689C-47C8-8AC6-56ED727CBE89}" type="presParOf" srcId="{FE47432B-CA46-450C-8D8F-66C300A95B52}" destId="{F69CC921-512E-49F4-824C-A648EC5F27A5}" srcOrd="2" destOrd="0" presId="urn:microsoft.com/office/officeart/2005/8/layout/target3"/>
    <dgm:cxn modelId="{5DC95929-0055-4815-84B0-9F4903590108}" type="presParOf" srcId="{FE47432B-CA46-450C-8D8F-66C300A95B52}" destId="{61C9CE18-EDA6-4EDF-BA1C-09779D38FBBF}" srcOrd="3" destOrd="0" presId="urn:microsoft.com/office/officeart/2005/8/layout/target3"/>
    <dgm:cxn modelId="{521DEC32-25F7-45EB-8E8B-98542900E17F}" type="presParOf" srcId="{FE47432B-CA46-450C-8D8F-66C300A95B52}" destId="{D60DEAAB-7AFE-435A-ACF6-18851E4B0426}" srcOrd="4" destOrd="0" presId="urn:microsoft.com/office/officeart/2005/8/layout/target3"/>
    <dgm:cxn modelId="{ECFF5D83-B3A1-4282-A922-CD08C0F5010C}" type="presParOf" srcId="{FE47432B-CA46-450C-8D8F-66C300A95B52}" destId="{F7B3C0B7-F0F7-4F49-B02C-3630F8C5FAE5}" srcOrd="5" destOrd="0" presId="urn:microsoft.com/office/officeart/2005/8/layout/target3"/>
    <dgm:cxn modelId="{3849BC9C-BF18-4413-AD99-55AF1355B799}" type="presParOf" srcId="{FE47432B-CA46-450C-8D8F-66C300A95B52}" destId="{C9DA9446-E2D3-4F6A-8960-3CADFBF870B8}" srcOrd="6" destOrd="0" presId="urn:microsoft.com/office/officeart/2005/8/layout/target3"/>
    <dgm:cxn modelId="{F5444991-F93A-4E63-A841-5736B3E0B539}" type="presParOf" srcId="{FE47432B-CA46-450C-8D8F-66C300A95B52}" destId="{9726EC6F-D322-4CD3-B489-1BE3DF7CE70B}" srcOrd="7" destOrd="0" presId="urn:microsoft.com/office/officeart/2005/8/layout/target3"/>
    <dgm:cxn modelId="{800AFE2B-2602-4B58-B74F-016AB2061236}" type="presParOf" srcId="{FE47432B-CA46-450C-8D8F-66C300A95B52}" destId="{645AA564-2E9E-4954-AD87-AE01782CEC59}" srcOrd="8" destOrd="0" presId="urn:microsoft.com/office/officeart/2005/8/layout/target3"/>
    <dgm:cxn modelId="{AA6FE577-7FD2-4A16-90EE-C891F9F38CA4}" type="presParOf" srcId="{FE47432B-CA46-450C-8D8F-66C300A95B52}" destId="{8538CAC4-6A86-42B8-B5AF-2FF155DB9D02}" srcOrd="9" destOrd="0" presId="urn:microsoft.com/office/officeart/2005/8/layout/target3"/>
    <dgm:cxn modelId="{63425F04-E39A-4E9D-BB21-AAE87A516E67}" type="presParOf" srcId="{FE47432B-CA46-450C-8D8F-66C300A95B52}" destId="{26FD6024-A07F-46D0-8BC0-B5E595C5673D}" srcOrd="10" destOrd="0" presId="urn:microsoft.com/office/officeart/2005/8/layout/target3"/>
    <dgm:cxn modelId="{35398624-0993-41F5-89DB-FD6F2AA47C1F}" type="presParOf" srcId="{FE47432B-CA46-450C-8D8F-66C300A95B52}" destId="{E73F1C26-6DCD-4001-88B9-355E01E2BCE7}" srcOrd="11" destOrd="0" presId="urn:microsoft.com/office/officeart/2005/8/layout/target3"/>
    <dgm:cxn modelId="{D6B4B579-B8EE-4B43-80F6-6F95F2F5FE58}" type="presParOf" srcId="{FE47432B-CA46-450C-8D8F-66C300A95B52}" destId="{8E23E229-92FC-49D1-B5FE-0303176B8A4E}" srcOrd="12" destOrd="0" presId="urn:microsoft.com/office/officeart/2005/8/layout/target3"/>
    <dgm:cxn modelId="{889FAD32-B395-4BC7-86C4-A21B37760F3F}" type="presParOf" srcId="{FE47432B-CA46-450C-8D8F-66C300A95B52}" destId="{8467D0EB-87A2-4285-8ACA-0398EFBF29BC}" srcOrd="13" destOrd="0" presId="urn:microsoft.com/office/officeart/2005/8/layout/target3"/>
    <dgm:cxn modelId="{F5E8DAC0-7FA1-4618-B53D-8702BF249416}" type="presParOf" srcId="{FE47432B-CA46-450C-8D8F-66C300A95B52}" destId="{DBA8199F-D892-4A8E-A352-2B7844050E09}" srcOrd="14" destOrd="0" presId="urn:microsoft.com/office/officeart/2005/8/layout/target3"/>
    <dgm:cxn modelId="{50097522-1150-4414-B8DF-5E31113BC49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DAC6BE-5B9C-41EF-840C-F3FB767B4DC7}" type="doc">
      <dgm:prSet loTypeId="urn:microsoft.com/office/officeart/2005/8/layout/arrow6" loCatId="process" qsTypeId="urn:microsoft.com/office/officeart/2005/8/quickstyle/3d2" qsCatId="3D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A40CF25B-47BF-4E25-9463-945A2EB4F95B}">
      <dgm:prSet custT="1"/>
      <dgm:spPr/>
      <dgm:t>
        <a:bodyPr/>
        <a:lstStyle/>
        <a:p>
          <a:pPr rtl="0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CHARAKTER ROČNÍCH OBDOBÍ</a:t>
          </a:r>
          <a:endParaRPr lang="cs-CZ" sz="2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5276347-2FC8-4270-9ED8-620C65B9F964}" type="parTrans" cxnId="{9156943D-1886-4E7A-9D39-51E222201485}">
      <dgm:prSet/>
      <dgm:spPr/>
      <dgm:t>
        <a:bodyPr/>
        <a:lstStyle/>
        <a:p>
          <a:endParaRPr lang="cs-CZ"/>
        </a:p>
      </dgm:t>
    </dgm:pt>
    <dgm:pt modelId="{4D320256-05AD-4E34-8C92-9F44DBEA6A3F}" type="sibTrans" cxnId="{9156943D-1886-4E7A-9D39-51E222201485}">
      <dgm:prSet/>
      <dgm:spPr/>
      <dgm:t>
        <a:bodyPr/>
        <a:lstStyle/>
        <a:p>
          <a:endParaRPr lang="cs-CZ"/>
        </a:p>
      </dgm:t>
    </dgm:pt>
    <dgm:pt modelId="{7F82B54D-5223-43DE-A3CC-F9863E2EB0B0}">
      <dgm:prSet custT="1"/>
      <dgm:spPr/>
      <dgm:t>
        <a:bodyPr/>
        <a:lstStyle/>
        <a:p>
          <a:pPr rtl="0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CHARAKTER DNE</a:t>
          </a:r>
          <a:endParaRPr lang="cs-CZ" sz="28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AF8CB28-8645-46B3-929B-6EC58143CE73}" type="parTrans" cxnId="{E7579931-BD1E-480A-860D-469F99BE4504}">
      <dgm:prSet/>
      <dgm:spPr/>
      <dgm:t>
        <a:bodyPr/>
        <a:lstStyle/>
        <a:p>
          <a:endParaRPr lang="cs-CZ"/>
        </a:p>
      </dgm:t>
    </dgm:pt>
    <dgm:pt modelId="{166683E4-D605-4ACF-9372-BF27106BCB23}" type="sibTrans" cxnId="{E7579931-BD1E-480A-860D-469F99BE4504}">
      <dgm:prSet/>
      <dgm:spPr/>
      <dgm:t>
        <a:bodyPr/>
        <a:lstStyle/>
        <a:p>
          <a:endParaRPr lang="cs-CZ"/>
        </a:p>
      </dgm:t>
    </dgm:pt>
    <dgm:pt modelId="{B1044A29-45E5-461C-ADDE-0FB278492CE9}" type="pres">
      <dgm:prSet presAssocID="{E7DAC6BE-5B9C-41EF-840C-F3FB767B4DC7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3534FD-5B7F-4A28-AB16-C22B9D627478}" type="pres">
      <dgm:prSet presAssocID="{E7DAC6BE-5B9C-41EF-840C-F3FB767B4DC7}" presName="ribbon" presStyleLbl="node1" presStyleIdx="0" presStyleCnt="1" custScaleX="178547"/>
      <dgm:spPr/>
    </dgm:pt>
    <dgm:pt modelId="{6D9E59AA-C319-4859-9F63-3FB409CD5F34}" type="pres">
      <dgm:prSet presAssocID="{E7DAC6BE-5B9C-41EF-840C-F3FB767B4DC7}" presName="leftArrowText" presStyleLbl="node1" presStyleIdx="0" presStyleCnt="1" custScaleX="259423" custLinFactX="79032" custLinFactNeighborX="100000" custLinFactNeighborY="4190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CFBFC6-9B4C-4EF6-A8E2-8850B5AB6073}" type="pres">
      <dgm:prSet presAssocID="{E7DAC6BE-5B9C-41EF-840C-F3FB767B4DC7}" presName="rightArrowText" presStyleLbl="node1" presStyleIdx="0" presStyleCnt="1" custScaleX="155206" custScaleY="95795" custLinFactX="-50282" custLinFactNeighborX="-100000" custLinFactNeighborY="-3019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8D9F00-E6FA-48F6-B5CD-0D4AE591DF20}" type="presOf" srcId="{7F82B54D-5223-43DE-A3CC-F9863E2EB0B0}" destId="{5ECFBFC6-9B4C-4EF6-A8E2-8850B5AB6073}" srcOrd="0" destOrd="0" presId="urn:microsoft.com/office/officeart/2005/8/layout/arrow6"/>
    <dgm:cxn modelId="{E7579931-BD1E-480A-860D-469F99BE4504}" srcId="{E7DAC6BE-5B9C-41EF-840C-F3FB767B4DC7}" destId="{7F82B54D-5223-43DE-A3CC-F9863E2EB0B0}" srcOrd="1" destOrd="0" parTransId="{8AF8CB28-8645-46B3-929B-6EC58143CE73}" sibTransId="{166683E4-D605-4ACF-9372-BF27106BCB23}"/>
    <dgm:cxn modelId="{4F79258F-4D43-4AAC-BCBB-BA42658E2A9B}" type="presOf" srcId="{A40CF25B-47BF-4E25-9463-945A2EB4F95B}" destId="{6D9E59AA-C319-4859-9F63-3FB409CD5F34}" srcOrd="0" destOrd="0" presId="urn:microsoft.com/office/officeart/2005/8/layout/arrow6"/>
    <dgm:cxn modelId="{FA7650E9-3D7E-49D9-B428-55F4791F02CB}" type="presOf" srcId="{E7DAC6BE-5B9C-41EF-840C-F3FB767B4DC7}" destId="{B1044A29-45E5-461C-ADDE-0FB278492CE9}" srcOrd="0" destOrd="0" presId="urn:microsoft.com/office/officeart/2005/8/layout/arrow6"/>
    <dgm:cxn modelId="{9156943D-1886-4E7A-9D39-51E222201485}" srcId="{E7DAC6BE-5B9C-41EF-840C-F3FB767B4DC7}" destId="{A40CF25B-47BF-4E25-9463-945A2EB4F95B}" srcOrd="0" destOrd="0" parTransId="{95276347-2FC8-4270-9ED8-620C65B9F964}" sibTransId="{4D320256-05AD-4E34-8C92-9F44DBEA6A3F}"/>
    <dgm:cxn modelId="{B1723578-A328-4450-9011-9044645A9EBB}" type="presParOf" srcId="{B1044A29-45E5-461C-ADDE-0FB278492CE9}" destId="{9C3534FD-5B7F-4A28-AB16-C22B9D627478}" srcOrd="0" destOrd="0" presId="urn:microsoft.com/office/officeart/2005/8/layout/arrow6"/>
    <dgm:cxn modelId="{48467798-002C-4999-993D-A6AFFEC8506B}" type="presParOf" srcId="{B1044A29-45E5-461C-ADDE-0FB278492CE9}" destId="{6D9E59AA-C319-4859-9F63-3FB409CD5F34}" srcOrd="1" destOrd="0" presId="urn:microsoft.com/office/officeart/2005/8/layout/arrow6"/>
    <dgm:cxn modelId="{8FA200FD-E711-4945-8F5B-304FDF59264D}" type="presParOf" srcId="{B1044A29-45E5-461C-ADDE-0FB278492CE9}" destId="{5ECFBFC6-9B4C-4EF6-A8E2-8850B5AB6073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534FD-5B7F-4A28-AB16-C22B9D627478}">
      <dsp:nvSpPr>
        <dsp:cNvPr id="0" name=""/>
        <dsp:cNvSpPr/>
      </dsp:nvSpPr>
      <dsp:spPr>
        <a:xfrm>
          <a:off x="252038" y="0"/>
          <a:ext cx="8208890" cy="1839043"/>
        </a:xfrm>
        <a:prstGeom prst="leftRightRibbon">
          <a:avLst/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9E59AA-C319-4859-9F63-3FB409CD5F34}">
      <dsp:nvSpPr>
        <dsp:cNvPr id="0" name=""/>
        <dsp:cNvSpPr/>
      </dsp:nvSpPr>
      <dsp:spPr>
        <a:xfrm>
          <a:off x="4116294" y="699451"/>
          <a:ext cx="3935992" cy="901131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99568" rIns="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CHARAKTER ROČNÍCH OBDOBÍ</a:t>
          </a:r>
          <a:endParaRPr lang="cs-CZ" sz="2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16294" y="699451"/>
        <a:ext cx="3935992" cy="901131"/>
      </dsp:txXfrm>
    </dsp:sp>
    <dsp:sp modelId="{5ECFBFC6-9B4C-4EF6-A8E2-8850B5AB6073}">
      <dsp:nvSpPr>
        <dsp:cNvPr id="0" name=""/>
        <dsp:cNvSpPr/>
      </dsp:nvSpPr>
      <dsp:spPr>
        <a:xfrm>
          <a:off x="1166886" y="362947"/>
          <a:ext cx="2782947" cy="863238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99568" rIns="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CHARAKTER DNE</a:t>
          </a:r>
          <a:endParaRPr lang="cs-CZ" sz="28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166886" y="362947"/>
        <a:ext cx="2782947" cy="8632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684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570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948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8963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07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84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067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0341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7655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9207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7527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4841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5321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4602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2785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885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2350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5913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399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5836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915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943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15.7.2012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8798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57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gif"/><Relationship Id="rId4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science.sbcc.edu/~physics/flash/LengthofDay.html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7XMio1OnH7s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astronomia.zcu.cz/planety/zeme/1939-pohyby-zeme" TargetMode="External"/><Relationship Id="rId3" Type="http://schemas.openxmlformats.org/officeDocument/2006/relationships/hyperlink" Target="http://cs.wikipedia.org/wiki/Soubor:AxialTiltObliquity.png" TargetMode="External"/><Relationship Id="rId7" Type="http://schemas.openxmlformats.org/officeDocument/2006/relationships/hyperlink" Target="http://cs.wikipedia.org/wiki/Soubor:Gyroscope_precession.gif" TargetMode="External"/><Relationship Id="rId2" Type="http://schemas.openxmlformats.org/officeDocument/2006/relationships/hyperlink" Target="http://www.base-universe.estranky.cz/fotoalbum/03-zeme/2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Precese_zemsk%C3%A9_osy&amp;oldid=8272922" TargetMode="External"/><Relationship Id="rId5" Type="http://schemas.openxmlformats.org/officeDocument/2006/relationships/hyperlink" Target="http://cs.wikipedia.org/w/index.php?title=Precese&amp;oldid=8435396" TargetMode="External"/><Relationship Id="rId4" Type="http://schemas.openxmlformats.org/officeDocument/2006/relationships/hyperlink" Target="http://cs.wikipedia.org/wiki/Soubor:Globespin.gif" TargetMode="External"/><Relationship Id="rId9" Type="http://schemas.openxmlformats.org/officeDocument/2006/relationships/hyperlink" Target="http://cs.wikipedia.org/wiki/Soubor:Precession_starchart.pn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astronomia.zcu.cz/planety/zeme/1941-casova-pasma" TargetMode="External"/><Relationship Id="rId3" Type="http://schemas.openxmlformats.org/officeDocument/2006/relationships/hyperlink" Target="http://www.astro.cz/clanek/3286" TargetMode="External"/><Relationship Id="rId7" Type="http://schemas.openxmlformats.org/officeDocument/2006/relationships/hyperlink" Target="http://www.astronomiaonline.org/view.php?nazevclanku=borientacia-na-obloheb&amp;cisloclanku=2006011806" TargetMode="External"/><Relationship Id="rId2" Type="http://schemas.openxmlformats.org/officeDocument/2006/relationships/hyperlink" Target="http://www.aldebaran.cz/astrofyzika/sunsystem/zem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Seasons.svg" TargetMode="External"/><Relationship Id="rId5" Type="http://schemas.openxmlformats.org/officeDocument/2006/relationships/hyperlink" Target="http://cs.wikipedia.org/w/index.php?title=Kr%C3%A1lovsk%C3%A1_greenwichsk%C3%A1_observato%C5%99&amp;oldid=8180128" TargetMode="External"/><Relationship Id="rId4" Type="http://schemas.openxmlformats.org/officeDocument/2006/relationships/hyperlink" Target="http://cs.wikipedia.org/w/index.php?title=%C4%8Casov%C3%A9_p%C3%A1smo&amp;oldid=8420376" TargetMode="External"/><Relationship Id="rId9" Type="http://schemas.openxmlformats.org/officeDocument/2006/relationships/hyperlink" Target="http://cs.wikipedia.org/w/index.php?title=Poledn%C3%ADk&amp;oldid=7985770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arth-lighting-winter-solstice_CS.png" TargetMode="External"/><Relationship Id="rId2" Type="http://schemas.openxmlformats.org/officeDocument/2006/relationships/hyperlink" Target="http://cs.wikipedia.org/wiki/Soubor:Poledn%C3%ADky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planety.astro.cz/zeme/1940-stridani-rocnich-obdobi" TargetMode="External"/><Relationship Id="rId4" Type="http://schemas.openxmlformats.org/officeDocument/2006/relationships/hyperlink" Target="http://cs.wikipedia.org/w/index.php?title=Rovnob%C4%9B%C5%BEka&amp;oldid=85360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342668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354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289408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Pohyby Země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2758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7100180"/>
              </p:ext>
            </p:extLst>
          </p:nvPr>
        </p:nvGraphicFramePr>
        <p:xfrm>
          <a:off x="539552" y="3573016"/>
          <a:ext cx="8280920" cy="2445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Připojení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7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promítnutí ukázek pohybů je potřeba připojení k internetu.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71893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výkladu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učiva o pohybech planety Země  - rotace kolem osy, precese, nutace, oběh Země kolem Slunce. Výklad je doplněn krátkými videi.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pohyby Země 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tím spojené děje - zejména střídání dne a noci, střídání roční období.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3719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506183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60062" y="4993848"/>
            <a:ext cx="6705006" cy="1750432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7200" b="1" dirty="0">
                <a:ln w="50800"/>
                <a:solidFill>
                  <a:schemeClr val="accent3">
                    <a:lumMod val="75000"/>
                  </a:schemeClr>
                </a:solidFill>
                <a:latin typeface="Georgia" pitchFamily="18" charset="0"/>
              </a:rPr>
              <a:t>a</a:t>
            </a:r>
            <a:r>
              <a:rPr lang="cs-CZ" sz="7200" b="1" dirty="0" smtClean="0">
                <a:ln w="50800"/>
                <a:solidFill>
                  <a:schemeClr val="accent3">
                    <a:lumMod val="75000"/>
                  </a:schemeClr>
                </a:solidFill>
                <a:latin typeface="Georgia" pitchFamily="18" charset="0"/>
              </a:rPr>
              <a:t> její pohyby</a:t>
            </a:r>
            <a:endParaRPr lang="cs-CZ" sz="7200" b="1" dirty="0">
              <a:ln w="50800"/>
              <a:solidFill>
                <a:schemeClr val="accent3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83314"/>
            <a:ext cx="1728192" cy="65556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05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Georgia" pitchFamily="18" charset="0"/>
              </a:rPr>
              <a:t>ZEMĚ</a:t>
            </a:r>
            <a:endParaRPr lang="cs-CZ" sz="10500" b="1" dirty="0">
              <a:ln w="50800"/>
              <a:solidFill>
                <a:schemeClr val="bg1">
                  <a:shade val="50000"/>
                </a:schemeClr>
              </a:solidFill>
              <a:latin typeface="Georg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07036"/>
            <a:ext cx="5040560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87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9512" y="188640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  <a:effectLst>
                  <a:glow>
                    <a:schemeClr val="bg2">
                      <a:lumMod val="1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vykonává ve vesmíru hned několik pohybů, </a:t>
            </a:r>
            <a:r>
              <a:rPr lang="cs-CZ" sz="3200" dirty="0" smtClean="0">
                <a:solidFill>
                  <a:schemeClr val="bg1"/>
                </a:solidFill>
                <a:effectLst>
                  <a:glow>
                    <a:schemeClr val="bg2">
                      <a:lumMod val="1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dirty="0" smtClean="0">
                <a:solidFill>
                  <a:schemeClr val="bg1"/>
                </a:solidFill>
                <a:effectLst>
                  <a:glow>
                    <a:schemeClr val="bg2">
                      <a:lumMod val="1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bg1"/>
                </a:solidFill>
                <a:effectLst>
                  <a:glow>
                    <a:schemeClr val="bg2">
                      <a:lumMod val="1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</a:t>
            </a:r>
            <a:r>
              <a:rPr lang="cs-CZ" sz="3200" dirty="0">
                <a:solidFill>
                  <a:schemeClr val="bg1"/>
                </a:solidFill>
                <a:effectLst>
                  <a:glow>
                    <a:schemeClr val="bg2">
                      <a:lumMod val="1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souhrnu určují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819578098"/>
              </p:ext>
            </p:extLst>
          </p:nvPr>
        </p:nvGraphicFramePr>
        <p:xfrm>
          <a:off x="191638" y="1217378"/>
          <a:ext cx="8712968" cy="1839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835696" y="3018475"/>
            <a:ext cx="5509300" cy="646331"/>
          </a:xfrm>
          <a:prstGeom prst="rect">
            <a:avLst/>
          </a:prstGeom>
          <a:noFill/>
          <a:effectLst>
            <a:glow rad="101600">
              <a:srgbClr val="C00000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bg2">
                      <a:lumMod val="75000"/>
                    </a:schemeClr>
                  </a:solidFill>
                </a:ln>
                <a:solidFill>
                  <a:srgbClr val="00FF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A jaké pohyby Země koná?</a:t>
            </a:r>
            <a:endParaRPr lang="cs-CZ" sz="3600" dirty="0">
              <a:ln>
                <a:solidFill>
                  <a:schemeClr val="bg2">
                    <a:lumMod val="75000"/>
                  </a:schemeClr>
                </a:solidFill>
              </a:ln>
              <a:solidFill>
                <a:srgbClr val="00FF0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79512" y="4221088"/>
            <a:ext cx="3312368" cy="1080120"/>
          </a:xfrm>
          <a:prstGeom prst="ellipse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0" scaled="1"/>
            <a:tileRect/>
          </a:gradFill>
          <a:ln w="19050">
            <a:solidFill>
              <a:schemeClr val="tx1"/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 ZEMSKÉ OSY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084917" y="3825044"/>
            <a:ext cx="3312368" cy="1080120"/>
          </a:xfrm>
          <a:prstGeom prst="ellipse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ROTACE KOLEM VLASTNÍ OSY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585477" y="4365104"/>
            <a:ext cx="3312368" cy="1080120"/>
          </a:xfrm>
          <a:prstGeom prst="ellipse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5400000" scaled="1"/>
            <a:tileRect/>
          </a:gradFill>
          <a:effectLst>
            <a:innerShdw blurRad="63500" dist="50800" dir="18900000">
              <a:prstClr val="black">
                <a:alpha val="50000"/>
              </a:prstClr>
            </a:innerShdw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OBĚH ZEMĚ KOLEM SLUNCE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075678" y="4905164"/>
            <a:ext cx="4464496" cy="1815862"/>
          </a:xfrm>
          <a:prstGeom prst="ellipse">
            <a:avLst/>
          </a:prstGeom>
          <a:gradFill flip="none" rotWithShape="1">
            <a:gsLst>
              <a:gs pos="0">
                <a:srgbClr val="B84542">
                  <a:shade val="30000"/>
                  <a:satMod val="115000"/>
                </a:srgbClr>
              </a:gs>
              <a:gs pos="50000">
                <a:srgbClr val="B84542">
                  <a:shade val="67500"/>
                  <a:satMod val="115000"/>
                </a:srgbClr>
              </a:gs>
              <a:gs pos="100000">
                <a:srgbClr val="B84542">
                  <a:shade val="100000"/>
                  <a:satMod val="115000"/>
                </a:srgbClr>
              </a:gs>
            </a:gsLst>
            <a:lin ang="0" scaled="1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ROTACE SE SLUNEČNÍ SOUSTAVOU V GALAXII KOLEM JEJÍHO STŘEDU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996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C3534FD-5B7F-4A28-AB16-C22B9D6274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11">
                                            <p:graphicEl>
                                              <a:dgm id="{9C3534FD-5B7F-4A28-AB16-C22B9D6274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6D9E59AA-C319-4859-9F63-3FB409CD5F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2000"/>
                                        <p:tgtEl>
                                          <p:spTgt spid="11">
                                            <p:graphicEl>
                                              <a:dgm id="{6D9E59AA-C319-4859-9F63-3FB409CD5F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ECFBFC6-9B4C-4EF6-A8E2-8850B5AB60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2000"/>
                                        <p:tgtEl>
                                          <p:spTgt spid="11">
                                            <p:graphicEl>
                                              <a:dgm id="{5ECFBFC6-9B4C-4EF6-A8E2-8850B5AB60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11" grpId="0">
        <p:bldSub>
          <a:bldDgm bld="one"/>
        </p:bldSub>
      </p:bldGraphic>
      <p:bldP spid="13" grpId="0"/>
      <p:bldP spid="16" grpId="0" animBg="1"/>
      <p:bldP spid="14" grpId="0" animBg="1"/>
      <p:bldP spid="15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006" y="116632"/>
            <a:ext cx="7772400" cy="72008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osa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3" y="1051409"/>
            <a:ext cx="6211887" cy="482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220567" y="2276872"/>
            <a:ext cx="1296144" cy="28803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rovník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77960" y="3729411"/>
            <a:ext cx="1296144" cy="288032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ekliptika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661586" y="1739234"/>
            <a:ext cx="1584176" cy="361084"/>
          </a:xfrm>
          <a:prstGeom prst="roundRect">
            <a:avLst/>
          </a:prstGeom>
          <a:solidFill>
            <a:srgbClr val="7DDDFF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zemská osa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245762" y="2937097"/>
            <a:ext cx="1812120" cy="158462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NEBESKÉ PÓLY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jsou průsečíky zemské rotační osy s nebeskou sférou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085683" y="942511"/>
            <a:ext cx="1296144" cy="536593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normála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k ekliptice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3356" y="6000600"/>
            <a:ext cx="89089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rgbClr val="00FF00"/>
                </a:solidFill>
              </a:rPr>
              <a:t>Rovina ekliptiky</a:t>
            </a:r>
            <a:r>
              <a:rPr lang="cs-CZ" sz="2200" dirty="0">
                <a:solidFill>
                  <a:srgbClr val="00FF00"/>
                </a:solidFill>
              </a:rPr>
              <a:t> je rovina ve které obíhá Země kolem Slunce. </a:t>
            </a:r>
            <a:r>
              <a:rPr lang="cs-CZ" sz="2200" dirty="0" smtClean="0">
                <a:solidFill>
                  <a:srgbClr val="00FF00"/>
                </a:solidFill>
              </a:rPr>
              <a:t/>
            </a:r>
            <a:br>
              <a:rPr lang="cs-CZ" sz="2200" dirty="0" smtClean="0">
                <a:solidFill>
                  <a:srgbClr val="00FF00"/>
                </a:solidFill>
              </a:rPr>
            </a:br>
            <a:r>
              <a:rPr lang="cs-CZ" sz="2200" dirty="0" smtClean="0">
                <a:solidFill>
                  <a:srgbClr val="00FF00"/>
                </a:solidFill>
              </a:rPr>
              <a:t>Tato </a:t>
            </a:r>
            <a:r>
              <a:rPr lang="cs-CZ" sz="2200" dirty="0">
                <a:solidFill>
                  <a:srgbClr val="00FF00"/>
                </a:solidFill>
              </a:rPr>
              <a:t>rovina se s časem téměř </a:t>
            </a:r>
            <a:r>
              <a:rPr lang="cs-CZ" sz="2200" dirty="0" smtClean="0">
                <a:solidFill>
                  <a:srgbClr val="00FF00"/>
                </a:solidFill>
              </a:rPr>
              <a:t>nemění.</a:t>
            </a:r>
            <a:endParaRPr lang="cs-CZ" sz="2200" dirty="0">
              <a:solidFill>
                <a:srgbClr val="00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860032" y="1574794"/>
            <a:ext cx="656004" cy="3960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23,5</a:t>
            </a:r>
            <a:r>
              <a:rPr lang="cs-CZ" sz="1600" dirty="0" smtClean="0">
                <a:solidFill>
                  <a:schemeClr val="tx1"/>
                </a:solidFill>
              </a:rPr>
              <a:t>°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15616" y="3284984"/>
            <a:ext cx="1320976" cy="21602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zemský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orbit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6207606" y="2252680"/>
            <a:ext cx="1944216" cy="624447"/>
          </a:xfrm>
          <a:prstGeom prst="wedgeRoundRectCallout">
            <a:avLst>
              <a:gd name="adj1" fmla="val -91030"/>
              <a:gd name="adj2" fmla="val -24647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Severní zeměpisný pól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20" name="Pravoúhlá spojnice 19"/>
          <p:cNvCxnSpPr/>
          <p:nvPr/>
        </p:nvCxnSpPr>
        <p:spPr>
          <a:xfrm rot="10800000">
            <a:off x="6273654" y="1210807"/>
            <a:ext cx="2330794" cy="1522304"/>
          </a:xfrm>
          <a:prstGeom prst="bentConnector3">
            <a:avLst>
              <a:gd name="adj1" fmla="val 229"/>
            </a:avLst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ravoúhlá spojnice 22"/>
          <p:cNvCxnSpPr/>
          <p:nvPr/>
        </p:nvCxnSpPr>
        <p:spPr>
          <a:xfrm rot="10800000" flipV="1">
            <a:off x="4211960" y="4634578"/>
            <a:ext cx="4392488" cy="1088334"/>
          </a:xfrm>
          <a:prstGeom prst="bentConnector3">
            <a:avLst>
              <a:gd name="adj1" fmla="val 287"/>
            </a:avLst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Zaoblený obdélníkový popisek 28"/>
          <p:cNvSpPr/>
          <p:nvPr/>
        </p:nvSpPr>
        <p:spPr>
          <a:xfrm>
            <a:off x="1429888" y="4651300"/>
            <a:ext cx="1944216" cy="624447"/>
          </a:xfrm>
          <a:prstGeom prst="wedgeRoundRectCallout">
            <a:avLst>
              <a:gd name="adj1" fmla="val 92885"/>
              <a:gd name="adj2" fmla="val -37760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Jižní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zeměpisný pól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24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4" grpId="0" animBg="1"/>
      <p:bldP spid="8" grpId="0" animBg="1"/>
      <p:bldP spid="10" grpId="0" animBg="1"/>
      <p:bldP spid="6" grpId="0"/>
      <p:bldP spid="14" grpId="0" animBg="1"/>
      <p:bldP spid="11" grpId="0" animBg="1"/>
      <p:bldP spid="12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62470"/>
            <a:ext cx="77724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Rotace Země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8964488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Během svého pohybu kolem Slunce se Země otáčí od východu na západ.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Rotace </a:t>
            </a:r>
            <a:r>
              <a:rPr lang="cs-CZ" sz="2200" dirty="0">
                <a:solidFill>
                  <a:schemeClr val="bg1"/>
                </a:solidFill>
              </a:rPr>
              <a:t>Země kolem její osy spojující severní a jižní </a:t>
            </a:r>
            <a:r>
              <a:rPr lang="cs-CZ" sz="2200" dirty="0" smtClean="0">
                <a:solidFill>
                  <a:schemeClr val="bg1"/>
                </a:solidFill>
              </a:rPr>
              <a:t>zeměpisný pól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trvá </a:t>
            </a:r>
            <a:r>
              <a:rPr lang="cs-CZ" sz="2200" dirty="0">
                <a:solidFill>
                  <a:srgbClr val="00FF00"/>
                </a:solidFill>
              </a:rPr>
              <a:t>23 hodin, 56 minut a 4,091 </a:t>
            </a:r>
            <a:r>
              <a:rPr lang="cs-CZ" sz="2200" dirty="0">
                <a:solidFill>
                  <a:schemeClr val="bg1"/>
                </a:solidFill>
              </a:rPr>
              <a:t>sekund. </a:t>
            </a:r>
            <a:r>
              <a:rPr lang="cs-CZ" sz="2200" dirty="0" smtClean="0">
                <a:solidFill>
                  <a:schemeClr val="bg1"/>
                </a:solidFill>
              </a:rPr>
              <a:t>Tak dlouho trvá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hvězdný den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Lidé používají v běžném životě sluneční čas. </a:t>
            </a:r>
            <a:r>
              <a:rPr lang="cs-CZ" sz="2400" b="1" dirty="0" smtClean="0">
                <a:solidFill>
                  <a:srgbClr val="FFC000"/>
                </a:solidFill>
              </a:rPr>
              <a:t>Pravý </a:t>
            </a:r>
            <a:r>
              <a:rPr lang="cs-CZ" sz="2400" b="1" dirty="0">
                <a:solidFill>
                  <a:srgbClr val="FFC000"/>
                </a:solidFill>
              </a:rPr>
              <a:t>sluneční čas </a:t>
            </a:r>
            <a:r>
              <a:rPr lang="cs-CZ" sz="2200" dirty="0">
                <a:solidFill>
                  <a:schemeClr val="bg1"/>
                </a:solidFill>
              </a:rPr>
              <a:t>je doba mezi dvěma po sobě následujícími vrcholeními Slunce nad místním poledníkem. </a:t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Tato </a:t>
            </a:r>
            <a:r>
              <a:rPr lang="cs-CZ" sz="2200" dirty="0">
                <a:solidFill>
                  <a:schemeClr val="bg1"/>
                </a:solidFill>
              </a:rPr>
              <a:t>doba se mění (v přísluní je den delší než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odsluní). </a:t>
            </a:r>
            <a:r>
              <a:rPr lang="cs-CZ" sz="2200" dirty="0" smtClean="0">
                <a:solidFill>
                  <a:schemeClr val="bg1"/>
                </a:solidFill>
              </a:rPr>
              <a:t>Proto </a:t>
            </a:r>
            <a:r>
              <a:rPr lang="cs-CZ" sz="2200" dirty="0">
                <a:solidFill>
                  <a:schemeClr val="bg1"/>
                </a:solidFill>
              </a:rPr>
              <a:t>byl zaveden </a:t>
            </a:r>
            <a:r>
              <a:rPr lang="cs-CZ" sz="2400" b="1" dirty="0">
                <a:solidFill>
                  <a:srgbClr val="FFC000"/>
                </a:solidFill>
              </a:rPr>
              <a:t>střední sluneční </a:t>
            </a:r>
            <a:r>
              <a:rPr lang="cs-CZ" sz="2400" b="1" dirty="0" smtClean="0">
                <a:solidFill>
                  <a:srgbClr val="FFC000"/>
                </a:solidFill>
              </a:rPr>
              <a:t/>
            </a:r>
            <a:br>
              <a:rPr lang="cs-CZ" sz="2400" b="1" dirty="0" smtClean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čas</a:t>
            </a:r>
            <a:r>
              <a:rPr lang="cs-CZ" sz="2200" dirty="0" smtClean="0">
                <a:solidFill>
                  <a:schemeClr val="bg1"/>
                </a:solidFill>
              </a:rPr>
              <a:t>, který trvá </a:t>
            </a:r>
            <a:r>
              <a:rPr lang="cs-CZ" sz="2200" dirty="0">
                <a:solidFill>
                  <a:schemeClr val="bg1"/>
                </a:solidFill>
              </a:rPr>
              <a:t>24 hodin. 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Rotace Země způsobuje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střídání dne a noci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 ve stejnou dobu je přivrácena jen jedna </a:t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polovina (hemisféra) zeměkoule.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9494" y="5222810"/>
            <a:ext cx="84969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Vlivem rotace Země kolem své osy se postupně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přesunuje </a:t>
            </a:r>
            <a:r>
              <a:rPr lang="cs-CZ" sz="2200" dirty="0">
                <a:solidFill>
                  <a:schemeClr val="bg1"/>
                </a:solidFill>
              </a:rPr>
              <a:t>oblast odkloněná od Slunce, což se na povrchu projevuje jako příchod a odchod noci. Z tohoto důvodu vznikla mezinárodní dohoda, která rozdělila celý zemský povrch na 24 časových pásem. 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143472" y="5085184"/>
            <a:ext cx="288032" cy="1584176"/>
          </a:xfrm>
          <a:prstGeom prst="downArrow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546" y="2564904"/>
            <a:ext cx="2883892" cy="28838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4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1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100"/>
                            </p:stCondLst>
                            <p:childTnLst>
                              <p:par>
                                <p:cTn id="45" presetID="22" presetClass="entr" presetSubtype="1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5"/>
                                    </p:cond>
                                  </p:end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9176" y="188640"/>
            <a:ext cx="77724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pásma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56" y="2088143"/>
            <a:ext cx="8640824" cy="4657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0880" y="764704"/>
            <a:ext cx="89289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Celá Země je rozdělena na 24 časových pásem.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Čas </a:t>
            </a:r>
            <a:r>
              <a:rPr lang="cs-CZ" sz="2000" dirty="0">
                <a:solidFill>
                  <a:schemeClr val="bg1"/>
                </a:solidFill>
              </a:rPr>
              <a:t>mezi různými pásmy se liší, </a:t>
            </a:r>
            <a:r>
              <a:rPr lang="cs-CZ" sz="2000" dirty="0" smtClean="0">
                <a:solidFill>
                  <a:schemeClr val="bg1"/>
                </a:solidFill>
              </a:rPr>
              <a:t>ale </a:t>
            </a:r>
            <a:r>
              <a:rPr lang="cs-CZ" sz="2000" dirty="0">
                <a:solidFill>
                  <a:schemeClr val="bg1"/>
                </a:solidFill>
              </a:rPr>
              <a:t>uvnitř jednoho pásma je stejný čas.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Při </a:t>
            </a:r>
            <a:r>
              <a:rPr lang="cs-CZ" sz="2000" dirty="0">
                <a:solidFill>
                  <a:schemeClr val="bg1"/>
                </a:solidFill>
              </a:rPr>
              <a:t>přechodu časových pásem musíme posunout hodinky zpět, když jdeme na západ, dopředu, když jdeme na východ</a:t>
            </a:r>
            <a:r>
              <a:rPr lang="cs-CZ" sz="2000" dirty="0" smtClean="0">
                <a:solidFill>
                  <a:schemeClr val="bg1"/>
                </a:solidFill>
              </a:rPr>
              <a:t>. Při </a:t>
            </a:r>
            <a:r>
              <a:rPr lang="cs-CZ" sz="2000" dirty="0">
                <a:solidFill>
                  <a:schemeClr val="bg1"/>
                </a:solidFill>
              </a:rPr>
              <a:t>překročení datové hranice se mění datum. </a:t>
            </a:r>
          </a:p>
        </p:txBody>
      </p:sp>
    </p:spTree>
    <p:extLst>
      <p:ext uri="{BB962C8B-B14F-4D97-AF65-F5344CB8AC3E}">
        <p14:creationId xmlns:p14="http://schemas.microsoft.com/office/powerpoint/2010/main" val="2625761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91" y="2204864"/>
            <a:ext cx="8824031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5091" y="836712"/>
            <a:ext cx="8824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Časový </a:t>
            </a:r>
            <a:r>
              <a:rPr lang="cs-CZ" sz="2400" dirty="0">
                <a:solidFill>
                  <a:schemeClr val="bg1"/>
                </a:solidFill>
              </a:rPr>
              <a:t>rozdíl mezi jednotlivými poledníky činí 4 </a:t>
            </a:r>
            <a:r>
              <a:rPr lang="cs-CZ" sz="2400" dirty="0" smtClean="0">
                <a:solidFill>
                  <a:schemeClr val="bg1"/>
                </a:solidFill>
              </a:rPr>
              <a:t>minuty.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Mezi </a:t>
            </a:r>
            <a:r>
              <a:rPr lang="cs-CZ" sz="2400" dirty="0">
                <a:solidFill>
                  <a:schemeClr val="bg1"/>
                </a:solidFill>
              </a:rPr>
              <a:t>15 poledníky pak jednu hodinu, což při 360 polednících znamená 1440 minut, neboli 24 hodin.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28826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Časová pásma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15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788" y="90022"/>
            <a:ext cx="4990645" cy="4059058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4705" y="5251847"/>
            <a:ext cx="8840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Délka poledníků byla použita jako výchozí veličina pro určení délky metru jako základní jednotky metrického </a:t>
            </a:r>
            <a:r>
              <a:rPr lang="cs-CZ" sz="2200" dirty="0" smtClean="0">
                <a:solidFill>
                  <a:srgbClr val="FFC000"/>
                </a:solidFill>
              </a:rPr>
              <a:t>systému.</a:t>
            </a:r>
            <a:endParaRPr lang="cs-CZ" sz="22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0666" y="3573016"/>
            <a:ext cx="88407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Od pólu směrem k rovníku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se vzdálenost </a:t>
            </a:r>
            <a:r>
              <a:rPr lang="cs-CZ" sz="2200" dirty="0">
                <a:solidFill>
                  <a:schemeClr val="bg1"/>
                </a:solidFill>
              </a:rPr>
              <a:t>mezi poledníky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zvětšuje</a:t>
            </a:r>
            <a:r>
              <a:rPr lang="cs-CZ" sz="2200" dirty="0">
                <a:solidFill>
                  <a:schemeClr val="bg1"/>
                </a:solidFill>
              </a:rPr>
              <a:t>, až na rovníku dosáhne svého maxima 111,324 km; na 50. stupni severní šířky, tedy ve střední Evropě, činí jen 71,556 km.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8078" y="6021288"/>
            <a:ext cx="89259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00FF00"/>
                </a:solidFill>
              </a:rPr>
              <a:t>Původně byl </a:t>
            </a:r>
            <a:r>
              <a:rPr lang="cs-CZ" sz="2200" b="1" dirty="0">
                <a:solidFill>
                  <a:srgbClr val="00FF00"/>
                </a:solidFill>
              </a:rPr>
              <a:t>metr</a:t>
            </a:r>
            <a:r>
              <a:rPr lang="cs-CZ" sz="2200" dirty="0">
                <a:solidFill>
                  <a:srgbClr val="00FF00"/>
                </a:solidFill>
              </a:rPr>
              <a:t> odvozen od rozměrů Země a 1 metr byl definován jako délka jedné desetimilióntiny zemského kvadrantu (poloviny délky poledníku).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8842" y="139278"/>
            <a:ext cx="33330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Poledníky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640" y="908720"/>
            <a:ext cx="395814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Poledník</a:t>
            </a:r>
            <a:r>
              <a:rPr lang="cs-CZ" sz="2200" dirty="0">
                <a:solidFill>
                  <a:schemeClr val="bg1"/>
                </a:solidFill>
              </a:rPr>
              <a:t> je myšlená čára, vzniklá průnikem </a:t>
            </a:r>
            <a:r>
              <a:rPr lang="cs-CZ" sz="2200" dirty="0" smtClean="0">
                <a:solidFill>
                  <a:schemeClr val="bg1"/>
                </a:solidFill>
              </a:rPr>
              <a:t>poloroviny</a:t>
            </a:r>
            <a:r>
              <a:rPr lang="cs-CZ" sz="2200" dirty="0">
                <a:solidFill>
                  <a:schemeClr val="bg1"/>
                </a:solidFill>
              </a:rPr>
              <a:t>, určené zemskou osou, a povrchu Země. Poledníky jsou také nejkratšími spojnicemi severního a jižního pólu, vedoucími po povrchu Země.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755576" y="5157192"/>
            <a:ext cx="7488832" cy="0"/>
          </a:xfrm>
          <a:prstGeom prst="line">
            <a:avLst/>
          </a:prstGeom>
          <a:ln w="76200" cmpd="thickThin"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660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  <p:bldP spid="5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9593" y="664066"/>
            <a:ext cx="43033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Od počátků astronomie bylo její důležitou aplikací měření času a využití nebeských těles pro navigaci.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rgbClr val="FFC000"/>
                </a:solidFill>
              </a:rPr>
              <a:t>Pravý </a:t>
            </a:r>
            <a:r>
              <a:rPr lang="cs-CZ" sz="2200" dirty="0">
                <a:solidFill>
                  <a:srgbClr val="FFC000"/>
                </a:solidFill>
              </a:rPr>
              <a:t>sluneční čas je v každém místě svázán s místním poledníkem. </a:t>
            </a: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Zavedení </a:t>
            </a:r>
            <a:r>
              <a:rPr lang="cs-CZ" sz="2200" dirty="0">
                <a:solidFill>
                  <a:schemeClr val="bg1"/>
                </a:solidFill>
              </a:rPr>
              <a:t>jednotného času na větším území proto nutně souvisí se stanovením významného poledníku.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19672" y="3420061"/>
            <a:ext cx="5448180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Základní poledník</a:t>
            </a:r>
            <a:r>
              <a:rPr lang="cs-CZ" sz="2000" dirty="0"/>
              <a:t>, který je </a:t>
            </a:r>
            <a:r>
              <a:rPr lang="cs-CZ" sz="2000" dirty="0" smtClean="0"/>
              <a:t>v </a:t>
            </a:r>
            <a:r>
              <a:rPr lang="cs-CZ" sz="2000" dirty="0"/>
              <a:t>dnešním systému používán, byl určen na zvláštní konferenci (</a:t>
            </a:r>
            <a:r>
              <a:rPr lang="cs-CZ" sz="2000" i="1" dirty="0"/>
              <a:t>International Meridian Conference</a:t>
            </a:r>
            <a:r>
              <a:rPr lang="cs-CZ" sz="2000" dirty="0"/>
              <a:t>) pořádané v říjnu 1884 ve </a:t>
            </a:r>
            <a:r>
              <a:rPr lang="cs-CZ" sz="2000" dirty="0" smtClean="0"/>
              <a:t>Washingtonu.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46130" y="4743500"/>
            <a:ext cx="659786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</a:rPr>
              <a:t>Základní poledník</a:t>
            </a:r>
            <a:r>
              <a:rPr lang="cs-CZ" sz="2200" dirty="0">
                <a:solidFill>
                  <a:srgbClr val="FFC000"/>
                </a:solidFill>
              </a:rPr>
              <a:t> nebo též </a:t>
            </a:r>
            <a:r>
              <a:rPr lang="cs-CZ" sz="2200" b="1" dirty="0">
                <a:solidFill>
                  <a:srgbClr val="FFC000"/>
                </a:solidFill>
              </a:rPr>
              <a:t>nultý poledník</a:t>
            </a:r>
            <a:r>
              <a:rPr lang="cs-CZ" sz="2200" dirty="0">
                <a:solidFill>
                  <a:srgbClr val="FFC000"/>
                </a:solidFill>
              </a:rPr>
              <a:t> je poledník, od kterého se počítá zeměpisná délka. </a:t>
            </a:r>
            <a:r>
              <a:rPr lang="cs-CZ" sz="2000" dirty="0">
                <a:solidFill>
                  <a:srgbClr val="00FF00"/>
                </a:solidFill>
              </a:rPr>
              <a:t>Prochází Královskou observatoří v Greenwichi v Anglii (dnes jižní předměstí Londýna), podle toho se nazývá též </a:t>
            </a:r>
            <a:r>
              <a:rPr lang="cs-CZ" sz="2000" i="1" dirty="0">
                <a:solidFill>
                  <a:srgbClr val="00FF00"/>
                </a:solidFill>
              </a:rPr>
              <a:t>Greenwichský poledník</a:t>
            </a:r>
            <a:r>
              <a:rPr lang="cs-CZ" sz="2200" dirty="0">
                <a:solidFill>
                  <a:srgbClr val="00FF00"/>
                </a:solidFill>
              </a:rPr>
              <a:t>. </a:t>
            </a:r>
            <a:r>
              <a:rPr lang="cs-CZ" sz="2200" dirty="0">
                <a:solidFill>
                  <a:schemeClr val="bg1"/>
                </a:solidFill>
              </a:rPr>
              <a:t>Na protější straně Země oproti nultému poledníku se nachází mezinárodní datová hranice.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26" y="3501008"/>
            <a:ext cx="2393404" cy="3191205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212" y="832949"/>
            <a:ext cx="4378672" cy="2463003"/>
          </a:xfrm>
          <a:prstGeom prst="rect">
            <a:avLst/>
          </a:prstGeom>
          <a:noFill/>
          <a:ln>
            <a:noFill/>
          </a:ln>
          <a:effectLst>
            <a:glow rad="889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49428" y="24867"/>
            <a:ext cx="71110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Nultý (Greenwichský) poledník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490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3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3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 animBg="1"/>
      <p:bldP spid="7" grpId="0" build="p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71800" y="116631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Rovnoběžky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6830"/>
            <a:ext cx="526022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716096"/>
            <a:ext cx="903649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Rovnoběžka</a:t>
            </a:r>
            <a:r>
              <a:rPr lang="cs-CZ" sz="2200" dirty="0">
                <a:solidFill>
                  <a:schemeClr val="bg1"/>
                </a:solidFill>
              </a:rPr>
              <a:t> je kružnice na povrchu koule se stejnou zeměpisnou šířkou </a:t>
            </a:r>
            <a:r>
              <a:rPr lang="el-GR" sz="2200" i="1" dirty="0">
                <a:solidFill>
                  <a:schemeClr val="bg1"/>
                </a:solidFill>
              </a:rPr>
              <a:t>φ</a:t>
            </a:r>
            <a:r>
              <a:rPr lang="el-GR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určena rovinou procházející zvoleným bodem rovnoběžně s rovinou rovníku.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Rovnoběžky </a:t>
            </a:r>
            <a:r>
              <a:rPr lang="cs-CZ" sz="2200" dirty="0">
                <a:solidFill>
                  <a:schemeClr val="bg1"/>
                </a:solidFill>
              </a:rPr>
              <a:t>se zkracují od rovníku (nejdelší rovnoběžka) směrem </a:t>
            </a:r>
            <a:r>
              <a:rPr lang="cs-CZ" sz="2200" dirty="0" smtClean="0">
                <a:solidFill>
                  <a:schemeClr val="bg1"/>
                </a:solidFill>
              </a:rPr>
              <a:t>k </a:t>
            </a:r>
            <a:r>
              <a:rPr lang="cs-CZ" sz="2200" dirty="0">
                <a:solidFill>
                  <a:schemeClr val="bg1"/>
                </a:solidFill>
              </a:rPr>
              <a:t>pólům (bod), přičemž 60. rovnoběžka je rovna 1/2 délky rovníku.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Pro </a:t>
            </a:r>
            <a:r>
              <a:rPr lang="cs-CZ" sz="2200" dirty="0">
                <a:solidFill>
                  <a:schemeClr val="bg1"/>
                </a:solidFill>
              </a:rPr>
              <a:t>výpočet délky rovnoběžky lze použít vzorce</a:t>
            </a:r>
            <a:r>
              <a:rPr lang="cs-CZ" sz="2200" i="1" dirty="0" smtClean="0">
                <a:solidFill>
                  <a:schemeClr val="bg1"/>
                </a:solidFill>
              </a:rPr>
              <a:t>: </a:t>
            </a:r>
            <a:r>
              <a:rPr lang="cs-CZ" sz="2200" i="1" dirty="0" smtClean="0">
                <a:solidFill>
                  <a:srgbClr val="FFC000"/>
                </a:solidFill>
              </a:rPr>
              <a:t> </a:t>
            </a:r>
            <a:r>
              <a:rPr lang="cs-CZ" sz="2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. cos</a:t>
            </a:r>
            <a:r>
              <a:rPr lang="el-GR" sz="2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24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φ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200" dirty="0" smtClean="0">
                <a:solidFill>
                  <a:schemeClr val="bg1"/>
                </a:solidFill>
              </a:rPr>
              <a:t>kde </a:t>
            </a:r>
            <a:r>
              <a:rPr lang="cs-CZ" sz="2200" i="1" u="sng" dirty="0" smtClean="0">
                <a:solidFill>
                  <a:schemeClr val="bg1"/>
                </a:solidFill>
              </a:rPr>
              <a:t>o</a:t>
            </a:r>
            <a:r>
              <a:rPr lang="cs-CZ" sz="2200" dirty="0" smtClean="0">
                <a:solidFill>
                  <a:schemeClr val="bg1"/>
                </a:solidFill>
              </a:rPr>
              <a:t> je obvod Země (40 074 km) a </a:t>
            </a:r>
            <a:r>
              <a:rPr lang="el-GR" sz="2200" i="1" u="sng" dirty="0">
                <a:solidFill>
                  <a:schemeClr val="bg1"/>
                </a:solidFill>
              </a:rPr>
              <a:t>φ</a:t>
            </a:r>
            <a:r>
              <a:rPr lang="el-GR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je zeměpisná šířka pro kterou délku rovnoběžky počítáme.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5905960" y="3789040"/>
            <a:ext cx="3058528" cy="432048"/>
          </a:xfrm>
          <a:prstGeom prst="wedgeRoundRectCallout">
            <a:avLst>
              <a:gd name="adj1" fmla="val -91268"/>
              <a:gd name="adj2" fmla="val 17580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Severní polární kruh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918408" y="4413007"/>
            <a:ext cx="3058528" cy="432048"/>
          </a:xfrm>
          <a:prstGeom prst="wedgeRoundRectCallout">
            <a:avLst>
              <a:gd name="adj1" fmla="val -98178"/>
              <a:gd name="adj2" fmla="val 16471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Obratník Raka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5918408" y="5015022"/>
            <a:ext cx="3058528" cy="432048"/>
          </a:xfrm>
          <a:prstGeom prst="wedgeRoundRectCallout">
            <a:avLst>
              <a:gd name="adj1" fmla="val -101613"/>
              <a:gd name="adj2" fmla="val -13886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Rovník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918408" y="5624169"/>
            <a:ext cx="3058528" cy="432048"/>
          </a:xfrm>
          <a:prstGeom prst="wedgeRoundRectCallout">
            <a:avLst>
              <a:gd name="adj1" fmla="val -101433"/>
              <a:gd name="adj2" fmla="val -34888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Obratník Kozoroha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5905049" y="6165304"/>
            <a:ext cx="3058528" cy="432048"/>
          </a:xfrm>
          <a:prstGeom prst="wedgeRoundRectCallout">
            <a:avLst>
              <a:gd name="adj1" fmla="val -113133"/>
              <a:gd name="adj2" fmla="val -50274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2">
                    <a:lumMod val="75000"/>
                  </a:schemeClr>
                </a:solidFill>
              </a:rPr>
              <a:t>Jižní polární kruh</a:t>
            </a:r>
            <a:endParaRPr lang="cs-CZ" sz="2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97512" y="3346120"/>
            <a:ext cx="936104" cy="333389"/>
          </a:xfrm>
          <a:prstGeom prst="ellipse">
            <a:avLst/>
          </a:prstGeom>
          <a:solidFill>
            <a:schemeClr val="accent1">
              <a:alpha val="3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81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300"/>
                            </p:stCondLst>
                            <p:childTnLst>
                              <p:par>
                                <p:cTn id="3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Rotační osa Země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geologie.vsb.cz/jelinek/Nauka_o_Zemi_PTO_htm_files/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7975" y="-2746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908720"/>
            <a:ext cx="8784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Rotační </a:t>
            </a:r>
            <a:r>
              <a:rPr lang="cs-CZ" sz="2200" dirty="0">
                <a:solidFill>
                  <a:schemeClr val="bg1"/>
                </a:solidFill>
              </a:rPr>
              <a:t>osa Země je skloněná o </a:t>
            </a:r>
            <a:r>
              <a:rPr lang="cs-CZ" sz="2200" dirty="0" smtClean="0">
                <a:solidFill>
                  <a:schemeClr val="bg1"/>
                </a:solidFill>
              </a:rPr>
              <a:t>23,5° </a:t>
            </a:r>
            <a:r>
              <a:rPr lang="cs-CZ" sz="2200" dirty="0">
                <a:solidFill>
                  <a:schemeClr val="bg1"/>
                </a:solidFill>
              </a:rPr>
              <a:t>vzhledem ke kolmici k oběžné dráze.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Rotační </a:t>
            </a:r>
            <a:r>
              <a:rPr lang="cs-CZ" sz="2200" dirty="0">
                <a:solidFill>
                  <a:schemeClr val="bg1"/>
                </a:solidFill>
              </a:rPr>
              <a:t>osa vykazuje řadu pohybů. Z nich </a:t>
            </a:r>
            <a:r>
              <a:rPr lang="cs-CZ" sz="2200" dirty="0" smtClean="0">
                <a:solidFill>
                  <a:schemeClr val="bg1"/>
                </a:solidFill>
              </a:rPr>
              <a:t>nejvýznamnější </a:t>
            </a:r>
            <a:r>
              <a:rPr lang="cs-CZ" sz="2200" dirty="0">
                <a:solidFill>
                  <a:schemeClr val="bg1"/>
                </a:solidFill>
              </a:rPr>
              <a:t>jsou  dvě skupiny pohybů.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6500" y="2204864"/>
            <a:ext cx="49295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Precese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(</a:t>
            </a:r>
            <a:r>
              <a:rPr lang="cs-CZ" sz="2200" dirty="0">
                <a:solidFill>
                  <a:schemeClr val="bg1"/>
                </a:solidFill>
              </a:rPr>
              <a:t>26 000 let, Platónský </a:t>
            </a:r>
            <a:r>
              <a:rPr lang="cs-CZ" sz="2200" dirty="0" smtClean="0">
                <a:solidFill>
                  <a:schemeClr val="bg1"/>
                </a:solidFill>
              </a:rPr>
              <a:t>rok)</a:t>
            </a:r>
          </a:p>
          <a:p>
            <a:pPr marL="285750" indent="-285750">
              <a:buFontTx/>
              <a:buChar char="-"/>
            </a:pPr>
            <a:r>
              <a:rPr lang="cs-CZ" sz="2200" dirty="0" smtClean="0">
                <a:solidFill>
                  <a:schemeClr val="bg1"/>
                </a:solidFill>
              </a:rPr>
              <a:t>představuje </a:t>
            </a:r>
            <a:r>
              <a:rPr lang="cs-CZ" sz="2200" dirty="0">
                <a:solidFill>
                  <a:schemeClr val="bg1"/>
                </a:solidFill>
              </a:rPr>
              <a:t>pohyb po plášti kužele s vrcholovým </a:t>
            </a:r>
            <a:r>
              <a:rPr lang="cs-CZ" sz="2200" dirty="0" smtClean="0">
                <a:solidFill>
                  <a:schemeClr val="bg1"/>
                </a:solidFill>
              </a:rPr>
              <a:t>úhlem </a:t>
            </a:r>
            <a:r>
              <a:rPr lang="cs-CZ" sz="2200" dirty="0">
                <a:solidFill>
                  <a:schemeClr val="bg1"/>
                </a:solidFill>
              </a:rPr>
              <a:t>23°.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bg1"/>
                </a:solidFill>
              </a:rPr>
              <a:t>Precesi </a:t>
            </a:r>
            <a:r>
              <a:rPr lang="cs-CZ" sz="2000" dirty="0">
                <a:solidFill>
                  <a:schemeClr val="bg1"/>
                </a:solidFill>
              </a:rPr>
              <a:t>znal již </a:t>
            </a:r>
            <a:r>
              <a:rPr lang="cs-CZ" sz="2000" dirty="0" smtClean="0">
                <a:solidFill>
                  <a:schemeClr val="bg1"/>
                </a:solidFill>
              </a:rPr>
              <a:t>Hipparcos ve </a:t>
            </a:r>
            <a:r>
              <a:rPr lang="cs-CZ" sz="2000" dirty="0">
                <a:solidFill>
                  <a:schemeClr val="bg1"/>
                </a:solidFill>
              </a:rPr>
              <a:t>2. </a:t>
            </a:r>
            <a:r>
              <a:rPr lang="cs-CZ" sz="2000" dirty="0" smtClean="0">
                <a:solidFill>
                  <a:schemeClr val="bg1"/>
                </a:solidFill>
              </a:rPr>
              <a:t>stol. </a:t>
            </a:r>
            <a:r>
              <a:rPr lang="cs-CZ" sz="2000" dirty="0">
                <a:solidFill>
                  <a:schemeClr val="bg1"/>
                </a:solidFill>
              </a:rPr>
              <a:t>př. n. l.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95736" y="3965609"/>
            <a:ext cx="396044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Nutace</a:t>
            </a:r>
            <a:r>
              <a:rPr lang="cs-CZ" sz="2200" dirty="0">
                <a:solidFill>
                  <a:schemeClr val="bg1"/>
                </a:solidFill>
              </a:rPr>
              <a:t> (18,6 roku)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- drobné </a:t>
            </a:r>
            <a:r>
              <a:rPr lang="cs-CZ" sz="2200" dirty="0">
                <a:solidFill>
                  <a:schemeClr val="bg1"/>
                </a:solidFill>
              </a:rPr>
              <a:t>zvlnění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precesního </a:t>
            </a:r>
            <a:r>
              <a:rPr lang="cs-CZ" sz="2200" dirty="0">
                <a:solidFill>
                  <a:schemeClr val="bg1"/>
                </a:solidFill>
              </a:rPr>
              <a:t>pohybu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</a:t>
            </a:r>
            <a:r>
              <a:rPr lang="cs-CZ" sz="2200" dirty="0">
                <a:solidFill>
                  <a:schemeClr val="bg1"/>
                </a:solidFill>
              </a:rPr>
              <a:t> celou řadou period. Nejvýraznější je dlouhá 18,6 </a:t>
            </a:r>
            <a:r>
              <a:rPr lang="cs-CZ" sz="2200" dirty="0" smtClean="0">
                <a:solidFill>
                  <a:schemeClr val="bg1"/>
                </a:solidFill>
              </a:rPr>
              <a:t>roku a</a:t>
            </a:r>
            <a:r>
              <a:rPr lang="cs-CZ" sz="2200" dirty="0">
                <a:solidFill>
                  <a:schemeClr val="bg1"/>
                </a:solidFill>
              </a:rPr>
              <a:t> </a:t>
            </a:r>
            <a:r>
              <a:rPr lang="cs-CZ" sz="2200" dirty="0" smtClean="0">
                <a:solidFill>
                  <a:schemeClr val="bg1"/>
                </a:solidFill>
              </a:rPr>
              <a:t>experimentálně </a:t>
            </a:r>
            <a:r>
              <a:rPr lang="cs-CZ" sz="2200" dirty="0">
                <a:solidFill>
                  <a:schemeClr val="bg1"/>
                </a:solidFill>
              </a:rPr>
              <a:t>byla </a:t>
            </a:r>
            <a:r>
              <a:rPr lang="cs-CZ" sz="2200" dirty="0" smtClean="0">
                <a:solidFill>
                  <a:schemeClr val="bg1"/>
                </a:solidFill>
              </a:rPr>
              <a:t>objevena Bradleym </a:t>
            </a:r>
            <a:r>
              <a:rPr lang="cs-CZ" sz="2200" dirty="0">
                <a:solidFill>
                  <a:schemeClr val="bg1"/>
                </a:solidFill>
              </a:rPr>
              <a:t>v 18. </a:t>
            </a:r>
            <a:r>
              <a:rPr lang="cs-CZ" sz="2200" dirty="0" smtClean="0">
                <a:solidFill>
                  <a:schemeClr val="bg1"/>
                </a:solidFill>
              </a:rPr>
              <a:t>století.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163" y="1714500"/>
            <a:ext cx="3743325" cy="3429000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979667" y="5042118"/>
            <a:ext cx="2017315" cy="181588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i="1" dirty="0" smtClean="0"/>
              <a:t>Země </a:t>
            </a:r>
            <a:r>
              <a:rPr lang="cs-CZ" sz="2000" i="1" dirty="0"/>
              <a:t>se totiž chová jako v</a:t>
            </a:r>
            <a:r>
              <a:rPr lang="cs-CZ" sz="2000" dirty="0"/>
              <a:t>olný setrvačník (podobně jako hračka káča</a:t>
            </a:r>
            <a:r>
              <a:rPr lang="cs-CZ" sz="2000" dirty="0" smtClean="0"/>
              <a:t>)</a:t>
            </a:r>
            <a:endParaRPr lang="cs-CZ" sz="2000" dirty="0"/>
          </a:p>
          <a:p>
            <a:endParaRPr lang="cs-CZ" sz="1200" dirty="0"/>
          </a:p>
        </p:txBody>
      </p:sp>
      <p:sp>
        <p:nvSpPr>
          <p:cNvPr id="15" name="Dvojitá šipka 14"/>
          <p:cNvSpPr/>
          <p:nvPr/>
        </p:nvSpPr>
        <p:spPr>
          <a:xfrm rot="10800000">
            <a:off x="6660232" y="6583660"/>
            <a:ext cx="1153219" cy="274340"/>
          </a:xfrm>
          <a:prstGeom prst="chevron">
            <a:avLst/>
          </a:prstGeom>
          <a:solidFill>
            <a:schemeClr val="bg2">
              <a:lumMod val="1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1" y="3951407"/>
            <a:ext cx="1985885" cy="282234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5913" y="4886463"/>
            <a:ext cx="1984821" cy="1984821"/>
          </a:xfrm>
          <a:prstGeom prst="rect">
            <a:avLst/>
          </a:prstGeom>
        </p:spPr>
      </p:pic>
      <p:sp>
        <p:nvSpPr>
          <p:cNvPr id="3" name="Šipka dolů 2"/>
          <p:cNvSpPr/>
          <p:nvPr/>
        </p:nvSpPr>
        <p:spPr>
          <a:xfrm>
            <a:off x="1403648" y="1714500"/>
            <a:ext cx="660498" cy="302216"/>
          </a:xfrm>
          <a:prstGeom prst="downArrow">
            <a:avLst/>
          </a:prstGeom>
          <a:solidFill>
            <a:srgbClr val="FFC0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8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7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00"/>
                            </p:stCondLst>
                            <p:childTnLst>
                              <p:par>
                                <p:cTn id="4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1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4" grpId="0"/>
      <p:bldP spid="5" grpId="0"/>
      <p:bldP spid="13" grpId="0" animBg="1"/>
      <p:bldP spid="15" grpId="0" animBg="1"/>
      <p:bldP spid="3" grpId="0" animBg="1"/>
      <p:bldP spid="3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7641" y="3159878"/>
            <a:ext cx="3985171" cy="364680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5968" y="955675"/>
            <a:ext cx="88685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i="1" dirty="0" smtClean="0">
                <a:solidFill>
                  <a:schemeClr val="bg1"/>
                </a:solidFill>
              </a:rPr>
              <a:t>precese </a:t>
            </a:r>
            <a:r>
              <a:rPr lang="cs-CZ" sz="2200" i="1" dirty="0">
                <a:solidFill>
                  <a:schemeClr val="bg1"/>
                </a:solidFill>
              </a:rPr>
              <a:t>zemské </a:t>
            </a:r>
            <a:r>
              <a:rPr lang="cs-CZ" sz="2200" i="1" dirty="0" smtClean="0">
                <a:solidFill>
                  <a:schemeClr val="bg1"/>
                </a:solidFill>
              </a:rPr>
              <a:t>osy</a:t>
            </a:r>
            <a:r>
              <a:rPr lang="cs-CZ" sz="2200" dirty="0" smtClean="0">
                <a:solidFill>
                  <a:schemeClr val="bg1"/>
                </a:solidFill>
              </a:rPr>
              <a:t> způsobuje, že se </a:t>
            </a:r>
            <a:r>
              <a:rPr lang="cs-CZ" sz="2200" dirty="0">
                <a:solidFill>
                  <a:schemeClr val="bg1"/>
                </a:solidFill>
              </a:rPr>
              <a:t>nebeský (světový) pól vrátí přibližně na dnešní místo za 25 </a:t>
            </a:r>
            <a:r>
              <a:rPr lang="cs-CZ" sz="2200" dirty="0" smtClean="0">
                <a:solidFill>
                  <a:schemeClr val="bg1"/>
                </a:solidFill>
              </a:rPr>
              <a:t>780 </a:t>
            </a:r>
            <a:r>
              <a:rPr lang="cs-CZ" sz="2200" dirty="0">
                <a:solidFill>
                  <a:schemeClr val="bg1"/>
                </a:solidFill>
              </a:rPr>
              <a:t>let. Tuto periodu nazýváme </a:t>
            </a:r>
            <a:r>
              <a:rPr lang="cs-CZ" sz="2200" b="1" dirty="0">
                <a:solidFill>
                  <a:srgbClr val="FFC000"/>
                </a:solidFill>
              </a:rPr>
              <a:t>Platónský rok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5968" y="1728977"/>
            <a:ext cx="35399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V současné době je severní nebeský pól přibližně ve vzdálenosti </a:t>
            </a:r>
            <a:r>
              <a:rPr lang="cs-CZ" sz="2200" b="1" dirty="0">
                <a:solidFill>
                  <a:srgbClr val="FFC000"/>
                </a:solidFill>
              </a:rPr>
              <a:t>asi 1° od Polárky</a:t>
            </a:r>
            <a:r>
              <a:rPr lang="cs-CZ" sz="2200" dirty="0">
                <a:solidFill>
                  <a:schemeClr val="bg1"/>
                </a:solidFill>
              </a:rPr>
              <a:t>, ale v důsledku precese se k ní nyní stále přibližuje, až kolem roku 2102 bude k ní nejblíže.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31640" y="188640"/>
            <a:ext cx="6696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Nebeský světový pól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94256" y="2975212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94256" y="3018764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95922" y="1666923"/>
            <a:ext cx="534807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Pak se opět začne od ní vzdalovat a její úlohu při navigaci převezmou jiné hvězdy, např. zhruba </a:t>
            </a:r>
            <a:r>
              <a:rPr lang="cs-CZ" sz="2200" b="1" dirty="0">
                <a:solidFill>
                  <a:srgbClr val="FFC000"/>
                </a:solidFill>
              </a:rPr>
              <a:t>za 12 000 let to bude hvězda Vega </a:t>
            </a:r>
            <a:r>
              <a:rPr lang="cs-CZ" sz="2200" dirty="0">
                <a:solidFill>
                  <a:schemeClr val="bg1"/>
                </a:solidFill>
              </a:rPr>
              <a:t>v souhvězdí Lyry.</a:t>
            </a:r>
          </a:p>
          <a:p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491880" y="2636912"/>
            <a:ext cx="2978081" cy="3600400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876256" y="2790806"/>
            <a:ext cx="1296144" cy="926226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6660232" y="6071604"/>
            <a:ext cx="1512168" cy="360040"/>
          </a:xfrm>
          <a:prstGeom prst="ellipse">
            <a:avLst/>
          </a:prstGeom>
          <a:solidFill>
            <a:srgbClr val="00FF00">
              <a:alpha val="76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POLÁRKA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648058" y="3722414"/>
            <a:ext cx="942628" cy="260441"/>
          </a:xfrm>
          <a:prstGeom prst="ellipse">
            <a:avLst/>
          </a:prstGeom>
          <a:solidFill>
            <a:srgbClr val="00FF00">
              <a:alpha val="76000"/>
            </a:srgbClr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VEGA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546112" y="4324403"/>
            <a:ext cx="942628" cy="400741"/>
          </a:xfrm>
          <a:prstGeom prst="ellipse">
            <a:avLst/>
          </a:prstGeom>
          <a:solidFill>
            <a:srgbClr val="00FF00">
              <a:alpha val="17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665519" y="3168295"/>
            <a:ext cx="1013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souhvězdí labuť</a:t>
            </a:r>
            <a:endParaRPr lang="cs-CZ" sz="1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54261"/>
            <a:ext cx="3633578" cy="26888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89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700"/>
                            </p:stCondLst>
                            <p:childTnLst>
                              <p:par>
                                <p:cTn id="1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/>
      <p:bldP spid="9" grpId="0" build="p"/>
      <p:bldP spid="20" grpId="0" animBg="1"/>
      <p:bldP spid="23" grpId="0" animBg="1"/>
      <p:bldP spid="24" grpId="0" animBg="1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118" y="831911"/>
            <a:ext cx="8632030" cy="62273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zploštění Země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střídání </a:t>
            </a:r>
            <a:r>
              <a:rPr lang="cs-CZ" sz="2200" dirty="0">
                <a:solidFill>
                  <a:schemeClr val="bg1"/>
                </a:solidFill>
              </a:rPr>
              <a:t>dne a </a:t>
            </a:r>
            <a:r>
              <a:rPr lang="cs-CZ" sz="2200" dirty="0" smtClean="0">
                <a:solidFill>
                  <a:schemeClr val="bg1"/>
                </a:solidFill>
              </a:rPr>
              <a:t>noci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zdánlivý </a:t>
            </a:r>
            <a:r>
              <a:rPr lang="cs-CZ" sz="2200" dirty="0">
                <a:solidFill>
                  <a:schemeClr val="bg1"/>
                </a:solidFill>
              </a:rPr>
              <a:t>pohyb Slunce, hvězd a </a:t>
            </a:r>
            <a:r>
              <a:rPr lang="cs-CZ" sz="2200" dirty="0" smtClean="0">
                <a:solidFill>
                  <a:schemeClr val="bg1"/>
                </a:solidFill>
              </a:rPr>
              <a:t>planet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převod na sluneční čas není všude </a:t>
            </a:r>
            <a:r>
              <a:rPr lang="cs-CZ" sz="2200" dirty="0" smtClean="0">
                <a:solidFill>
                  <a:schemeClr val="bg1"/>
                </a:solidFill>
              </a:rPr>
              <a:t>stejný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slapové jevy </a:t>
            </a:r>
            <a:r>
              <a:rPr lang="cs-CZ" sz="2200" dirty="0" smtClean="0">
                <a:solidFill>
                  <a:srgbClr val="FFC000"/>
                </a:solidFill>
              </a:rPr>
              <a:t>(</a:t>
            </a:r>
            <a:r>
              <a:rPr lang="cs-CZ" sz="2200" dirty="0">
                <a:solidFill>
                  <a:srgbClr val="FFC000"/>
                </a:solidFill>
              </a:rPr>
              <a:t>vyvolány gravitačním působením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Slunce </a:t>
            </a:r>
            <a:r>
              <a:rPr lang="cs-CZ" sz="2200" dirty="0">
                <a:solidFill>
                  <a:srgbClr val="FFC000"/>
                </a:solidFill>
              </a:rPr>
              <a:t>a Měsíce, kdy díky gravitačnímu působení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na </a:t>
            </a:r>
            <a:r>
              <a:rPr lang="cs-CZ" sz="2200" dirty="0">
                <a:solidFill>
                  <a:srgbClr val="FFC000"/>
                </a:solidFill>
              </a:rPr>
              <a:t>částice Země dochází v některých jejích částech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k </a:t>
            </a:r>
            <a:r>
              <a:rPr lang="cs-CZ" sz="2200" dirty="0">
                <a:solidFill>
                  <a:srgbClr val="FFC000"/>
                </a:solidFill>
              </a:rPr>
              <a:t>jejich zdvihu a v jiných k poklesu a úbytku; co </a:t>
            </a:r>
            <a:r>
              <a:rPr lang="cs-CZ" sz="2200" dirty="0" smtClean="0">
                <a:solidFill>
                  <a:srgbClr val="FFC000"/>
                </a:solidFill>
              </a:rPr>
              <a:t>se týče </a:t>
            </a:r>
            <a:r>
              <a:rPr lang="cs-CZ" sz="2200" dirty="0">
                <a:solidFill>
                  <a:srgbClr val="FFC000"/>
                </a:solidFill>
              </a:rPr>
              <a:t>mořských slapů, v každém přístavu je jiný </a:t>
            </a:r>
            <a:r>
              <a:rPr lang="cs-CZ" sz="2200" dirty="0" smtClean="0">
                <a:solidFill>
                  <a:srgbClr val="FFC000"/>
                </a:solidFill>
              </a:rPr>
              <a:t>příliv </a:t>
            </a:r>
            <a:r>
              <a:rPr lang="cs-CZ" sz="2200" dirty="0">
                <a:solidFill>
                  <a:srgbClr val="FFC000"/>
                </a:solidFill>
              </a:rPr>
              <a:t>a </a:t>
            </a:r>
            <a:r>
              <a:rPr lang="cs-CZ" sz="2200" dirty="0" smtClean="0">
                <a:solidFill>
                  <a:srgbClr val="FFC000"/>
                </a:solidFill>
              </a:rPr>
              <a:t>odliv)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rgbClr val="00FF00"/>
                </a:solidFill>
              </a:rPr>
              <a:t>Foucaultovo kyvadlo</a:t>
            </a:r>
            <a:endParaRPr lang="cs-CZ" sz="2200" b="1" dirty="0">
              <a:solidFill>
                <a:srgbClr val="00FF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odchylka padajících těles </a:t>
            </a:r>
            <a:r>
              <a:rPr lang="cs-CZ" sz="2200" dirty="0">
                <a:solidFill>
                  <a:srgbClr val="FFC000"/>
                </a:solidFill>
              </a:rPr>
              <a:t>(volně padající těleso se odchyluje k východu</a:t>
            </a:r>
            <a:r>
              <a:rPr lang="cs-CZ" sz="2200" dirty="0" smtClean="0">
                <a:solidFill>
                  <a:srgbClr val="FFC000"/>
                </a:solidFill>
              </a:rPr>
              <a:t>)</a:t>
            </a:r>
            <a:endParaRPr lang="cs-CZ" sz="2200" dirty="0">
              <a:solidFill>
                <a:srgbClr val="FFC0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Coriolisova síla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(</a:t>
            </a:r>
            <a:r>
              <a:rPr lang="cs-CZ" sz="2200" dirty="0">
                <a:solidFill>
                  <a:srgbClr val="FFC000"/>
                </a:solidFill>
              </a:rPr>
              <a:t>způsobuje, že pohybující se těleso se odchyluje na severní polokouli doprava a na jižní doleva; její příčinou je, že se ve směru od rovníku mění obvodová rychlost Země, ale rychlost tělesa v pohybu zůstává stejná</a:t>
            </a:r>
            <a:r>
              <a:rPr lang="cs-CZ" sz="2200" dirty="0" smtClean="0">
                <a:solidFill>
                  <a:srgbClr val="FFC000"/>
                </a:solidFill>
              </a:rPr>
              <a:t>)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49" y="76118"/>
            <a:ext cx="61273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Důkazy rotace Země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425" y="79923"/>
            <a:ext cx="2570085" cy="342678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51186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65138"/>
            <a:ext cx="8640960" cy="40164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existence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pasátů </a:t>
            </a:r>
            <a:r>
              <a:rPr lang="cs-CZ" sz="2200" dirty="0">
                <a:solidFill>
                  <a:srgbClr val="FFC000"/>
                </a:solidFill>
              </a:rPr>
              <a:t>(vanou východoseverovýchodním směrem na severní a východojihovýchodním směrem na jižní polokouli</a:t>
            </a:r>
            <a:r>
              <a:rPr lang="cs-CZ" sz="2200" dirty="0" smtClean="0">
                <a:solidFill>
                  <a:srgbClr val="FFC000"/>
                </a:solidFill>
              </a:rPr>
              <a:t>)</a:t>
            </a:r>
            <a:endParaRPr lang="cs-CZ" sz="2200" dirty="0">
              <a:solidFill>
                <a:srgbClr val="FFC0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stáčení mořských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proudů </a:t>
            </a:r>
            <a:endParaRPr lang="cs-CZ" sz="2200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asymetrie říčních koryt, vymílání pravých břehů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řek</a:t>
            </a:r>
            <a:endParaRPr lang="cs-CZ" sz="2200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větším opotřebením levé strany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kolejnic</a:t>
            </a:r>
            <a:endParaRPr lang="cs-CZ" sz="2200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zploštění Země </a:t>
            </a:r>
            <a:r>
              <a:rPr lang="cs-CZ" sz="2200" dirty="0">
                <a:solidFill>
                  <a:srgbClr val="FFC000"/>
                </a:solidFill>
              </a:rPr>
              <a:t>(odstředivá síla, která vzniká při rotaci Země, způsobila nahromadění hmoty v oblasti rovníku a tím zploštění Země na pólech)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střídání dne a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noci </a:t>
            </a:r>
            <a:endParaRPr lang="cs-CZ" sz="2200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slapové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jevy</a:t>
            </a:r>
            <a:endParaRPr lang="cs-CZ" sz="2200" dirty="0">
              <a:solidFill>
                <a:schemeClr val="bg1">
                  <a:lumMod val="9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zdánlivé otáčení nebeské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sféry</a:t>
            </a:r>
            <a:endParaRPr lang="cs-CZ" sz="2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8640"/>
            <a:ext cx="7776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Důsledky otáčení Země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05020"/>
            <a:ext cx="2664296" cy="170274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695" y="3775051"/>
            <a:ext cx="4330452" cy="291872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316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7772400" cy="720079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Oběh Země kolem Slunce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57748" y="4622313"/>
            <a:ext cx="3529012" cy="954107"/>
          </a:xfrm>
          <a:prstGeom prst="rect">
            <a:avLst/>
          </a:prstGeom>
          <a:solidFill>
            <a:srgbClr val="00B0F0"/>
          </a:solidFill>
          <a:ln w="38100">
            <a:solidFill>
              <a:schemeClr val="accent6">
                <a:lumMod val="75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POHYB ZEMĚ KOLEM SLUNCE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052736"/>
            <a:ext cx="878497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Země obíhá Slunce po eliptické dráze, která je dlouhá 939,2 mil. </a:t>
            </a:r>
            <a:r>
              <a:rPr lang="cs-CZ" sz="2200" dirty="0" smtClean="0">
                <a:solidFill>
                  <a:schemeClr val="bg1"/>
                </a:solidFill>
              </a:rPr>
              <a:t>km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vzdálenost </a:t>
            </a:r>
            <a:r>
              <a:rPr lang="cs-CZ" sz="2200" dirty="0">
                <a:solidFill>
                  <a:schemeClr val="bg1"/>
                </a:solidFill>
              </a:rPr>
              <a:t>Země od Slunce není stále </a:t>
            </a:r>
            <a:r>
              <a:rPr lang="cs-CZ" sz="2200" dirty="0" smtClean="0">
                <a:solidFill>
                  <a:schemeClr val="bg1"/>
                </a:solidFill>
              </a:rPr>
              <a:t>stejná 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nejbližším bodě přísluní (perihelium)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3. 1. </a:t>
            </a:r>
            <a:r>
              <a:rPr lang="cs-CZ" sz="2200" dirty="0">
                <a:solidFill>
                  <a:schemeClr val="bg1"/>
                </a:solidFill>
              </a:rPr>
              <a:t>je vzdálenost 147 mil. </a:t>
            </a:r>
            <a:r>
              <a:rPr lang="cs-CZ" sz="2200" dirty="0" smtClean="0">
                <a:solidFill>
                  <a:schemeClr val="bg1"/>
                </a:solidFill>
              </a:rPr>
              <a:t>km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nejvzdálenějším bodě odsluní (afelium)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5. 7. </a:t>
            </a:r>
            <a:r>
              <a:rPr lang="cs-CZ" sz="2200" dirty="0">
                <a:solidFill>
                  <a:schemeClr val="bg1"/>
                </a:solidFill>
              </a:rPr>
              <a:t>je vzdálenost 152 mil. </a:t>
            </a:r>
            <a:r>
              <a:rPr lang="cs-CZ" sz="2200" dirty="0" smtClean="0">
                <a:solidFill>
                  <a:schemeClr val="bg1"/>
                </a:solidFill>
              </a:rPr>
              <a:t>km 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doba </a:t>
            </a:r>
            <a:r>
              <a:rPr lang="cs-CZ" sz="2200" dirty="0">
                <a:solidFill>
                  <a:schemeClr val="bg1"/>
                </a:solidFill>
              </a:rPr>
              <a:t>oběhu je 365 dní 6 hodin 48' 45,7" a označuje se jako </a:t>
            </a: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tropický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jednou </a:t>
            </a:r>
            <a:r>
              <a:rPr lang="cs-CZ" sz="2200" dirty="0">
                <a:solidFill>
                  <a:schemeClr val="bg1"/>
                </a:solidFill>
              </a:rPr>
              <a:t>za 4 roky má únor 29 dní (rok přestupný). </a:t>
            </a:r>
          </a:p>
        </p:txBody>
      </p:sp>
    </p:spTree>
    <p:extLst>
      <p:ext uri="{BB962C8B-B14F-4D97-AF65-F5344CB8AC3E}">
        <p14:creationId xmlns:p14="http://schemas.microsoft.com/office/powerpoint/2010/main" val="750485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1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508" y="886073"/>
            <a:ext cx="885698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Střídaní </a:t>
            </a:r>
            <a:r>
              <a:rPr lang="cs-CZ" sz="2200" dirty="0">
                <a:solidFill>
                  <a:schemeClr val="bg1"/>
                </a:solidFill>
              </a:rPr>
              <a:t>ročních obdobích způsobuje zemská </a:t>
            </a:r>
            <a:r>
              <a:rPr lang="cs-CZ" sz="2200" dirty="0" smtClean="0">
                <a:solidFill>
                  <a:schemeClr val="bg1"/>
                </a:solidFill>
              </a:rPr>
              <a:t>osa.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Zemská osa, která protíná zemský severní a jižní pól, svírá s rovinou ekliptiky úhel 23,5°.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</a:t>
            </a:r>
            <a:r>
              <a:rPr lang="cs-CZ" sz="2200" dirty="0">
                <a:solidFill>
                  <a:schemeClr val="bg1"/>
                </a:solidFill>
              </a:rPr>
              <a:t> stejný úhel je skloněna rovníková rovina vzhledem k ekliptice.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116632"/>
            <a:ext cx="7920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Střídání ročních období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32" y="2564904"/>
            <a:ext cx="8727335" cy="4152279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2966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16632"/>
            <a:ext cx="7920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Střídání ročních období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5516" y="837990"/>
            <a:ext cx="87129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Pro lepší představu, jak se střídají roční období, použijeme termoglóbus. Tento glóbus je výjimečný tím, že „zčervená“ v místech, která se dopadajícím zářením nejvíce zahřívají.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63" y="2021068"/>
            <a:ext cx="4068452" cy="263635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5516" y="4941168"/>
            <a:ext cx="421246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ROVNODENNOST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jarní (21. 3.) a podzimní (23. 9.) rovnodennosti dopadají kolmé paprsky na rovník a na celém světě trvá den 12 hodin.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1981320"/>
            <a:ext cx="4104456" cy="2676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24028" y="4941168"/>
            <a:ext cx="41044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SLUNOVRAT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letním slunovratu (21. 6.) dopadají kolmé paprsky na obratník Raka a na severní polokouli je nejdelší den.  </a:t>
            </a:r>
          </a:p>
          <a:p>
            <a:pPr algn="ctr"/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10800000">
            <a:off x="7956376" y="3266174"/>
            <a:ext cx="972108" cy="106396"/>
          </a:xfrm>
          <a:prstGeom prst="rightArrow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 rot="17506226">
            <a:off x="1538254" y="4209315"/>
            <a:ext cx="1113549" cy="103252"/>
          </a:xfrm>
          <a:prstGeom prst="rightArrow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59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  <p:bldP spid="5" grpId="0" build="p"/>
      <p:bldP spid="6" grpId="0" build="p"/>
      <p:bldP spid="7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1596" y="930086"/>
            <a:ext cx="422446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rgbClr val="FFFF00"/>
                </a:solidFill>
              </a:rPr>
              <a:t>Roční </a:t>
            </a:r>
            <a:r>
              <a:rPr lang="cs-CZ" sz="2200" dirty="0">
                <a:solidFill>
                  <a:srgbClr val="FFFF00"/>
                </a:solidFill>
              </a:rPr>
              <a:t>období skutečně souvisí se sklonem osy. </a:t>
            </a:r>
            <a:endParaRPr lang="cs-CZ" sz="2200" dirty="0" smtClean="0">
              <a:solidFill>
                <a:srgbClr val="FFFF00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rgbClr val="FFFF00"/>
                </a:solidFill>
              </a:rPr>
              <a:t>Zároveň </a:t>
            </a:r>
            <a:r>
              <a:rPr lang="cs-CZ" sz="2200" dirty="0">
                <a:solidFill>
                  <a:srgbClr val="FFFF00"/>
                </a:solidFill>
              </a:rPr>
              <a:t>je vidět, jak směr zemské osy zůstává v prostoru stálý, neměnný. </a:t>
            </a:r>
            <a:endParaRPr lang="cs-CZ" sz="2200" dirty="0" smtClean="0">
              <a:solidFill>
                <a:srgbClr val="FFFF00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rgbClr val="FFFF00"/>
                </a:solidFill>
              </a:rPr>
              <a:t>Důkazem </a:t>
            </a:r>
            <a:r>
              <a:rPr lang="cs-CZ" sz="2200" dirty="0">
                <a:solidFill>
                  <a:srgbClr val="FFFF00"/>
                </a:solidFill>
              </a:rPr>
              <a:t>je skutečnost, že zemská osa po celý rok směřuje k Polárce.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116632"/>
            <a:ext cx="7920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Střídání ročních období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886072"/>
            <a:ext cx="4055053" cy="2660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5" y="3789040"/>
            <a:ext cx="396044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SLUNOVRAT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zimním slunovratu (21.12.) dopadají kolmé paprsky na obratník Kozoroha a na severní polokouli je nejkratší den.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934488"/>
            <a:ext cx="482453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00FF00"/>
                </a:solidFill>
              </a:rPr>
              <a:t>Na jižní polokouli to je přesně naopak. 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596" y="3789040"/>
            <a:ext cx="4250549" cy="27203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prava 10"/>
          <p:cNvSpPr/>
          <p:nvPr/>
        </p:nvSpPr>
        <p:spPr>
          <a:xfrm>
            <a:off x="422534" y="2530516"/>
            <a:ext cx="972108" cy="106396"/>
          </a:xfrm>
          <a:prstGeom prst="rightArrow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31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3" grpId="0" build="p"/>
      <p:bldP spid="5" grpId="0" build="p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87931"/>
            <a:ext cx="8856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Od </a:t>
            </a:r>
            <a:r>
              <a:rPr lang="cs-CZ" sz="2200" dirty="0">
                <a:solidFill>
                  <a:schemeClr val="bg1"/>
                </a:solidFill>
              </a:rPr>
              <a:t>21. 3. začíná na severním pólu polární den (Slunce zde nezapadá), který trvá až do 23. 9.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této době je na jižním pólu polární noc (Slunce zde nevychází).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Od </a:t>
            </a:r>
            <a:r>
              <a:rPr lang="cs-CZ" sz="2200" dirty="0">
                <a:solidFill>
                  <a:schemeClr val="bg1"/>
                </a:solidFill>
              </a:rPr>
              <a:t>23. 9. do 21. 3. je to přesně naopak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16632"/>
            <a:ext cx="79208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Střídání ročních období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52936"/>
            <a:ext cx="8496944" cy="37362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28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400"/>
                            </p:stCondLst>
                            <p:childTnLst>
                              <p:par>
                                <p:cTn id="1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818996"/>
            <a:ext cx="8568952" cy="297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Země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obíhá kolem Slunce (to však neleží ve středu elipsy,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ale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jednom z jejích ohnisek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otáčí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 kolem své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samotná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zemská osa vykonává precesi a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nutaci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pohybuje se sluneční soustavou v Galaxii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rotuje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společně s Měsícem kolem společného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těžiště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89040"/>
            <a:ext cx="3024336" cy="3024336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3995936" y="4555940"/>
            <a:ext cx="4578090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… A JEŠTĚ JEDNOU V UKÁZCE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95644" y="49555"/>
            <a:ext cx="64887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 ZEMĚ –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SHRNUTÍ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754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8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600"/>
                            </p:stCondLst>
                            <p:childTnLst>
                              <p:par>
                                <p:cTn id="3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0" grpId="0" animBg="1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49925"/>
            <a:ext cx="4984863" cy="4984863"/>
          </a:xfrm>
          <a:prstGeom prst="ellipse">
            <a:avLst/>
          </a:prstGeom>
          <a:ln w="63500" cap="rnd">
            <a:noFill/>
          </a:ln>
          <a:effectLst>
            <a:glow rad="1905000">
              <a:schemeClr val="accent1">
                <a:satMod val="175000"/>
                <a:alpha val="44000"/>
              </a:schemeClr>
            </a:glow>
            <a:outerShdw blurRad="149987" dist="250190" dir="8460000" algn="ctr">
              <a:srgbClr val="000000">
                <a:alpha val="28000"/>
              </a:srgbClr>
            </a:outerShdw>
            <a:softEdge rad="787400"/>
          </a:effectLst>
        </p:spPr>
      </p:pic>
      <p:sp>
        <p:nvSpPr>
          <p:cNvPr id="2" name="TextovéPole 1"/>
          <p:cNvSpPr txBox="1"/>
          <p:nvPr/>
        </p:nvSpPr>
        <p:spPr>
          <a:xfrm>
            <a:off x="2051720" y="432656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Loučíme se s naší planetou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1963" y="4973123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 co nás čeká příště?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5439" y="543478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DDDFF"/>
                </a:solidFill>
              </a:rPr>
              <a:t>Jediná přirozená družice Země …</a:t>
            </a:r>
            <a:endParaRPr lang="cs-CZ" sz="2800" b="1" dirty="0">
              <a:solidFill>
                <a:srgbClr val="7DDDF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84032" y="5931523"/>
            <a:ext cx="3520237" cy="899992"/>
          </a:xfrm>
          <a:prstGeom prst="rect">
            <a:avLst/>
          </a:prstGeom>
          <a:noFill/>
          <a:scene3d>
            <a:camera prst="orthographicFront"/>
            <a:lightRig rig="balanced" dir="t">
              <a:rot lat="0" lon="0" rev="2100000"/>
            </a:lightRig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 prstMaterial="metal">
              <a:bevelT w="38100" h="25400" prst="angle"/>
              <a:contourClr>
                <a:schemeClr val="bg2"/>
              </a:contourClr>
            </a:sp3d>
          </a:bodyPr>
          <a:lstStyle/>
          <a:p>
            <a:pPr algn="ctr"/>
            <a:r>
              <a:rPr lang="cs-CZ" sz="6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Georgia" pitchFamily="18" charset="0"/>
              </a:rPr>
              <a:t>MĚSÍC</a:t>
            </a:r>
            <a:endParaRPr lang="cs-CZ" sz="6000" b="1" dirty="0">
              <a:ln w="50800"/>
              <a:solidFill>
                <a:schemeClr val="bg1">
                  <a:shade val="50000"/>
                </a:schemeClr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89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951" y="751340"/>
            <a:ext cx="8784976" cy="580158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AutoNum type="arabicParenR"/>
            </a:pPr>
            <a:r>
              <a:rPr lang="cs-CZ" sz="1600" dirty="0" smtClean="0">
                <a:latin typeface="+mj-lt"/>
                <a:cs typeface="Times New Roman" pitchFamily="18" charset="0"/>
              </a:rPr>
              <a:t>Obrázek Země [online], [citováno 6. 05. 2012],</a:t>
            </a:r>
            <a:br>
              <a:rPr lang="cs-CZ" sz="1600" dirty="0" smtClean="0">
                <a:latin typeface="+mj-lt"/>
                <a:cs typeface="Times New Roman" pitchFamily="18" charset="0"/>
              </a:rPr>
            </a:br>
            <a:r>
              <a:rPr lang="cs-CZ" sz="1600" dirty="0" smtClean="0">
                <a:latin typeface="+mj-lt"/>
                <a:cs typeface="Times New Roman" pitchFamily="18" charset="0"/>
                <a:hlinkClick r:id="rId2"/>
              </a:rPr>
              <a:t>http://www.base-universe.estranky.cz/fotoalbum/03-zeme/2.html</a:t>
            </a:r>
            <a:endParaRPr lang="cs-CZ" sz="1600" dirty="0" smtClean="0">
              <a:latin typeface="+mj-lt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AutoNum type="arabicParenR"/>
            </a:pPr>
            <a:r>
              <a:rPr lang="cs-CZ" sz="1600" dirty="0" smtClean="0">
                <a:latin typeface="+mj-lt"/>
                <a:cs typeface="Times New Roman" pitchFamily="18" charset="0"/>
              </a:rPr>
              <a:t>I, Dennis Nilsson, Wikipedia, otevřená encyklopedie, </a:t>
            </a:r>
            <a:r>
              <a:rPr lang="cs-CZ" sz="1600" dirty="0" smtClean="0">
                <a:latin typeface="+mj-lt"/>
              </a:rPr>
              <a:t>22. prosince 2007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[citováno 7. 05. 2012]</a:t>
            </a:r>
            <a:br>
              <a:rPr lang="cs-CZ" sz="1600" dirty="0" smtClean="0">
                <a:latin typeface="+mj-lt"/>
                <a:cs typeface="Times New Roman" pitchFamily="18" charset="0"/>
              </a:rPr>
            </a:br>
            <a:r>
              <a:rPr lang="cs-CZ" sz="1600" dirty="0" smtClean="0">
                <a:latin typeface="+mj-lt"/>
                <a:cs typeface="Times New Roman" pitchFamily="18" charset="0"/>
                <a:hlinkClick r:id="rId3"/>
              </a:rPr>
              <a:t>http://cs.wikipedia.org/wiki/Soubor:AxialTiltObliquity.png#filelinks</a:t>
            </a:r>
            <a:endParaRPr lang="cs-CZ" sz="1600" dirty="0" smtClean="0">
              <a:latin typeface="+mj-lt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AutoNum type="arabicParenR"/>
            </a:pPr>
            <a:r>
              <a:rPr lang="cs-CZ" sz="1600" dirty="0" smtClean="0">
                <a:latin typeface="+mj-lt"/>
                <a:cs typeface="Times New Roman" pitchFamily="18" charset="0"/>
              </a:rPr>
              <a:t>Soubor:Globespin.gif, Autor: Wikiscient, [Creative Commons], [citováno 7. 05. </a:t>
            </a:r>
            <a:r>
              <a:rPr lang="cs-CZ" sz="1600" dirty="0">
                <a:latin typeface="+mj-lt"/>
                <a:cs typeface="Times New Roman" pitchFamily="18" charset="0"/>
              </a:rPr>
              <a:t>2012]</a:t>
            </a:r>
            <a:br>
              <a:rPr lang="cs-CZ" sz="1600" dirty="0">
                <a:latin typeface="+mj-lt"/>
                <a:cs typeface="Times New Roman" pitchFamily="18" charset="0"/>
              </a:rPr>
            </a:br>
            <a:r>
              <a:rPr lang="cs-CZ" sz="1600" dirty="0">
                <a:latin typeface="+mj-lt"/>
                <a:cs typeface="Times New Roman" pitchFamily="18" charset="0"/>
                <a:hlinkClick r:id="rId4"/>
              </a:rPr>
              <a:t>http://</a:t>
            </a:r>
            <a:r>
              <a:rPr lang="cs-CZ" sz="1600" dirty="0" smtClean="0">
                <a:latin typeface="+mj-lt"/>
                <a:cs typeface="Times New Roman" pitchFamily="18" charset="0"/>
                <a:hlinkClick r:id="rId4"/>
              </a:rPr>
              <a:t>cs.wikipedia.org/wiki/Soubor:Globespin.gif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endParaRPr lang="cs-CZ" sz="1600" dirty="0">
              <a:latin typeface="+mj-lt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AutoNum type="arabicParenR"/>
            </a:pPr>
            <a:r>
              <a:rPr lang="cs-CZ" sz="1600" dirty="0" smtClean="0">
                <a:latin typeface="+mj-lt"/>
              </a:rPr>
              <a:t>Přispěvatelé Wikipedie,</a:t>
            </a:r>
            <a:r>
              <a:rPr lang="cs-CZ" sz="1600" i="1" dirty="0" smtClean="0">
                <a:latin typeface="+mj-lt"/>
              </a:rPr>
              <a:t> Precese</a:t>
            </a:r>
            <a:r>
              <a:rPr lang="cs-CZ" sz="1600" dirty="0" smtClean="0">
                <a:latin typeface="+mj-lt"/>
              </a:rPr>
              <a:t> [online], Wikipedie: Otevřená encyklopedie, c2012, 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Datum poslední revize 20. 04. 2012, 12:50 UTC, [citováno 8. 05. 2012] </a:t>
            </a:r>
            <a:r>
              <a:rPr lang="cs-CZ" sz="1600" dirty="0" smtClean="0">
                <a:latin typeface="+mj-lt"/>
                <a:hlinkClick r:id="rId5"/>
              </a:rPr>
              <a:t>http://cs.wikipedia.org/w/index.php?title=Precese&amp;oldid=8435396</a:t>
            </a:r>
            <a:endParaRPr lang="cs-CZ" sz="1600" dirty="0" smtClean="0">
              <a:latin typeface="+mj-lt"/>
            </a:endParaRPr>
          </a:p>
          <a:p>
            <a:pPr marL="342900" indent="-342900">
              <a:spcAft>
                <a:spcPts val="600"/>
              </a:spcAft>
              <a:buAutoNum type="arabicParenR"/>
            </a:pPr>
            <a:r>
              <a:rPr lang="cs-CZ" sz="1600" dirty="0">
                <a:latin typeface="+mj-lt"/>
              </a:rPr>
              <a:t>Přispěvatelé Wikipedie,</a:t>
            </a:r>
            <a:r>
              <a:rPr lang="cs-CZ" sz="1600" i="1" dirty="0">
                <a:latin typeface="+mj-lt"/>
              </a:rPr>
              <a:t> Precese zemské osy</a:t>
            </a:r>
            <a:r>
              <a:rPr lang="cs-CZ" sz="1600" dirty="0">
                <a:latin typeface="+mj-lt"/>
              </a:rPr>
              <a:t> [online], Wikipedie: Otevřená encyklopedie, c2012, Datum poslední revize 17. 03. 2012, 09:04 UTC, [citováno 8. 05. 2012] &lt;</a:t>
            </a:r>
            <a:r>
              <a:rPr lang="cs-CZ" sz="1600" dirty="0">
                <a:latin typeface="+mj-lt"/>
                <a:hlinkClick r:id="rId6"/>
              </a:rPr>
              <a:t>http://cs.wikipedia.org/w/index.php?title=Precese_zemsk%C3%A9_osy&amp;oldid=8272922</a:t>
            </a:r>
            <a:r>
              <a:rPr lang="cs-CZ" sz="1600" dirty="0">
                <a:latin typeface="+mj-lt"/>
              </a:rPr>
              <a:t>&gt;  </a:t>
            </a:r>
            <a:endParaRPr lang="cs-CZ" sz="1600" dirty="0" smtClean="0">
              <a:latin typeface="+mj-lt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Tx/>
              <a:buAutoNum type="arabicParenR"/>
            </a:pPr>
            <a:r>
              <a:rPr lang="cs-CZ" sz="1600" dirty="0" smtClean="0">
                <a:latin typeface="+mj-lt"/>
              </a:rPr>
              <a:t>Soubor:Gyroscope precession.gif [volné dílo], [citováno 7. 05. 2012]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  <a:hlinkClick r:id="rId7"/>
              </a:rPr>
              <a:t>http://cs.wikipedia.org/wiki/Soubor:Gyroscope_precession.gif</a:t>
            </a:r>
            <a:r>
              <a:rPr lang="cs-CZ" sz="1600" dirty="0" smtClean="0">
                <a:latin typeface="+mj-lt"/>
              </a:rPr>
              <a:t> </a:t>
            </a:r>
          </a:p>
          <a:p>
            <a:pPr marL="342900" indent="-342900">
              <a:spcAft>
                <a:spcPts val="600"/>
              </a:spcAft>
              <a:buFontTx/>
              <a:buAutoNum type="arabicParenR"/>
            </a:pPr>
            <a:r>
              <a:rPr lang="cs-CZ" sz="1600" dirty="0" smtClean="0">
                <a:latin typeface="+mj-lt"/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latin typeface="+mj-lt"/>
                <a:cs typeface="Times New Roman" pitchFamily="18" charset="0"/>
              </a:rPr>
              <a:t>Pohyby Země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]online], ASTRONOMIA: Astronomický server Fakulty pedagogické ZČU v Plzni, c2012, </a:t>
            </a:r>
            <a:r>
              <a:rPr lang="cs-CZ" sz="1600" dirty="0" smtClean="0">
                <a:latin typeface="+mj-lt"/>
              </a:rPr>
              <a:t>Stránka byla naposledy editována 15. ledna 2010 v 19:41. 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[citováno 7. 05. 2012]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  <a:hlinkClick r:id="rId8"/>
              </a:rPr>
              <a:t>http://astronomia.zcu.cz/planety/zeme/1939-pohyby-zeme</a:t>
            </a:r>
            <a:r>
              <a:rPr lang="cs-CZ" sz="1600" dirty="0" smtClean="0">
                <a:latin typeface="+mj-lt"/>
              </a:rPr>
              <a:t> </a:t>
            </a:r>
          </a:p>
          <a:p>
            <a:pPr marL="342900" indent="-342900">
              <a:spcAft>
                <a:spcPts val="600"/>
              </a:spcAft>
              <a:buFontTx/>
              <a:buAutoNum type="arabicParenR"/>
            </a:pPr>
            <a:r>
              <a:rPr lang="cs-CZ" sz="1600" dirty="0" smtClean="0">
                <a:latin typeface="+mj-lt"/>
              </a:rPr>
              <a:t>Soubor:Precession starchart.png, autor:</a:t>
            </a:r>
            <a:r>
              <a:rPr lang="en-US" sz="1600" dirty="0" smtClean="0">
                <a:latin typeface="+mj-lt"/>
              </a:rPr>
              <a:t>Miraceti, original authors: GregBenson and Wereon</a:t>
            </a:r>
            <a:r>
              <a:rPr lang="cs-CZ" sz="1600" dirty="0" smtClean="0">
                <a:latin typeface="+mj-lt"/>
              </a:rPr>
              <a:t>, [online], [citováno 8. 05. 2012]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  <a:hlinkClick r:id="rId9"/>
              </a:rPr>
              <a:t>http://cs.wikipedia.org/wiki/Soubor:Precession_starchart.png</a:t>
            </a:r>
            <a:r>
              <a:rPr lang="cs-CZ" sz="1600" dirty="0" smtClean="0">
                <a:latin typeface="+mj-lt"/>
              </a:rPr>
              <a:t> 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76563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64805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951" y="188640"/>
            <a:ext cx="8784976" cy="654025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  <a:cs typeface="Times New Roman" pitchFamily="18" charset="0"/>
              </a:rPr>
              <a:t>Aldebaran.cz, </a:t>
            </a:r>
            <a:r>
              <a:rPr lang="cs-CZ" sz="1600" i="1" dirty="0" smtClean="0">
                <a:latin typeface="+mj-lt"/>
                <a:cs typeface="Times New Roman" pitchFamily="18" charset="0"/>
              </a:rPr>
              <a:t>Merkur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[online],  ALDEBARAN GROUP FOR ASTROPHYSICS, c2012, </a:t>
            </a:r>
            <a:br>
              <a:rPr lang="cs-CZ" sz="1600" dirty="0" smtClean="0">
                <a:latin typeface="+mj-lt"/>
                <a:cs typeface="Times New Roman" pitchFamily="18" charset="0"/>
              </a:rPr>
            </a:br>
            <a:r>
              <a:rPr lang="cs-CZ" sz="1600" dirty="0" smtClean="0">
                <a:latin typeface="+mj-lt"/>
                <a:cs typeface="Times New Roman" pitchFamily="18" charset="0"/>
              </a:rPr>
              <a:t>Datum poslední revize 4. 05. 2012, [citováno 7. 05. 2012]</a:t>
            </a:r>
            <a:r>
              <a:rPr lang="cs-CZ" sz="1600" dirty="0" smtClean="0">
                <a:latin typeface="+mj-lt"/>
                <a:cs typeface="Times New Roman" pitchFamily="18" charset="0"/>
                <a:hlinkClick r:id="rId2"/>
              </a:rPr>
              <a:t/>
            </a:r>
            <a:br>
              <a:rPr lang="cs-CZ" sz="1600" dirty="0" smtClean="0">
                <a:latin typeface="+mj-lt"/>
                <a:cs typeface="Times New Roman" pitchFamily="18" charset="0"/>
                <a:hlinkClick r:id="rId2"/>
              </a:rPr>
            </a:br>
            <a:r>
              <a:rPr lang="cs-CZ" sz="1600" dirty="0" smtClean="0">
                <a:latin typeface="+mj-lt"/>
                <a:cs typeface="Times New Roman" pitchFamily="18" charset="0"/>
                <a:hlinkClick r:id="rId2"/>
              </a:rPr>
              <a:t>http://www.aldebaran.cz/astrofyzika/sunsystem/zeme.html</a:t>
            </a:r>
            <a:endParaRPr lang="cs-CZ" sz="1600" dirty="0" smtClean="0">
              <a:latin typeface="+mj-lt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</a:rPr>
              <a:t>Polárka se znovu probouzí k životu, Česká astronomická společnost, vloženo 2008.07.24 21:11, [citováno 8. 05. 2012]</a:t>
            </a:r>
            <a:r>
              <a:rPr lang="cs-CZ" sz="1600" dirty="0" smtClean="0">
                <a:latin typeface="+mj-lt"/>
                <a:cs typeface="Times New Roman" pitchFamily="18" charset="0"/>
                <a:hlinkClick r:id="rId3"/>
              </a:rPr>
              <a:t/>
            </a:r>
            <a:br>
              <a:rPr lang="cs-CZ" sz="1600" dirty="0" smtClean="0">
                <a:latin typeface="+mj-lt"/>
                <a:cs typeface="Times New Roman" pitchFamily="18" charset="0"/>
                <a:hlinkClick r:id="rId3"/>
              </a:rPr>
            </a:br>
            <a:r>
              <a:rPr lang="cs-CZ" sz="1600" dirty="0" smtClean="0">
                <a:latin typeface="+mj-lt"/>
                <a:cs typeface="Times New Roman" pitchFamily="18" charset="0"/>
                <a:hlinkClick r:id="rId3"/>
              </a:rPr>
              <a:t>http://www.astro.cz/clanek/3286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</a:rPr>
              <a:t>Přispěvatelé Wikipedie,</a:t>
            </a:r>
            <a:r>
              <a:rPr lang="cs-CZ" sz="1600" i="1" dirty="0" smtClean="0">
                <a:latin typeface="+mj-lt"/>
              </a:rPr>
              <a:t> Časové pásmo</a:t>
            </a:r>
            <a:r>
              <a:rPr lang="cs-CZ" sz="1600" dirty="0" smtClean="0">
                <a:latin typeface="+mj-lt"/>
              </a:rPr>
              <a:t> [online], Wikipedie: Otevřená encyklopedie, c2012, 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Datum poslední revize 17. 04. 2012, 05:01 UTC, [citováno 15. 05. 2012] </a:t>
            </a:r>
            <a:r>
              <a:rPr lang="cs-CZ" sz="1600" dirty="0" smtClean="0">
                <a:latin typeface="+mj-lt"/>
                <a:hlinkClick r:id="rId4"/>
              </a:rPr>
              <a:t>http://cs.wikipedia.org/w/index.php?title=%C4%8Casov%C3%A9_p%C3%A1smo&amp;oldid=8420376</a:t>
            </a:r>
            <a:endParaRPr lang="cs-CZ" sz="1600" dirty="0" smtClean="0">
              <a:latin typeface="+mj-lt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</a:rPr>
              <a:t>Přispěvatelé Wikipedie,</a:t>
            </a:r>
            <a:r>
              <a:rPr lang="cs-CZ" sz="1600" i="1" dirty="0" smtClean="0">
                <a:latin typeface="+mj-lt"/>
              </a:rPr>
              <a:t> Královská greenwichská observatoř</a:t>
            </a:r>
            <a:r>
              <a:rPr lang="cs-CZ" sz="1600" dirty="0" smtClean="0">
                <a:latin typeface="+mj-lt"/>
              </a:rPr>
              <a:t> [online], Wikipedie: Otevřená encyklopedie, c2012, Datum poslední revize 23. 02. 2012, 10:32 UTC, [citováno 15. 05. 2012] &lt;</a:t>
            </a:r>
            <a:r>
              <a:rPr lang="cs-CZ" sz="1600" dirty="0" smtClean="0">
                <a:latin typeface="+mj-lt"/>
                <a:hlinkClick r:id="rId5"/>
              </a:rPr>
              <a:t>http://cs.wikipedia.org/w/index.php?title=Kr%C3%A1lovsk%C3%A1_greenwichsk%C3%A1_observato%C5%99&amp;oldid=8180128</a:t>
            </a:r>
            <a:r>
              <a:rPr lang="cs-CZ" sz="1600" dirty="0" smtClean="0">
                <a:latin typeface="+mj-lt"/>
              </a:rPr>
              <a:t>&gt;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</a:rPr>
              <a:t>File:Seasons.svg, Autor: Rhcastilhos, [Public Domain], </a:t>
            </a:r>
            <a:r>
              <a:rPr lang="cs-CZ" sz="1600" dirty="0">
                <a:latin typeface="+mj-lt"/>
              </a:rPr>
              <a:t>[citováno 15.5.2012]</a:t>
            </a:r>
            <a:br>
              <a:rPr lang="cs-CZ" sz="1600" dirty="0">
                <a:latin typeface="+mj-lt"/>
              </a:rPr>
            </a:br>
            <a:r>
              <a:rPr lang="cs-CZ" sz="1600" dirty="0">
                <a:latin typeface="+mj-lt"/>
                <a:hlinkClick r:id="rId6"/>
              </a:rPr>
              <a:t>http://</a:t>
            </a:r>
            <a:r>
              <a:rPr lang="cs-CZ" sz="1600" dirty="0" smtClean="0">
                <a:latin typeface="+mj-lt"/>
                <a:hlinkClick r:id="rId6"/>
              </a:rPr>
              <a:t>en.wikipedia.org/wiki/File:Seasons.svg</a:t>
            </a:r>
            <a:r>
              <a:rPr lang="cs-CZ" sz="1600" dirty="0" smtClean="0">
                <a:latin typeface="+mj-lt"/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</a:rPr>
              <a:t>Astronómia On-Line , </a:t>
            </a:r>
            <a:r>
              <a:rPr lang="cs-CZ" sz="1600" dirty="0">
                <a:latin typeface="+mj-lt"/>
              </a:rPr>
              <a:t>[online], </a:t>
            </a:r>
            <a:r>
              <a:rPr lang="cs-CZ" sz="1600" dirty="0" smtClean="0">
                <a:latin typeface="+mj-lt"/>
              </a:rPr>
              <a:t>upraveno dne 20</a:t>
            </a:r>
            <a:r>
              <a:rPr lang="cs-CZ" sz="1600" dirty="0">
                <a:latin typeface="+mj-lt"/>
              </a:rPr>
              <a:t>. 09. </a:t>
            </a:r>
            <a:r>
              <a:rPr lang="cs-CZ" sz="1600" dirty="0" smtClean="0">
                <a:latin typeface="+mj-lt"/>
              </a:rPr>
              <a:t>2006, [citováno 15.05.2012]</a:t>
            </a:r>
            <a:r>
              <a:rPr lang="cs-CZ" sz="1600" dirty="0">
                <a:latin typeface="+mj-lt"/>
              </a:rPr>
              <a:t/>
            </a:r>
            <a:br>
              <a:rPr lang="cs-CZ" sz="1600" dirty="0">
                <a:latin typeface="+mj-lt"/>
              </a:rPr>
            </a:br>
            <a:r>
              <a:rPr lang="cs-CZ" sz="1600" dirty="0">
                <a:latin typeface="+mj-lt"/>
                <a:hlinkClick r:id="rId7"/>
              </a:rPr>
              <a:t>http://</a:t>
            </a:r>
            <a:r>
              <a:rPr lang="cs-CZ" sz="1600" dirty="0" smtClean="0">
                <a:latin typeface="+mj-lt"/>
                <a:hlinkClick r:id="rId7"/>
              </a:rPr>
              <a:t>www.astronomiaonline.org/view.php?nazevclanku=borientacia-na-obloheb&amp;cisloclanku=2006011806</a:t>
            </a:r>
            <a:endParaRPr lang="cs-CZ" sz="1600" dirty="0" smtClean="0">
              <a:latin typeface="+mj-lt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>
                <a:latin typeface="+mj-lt"/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latin typeface="+mj-lt"/>
                <a:cs typeface="Times New Roman" pitchFamily="18" charset="0"/>
              </a:rPr>
              <a:t>Časová pásma </a:t>
            </a:r>
            <a:r>
              <a:rPr lang="cs-CZ" sz="1600" dirty="0" smtClean="0">
                <a:latin typeface="+mj-lt"/>
                <a:cs typeface="Times New Roman" pitchFamily="18" charset="0"/>
              </a:rPr>
              <a:t>[online</a:t>
            </a:r>
            <a:r>
              <a:rPr lang="cs-CZ" sz="1600" dirty="0">
                <a:latin typeface="+mj-lt"/>
                <a:cs typeface="Times New Roman" pitchFamily="18" charset="0"/>
              </a:rPr>
              <a:t>], ASTRONOMIA: Astronomický server Fakulty pedagogické ZČU v Plzni, </a:t>
            </a:r>
            <a:r>
              <a:rPr lang="cs-CZ" sz="1600" dirty="0" smtClean="0">
                <a:latin typeface="+mj-lt"/>
                <a:cs typeface="Times New Roman" pitchFamily="18" charset="0"/>
              </a:rPr>
              <a:t>c2012, </a:t>
            </a:r>
            <a:r>
              <a:rPr lang="cs-CZ" sz="1600" dirty="0" smtClean="0">
                <a:latin typeface="+mj-lt"/>
              </a:rPr>
              <a:t>Stránka </a:t>
            </a:r>
            <a:r>
              <a:rPr lang="cs-CZ" sz="1600" dirty="0">
                <a:latin typeface="+mj-lt"/>
              </a:rPr>
              <a:t>byla naposledy editována 17. ledna 2011 v 8:44</a:t>
            </a:r>
            <a:r>
              <a:rPr lang="cs-CZ" sz="1600" dirty="0" smtClean="0">
                <a:latin typeface="+mj-lt"/>
              </a:rPr>
              <a:t>. [citováno dne 15.05.2012] </a:t>
            </a:r>
            <a:r>
              <a:rPr lang="cs-CZ" sz="1600" dirty="0" smtClean="0">
                <a:latin typeface="+mj-lt"/>
                <a:hlinkClick r:id="rId8"/>
              </a:rPr>
              <a:t>http</a:t>
            </a:r>
            <a:r>
              <a:rPr lang="cs-CZ" sz="1600" dirty="0">
                <a:latin typeface="+mj-lt"/>
                <a:hlinkClick r:id="rId8"/>
              </a:rPr>
              <a:t>://</a:t>
            </a:r>
            <a:r>
              <a:rPr lang="cs-CZ" sz="1600" dirty="0" smtClean="0">
                <a:latin typeface="+mj-lt"/>
                <a:hlinkClick r:id="rId8"/>
              </a:rPr>
              <a:t>astronomia.zcu.cz/planety/zeme/1941-casova-pasma</a:t>
            </a:r>
            <a:r>
              <a:rPr lang="cs-CZ" sz="1600" dirty="0" smtClean="0">
                <a:latin typeface="+mj-lt"/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latin typeface="+mj-lt"/>
              </a:rPr>
              <a:t>Přispěvatelé </a:t>
            </a:r>
            <a:r>
              <a:rPr lang="cs-CZ" sz="1600" dirty="0">
                <a:latin typeface="+mj-lt"/>
              </a:rPr>
              <a:t>Wikipedie,</a:t>
            </a:r>
            <a:r>
              <a:rPr lang="cs-CZ" sz="1600" i="1" dirty="0">
                <a:latin typeface="+mj-lt"/>
              </a:rPr>
              <a:t> Poledník</a:t>
            </a:r>
            <a:r>
              <a:rPr lang="cs-CZ" sz="1600" dirty="0">
                <a:latin typeface="+mj-lt"/>
              </a:rPr>
              <a:t> [online], Wikipedie: Otevřená encyklopedie, c2012, </a:t>
            </a:r>
            <a:r>
              <a:rPr lang="cs-CZ" sz="1600" dirty="0" smtClean="0">
                <a:latin typeface="+mj-lt"/>
              </a:rPr>
              <a:t/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Datum </a:t>
            </a:r>
            <a:r>
              <a:rPr lang="cs-CZ" sz="1600" dirty="0">
                <a:latin typeface="+mj-lt"/>
              </a:rPr>
              <a:t>poslední revize 1. 02. 2012, 00:26 UTC, [citováno 16. 05. 2012] </a:t>
            </a:r>
            <a:r>
              <a:rPr lang="cs-CZ" sz="1600" dirty="0">
                <a:latin typeface="+mj-lt"/>
                <a:hlinkClick r:id="rId9"/>
              </a:rPr>
              <a:t>http://</a:t>
            </a:r>
            <a:r>
              <a:rPr lang="cs-CZ" sz="1600" dirty="0" smtClean="0">
                <a:latin typeface="+mj-lt"/>
                <a:hlinkClick r:id="rId9"/>
              </a:rPr>
              <a:t>cs.wikipedia.org/w/index.php?title=Poledn%C3%ADk&amp;oldid=7985770</a:t>
            </a:r>
            <a:r>
              <a:rPr lang="cs-CZ" sz="1600" dirty="0" smtClean="0">
                <a:latin typeface="+mj-lt"/>
              </a:rPr>
              <a:t> 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  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187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230" y="188640"/>
            <a:ext cx="8899265" cy="392415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17"/>
            </a:pPr>
            <a:r>
              <a:rPr lang="cs-CZ" sz="1600" dirty="0"/>
              <a:t>Soubor:Poledníky.png, Autor: Adam from cs [Creative Commons], [citováno 16.05.2012]</a:t>
            </a:r>
            <a:br>
              <a:rPr lang="cs-CZ" sz="1600" dirty="0"/>
            </a:br>
            <a:r>
              <a:rPr lang="cs-CZ" sz="1600" dirty="0">
                <a:hlinkClick r:id="rId2"/>
              </a:rPr>
              <a:t>http://cs.wikipedia.org/wiki/Soubor:Poledn%C3%ADky.png</a:t>
            </a:r>
            <a:r>
              <a:rPr lang="cs-CZ" sz="1600" dirty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17"/>
            </a:pPr>
            <a:r>
              <a:rPr lang="cs-CZ" sz="1600" dirty="0" smtClean="0"/>
              <a:t>Soubor:Earth-lighting-winter-solstice CS.png, Autor </a:t>
            </a:r>
            <a:r>
              <a:rPr lang="cs-CZ" sz="1600" dirty="0"/>
              <a:t>Przemyslaw "Blueshade" </a:t>
            </a:r>
            <a:r>
              <a:rPr lang="cs-CZ" sz="1600" dirty="0" smtClean="0"/>
              <a:t>Idzkiewicz </a:t>
            </a:r>
            <a:br>
              <a:rPr lang="cs-CZ" sz="1600" dirty="0" smtClean="0"/>
            </a:br>
            <a:r>
              <a:rPr lang="cs-CZ" sz="1600" dirty="0" smtClean="0"/>
              <a:t>[Creative Commons], [citováno 16. 05. </a:t>
            </a:r>
            <a:r>
              <a:rPr lang="cs-CZ" sz="1600" dirty="0"/>
              <a:t>2012] </a:t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cs.wikipedia.org/wiki/Soubor:Earth-lighting-winter-solstice_CS.png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17"/>
            </a:pPr>
            <a:r>
              <a:rPr lang="cs-CZ" sz="1600" dirty="0"/>
              <a:t>Přispěvatelé Wikipedie,</a:t>
            </a:r>
            <a:r>
              <a:rPr lang="cs-CZ" sz="1600" i="1" dirty="0"/>
              <a:t> Rovnoběžka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15. 05. 2012, 14:24 UTC, [citováno 16. 05. 2012]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cs.wikipedia.org/w/index.php?title=Rovnob%C4%9B%C5%BEka&amp;oldid=8536018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17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>
                <a:cs typeface="Times New Roman" pitchFamily="18" charset="0"/>
              </a:rPr>
              <a:t>Časová pásma </a:t>
            </a:r>
            <a:r>
              <a:rPr lang="cs-CZ" sz="1600" dirty="0">
                <a:cs typeface="Times New Roman" pitchFamily="18" charset="0"/>
              </a:rPr>
              <a:t>[online], ASTRONOMIA: Astronomický server Fakulty pedagogické ZČU v Plzni, c2012, </a:t>
            </a:r>
            <a:r>
              <a:rPr lang="cs-CZ" sz="1600" dirty="0"/>
              <a:t>Stránka byla naposledy editována </a:t>
            </a:r>
            <a:r>
              <a:rPr lang="sv-SE" sz="1600" dirty="0"/>
              <a:t>15. ledna 2010 v 19:41</a:t>
            </a:r>
            <a:r>
              <a:rPr lang="sv-SE" sz="1600" dirty="0" smtClean="0"/>
              <a:t>.</a:t>
            </a: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dne </a:t>
            </a:r>
            <a:r>
              <a:rPr lang="cs-CZ" sz="1600" dirty="0" smtClean="0"/>
              <a:t>15.05.2012]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planety.astro.cz/zeme/1940-stridani-rocnich-obdobi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17"/>
            </a:pPr>
            <a:r>
              <a:rPr lang="cs-CZ" sz="1600" dirty="0" smtClean="0">
                <a:hlinkClick r:id="rId6"/>
              </a:rPr>
              <a:t>www.office.microsoft.com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>
              <a:spcAft>
                <a:spcPts val="600"/>
              </a:spcAft>
            </a:pPr>
            <a:r>
              <a:rPr lang="cs-CZ" sz="1600" dirty="0" smtClean="0"/>
              <a:t>  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07951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3158</TotalTime>
  <Words>1143</Words>
  <Application>Microsoft Office PowerPoint</Application>
  <PresentationFormat>Předvádění na obrazovce (4:3)</PresentationFormat>
  <Paragraphs>188</Paragraphs>
  <Slides>26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26</vt:i4>
      </vt:variant>
    </vt:vector>
  </HeadingPairs>
  <TitlesOfParts>
    <vt:vector size="29" baseType="lpstr">
      <vt:lpstr>Motiv1</vt:lpstr>
      <vt:lpstr>1_Živly</vt:lpstr>
      <vt:lpstr>Motiv systému Office</vt:lpstr>
      <vt:lpstr>Prezentace aplikace PowerPoint</vt:lpstr>
      <vt:lpstr>ANOTACE:</vt:lpstr>
      <vt:lpstr>VESMÍR</vt:lpstr>
      <vt:lpstr>a její pohyby</vt:lpstr>
      <vt:lpstr>Prezentace aplikace PowerPoint</vt:lpstr>
      <vt:lpstr>Zemská osa</vt:lpstr>
      <vt:lpstr>Rotace Země</vt:lpstr>
      <vt:lpstr>Časová pásma</vt:lpstr>
      <vt:lpstr>Prezentace aplikace PowerPoint</vt:lpstr>
      <vt:lpstr>Prezentace aplikace PowerPoint</vt:lpstr>
      <vt:lpstr>Prezentace aplikace PowerPoint</vt:lpstr>
      <vt:lpstr>Prezentace aplikace PowerPoint</vt:lpstr>
      <vt:lpstr>Rotační osa Země</vt:lpstr>
      <vt:lpstr>Prezentace aplikace PowerPoint</vt:lpstr>
      <vt:lpstr>Prezentace aplikace PowerPoint</vt:lpstr>
      <vt:lpstr>Prezentace aplikace PowerPoint</vt:lpstr>
      <vt:lpstr>Oběh Země kolem Slunce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120</cp:revision>
  <dcterms:created xsi:type="dcterms:W3CDTF">2012-05-06T20:04:39Z</dcterms:created>
  <dcterms:modified xsi:type="dcterms:W3CDTF">2012-07-15T18:27:04Z</dcterms:modified>
</cp:coreProperties>
</file>