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  <p:sldMasterId id="2147483828" r:id="rId2"/>
    <p:sldMasterId id="2147483840" r:id="rId3"/>
    <p:sldMasterId id="2147483852" r:id="rId4"/>
  </p:sldMasterIdLst>
  <p:notesMasterIdLst>
    <p:notesMasterId r:id="rId32"/>
  </p:notesMasterIdLst>
  <p:handoutMasterIdLst>
    <p:handoutMasterId r:id="rId33"/>
  </p:handoutMasterIdLst>
  <p:sldIdLst>
    <p:sldId id="262" r:id="rId5"/>
    <p:sldId id="263" r:id="rId6"/>
    <p:sldId id="264" r:id="rId7"/>
    <p:sldId id="256" r:id="rId8"/>
    <p:sldId id="258" r:id="rId9"/>
    <p:sldId id="257" r:id="rId10"/>
    <p:sldId id="261" r:id="rId11"/>
    <p:sldId id="279" r:id="rId12"/>
    <p:sldId id="268" r:id="rId13"/>
    <p:sldId id="260" r:id="rId14"/>
    <p:sldId id="280" r:id="rId15"/>
    <p:sldId id="269" r:id="rId16"/>
    <p:sldId id="270" r:id="rId17"/>
    <p:sldId id="281" r:id="rId18"/>
    <p:sldId id="283" r:id="rId19"/>
    <p:sldId id="285" r:id="rId20"/>
    <p:sldId id="284" r:id="rId21"/>
    <p:sldId id="286" r:id="rId22"/>
    <p:sldId id="288" r:id="rId23"/>
    <p:sldId id="271" r:id="rId24"/>
    <p:sldId id="287" r:id="rId25"/>
    <p:sldId id="290" r:id="rId26"/>
    <p:sldId id="289" r:id="rId27"/>
    <p:sldId id="291" r:id="rId28"/>
    <p:sldId id="259" r:id="rId29"/>
    <p:sldId id="273" r:id="rId30"/>
    <p:sldId id="282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666699"/>
    <a:srgbClr val="99FF33"/>
    <a:srgbClr val="CC6600"/>
    <a:srgbClr val="CC9900"/>
    <a:srgbClr val="CFF200"/>
    <a:srgbClr val="D09E00"/>
    <a:srgbClr val="3B669B"/>
    <a:srgbClr val="777777"/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38B1855-1B75-4FBE-930C-398BA8C253C6}" styleName="Styl s motivem 2 – zvýraznění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32" autoAdjust="0"/>
    <p:restoredTop sz="93250" autoAdjust="0"/>
  </p:normalViewPr>
  <p:slideViewPr>
    <p:cSldViewPr>
      <p:cViewPr>
        <p:scale>
          <a:sx n="70" d="100"/>
          <a:sy n="70" d="100"/>
        </p:scale>
        <p:origin x="-1236" y="-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61434EE-0709-4A70-9A26-6500ED23EC25}" type="presOf" srcId="{100B6B2E-82E6-4C11-B19B-F2DB3A0EA64F}" destId="{645AA564-2E9E-4954-AD87-AE01782CEC59}" srcOrd="0" destOrd="0" presId="urn:microsoft.com/office/officeart/2005/8/layout/target3"/>
    <dgm:cxn modelId="{22FA549C-1E8D-49CE-97C8-A616EC172098}" type="presOf" srcId="{27FE2D31-D344-4B63-A89A-A89AB0D9F3E3}" destId="{FE47432B-CA46-450C-8D8F-66C300A95B52}" srcOrd="0" destOrd="0" presId="urn:microsoft.com/office/officeart/2005/8/layout/target3"/>
    <dgm:cxn modelId="{DDE656DD-2B5A-4770-A276-5CBE2D3A1D4D}" type="presOf" srcId="{100B6B2E-82E6-4C11-B19B-F2DB3A0EA64F}" destId="{DBA8199F-D892-4A8E-A352-2B7844050E09}" srcOrd="1" destOrd="0" presId="urn:microsoft.com/office/officeart/2005/8/layout/target3"/>
    <dgm:cxn modelId="{D8970308-6AB5-4BDD-B2CA-2284BF59FFD2}" type="presOf" srcId="{1D8420EA-BFA0-403B-80F5-647FA396CC45}" destId="{8467D0EB-87A2-4285-8ACA-0398EFBF29BC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D45C295-19C4-44B9-96B8-9138AA08CAFC}" type="presOf" srcId="{1D8420EA-BFA0-403B-80F5-647FA396CC45}" destId="{F7B3C0B7-F0F7-4F49-B02C-3630F8C5FAE5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3D13DF80-F3D8-4C58-B529-375E404938A0}" type="presOf" srcId="{130831A4-0540-4EC5-8F5A-93030E89D2D9}" destId="{F69CC921-512E-49F4-824C-A648EC5F27A5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ADEA2FF8-9FC3-4E07-9454-F2C04302697E}" type="presOf" srcId="{130831A4-0540-4EC5-8F5A-93030E89D2D9}" destId="{8E23E229-92FC-49D1-B5FE-0303176B8A4E}" srcOrd="1" destOrd="0" presId="urn:microsoft.com/office/officeart/2005/8/layout/target3"/>
    <dgm:cxn modelId="{0808A343-76FF-4FDC-BE48-E14FD33BE41F}" type="presOf" srcId="{914700B9-77B5-440A-A438-DE98B6D4894D}" destId="{BD9AF279-D483-48F2-BBBD-45F8E8923512}" srcOrd="1" destOrd="0" presId="urn:microsoft.com/office/officeart/2005/8/layout/target3"/>
    <dgm:cxn modelId="{68950C5E-0F49-4262-A997-0B00A321DFEB}" type="presOf" srcId="{914700B9-77B5-440A-A438-DE98B6D4894D}" destId="{E73F1C26-6DCD-4001-88B9-355E01E2BCE7}" srcOrd="0" destOrd="0" presId="urn:microsoft.com/office/officeart/2005/8/layout/target3"/>
    <dgm:cxn modelId="{8861AEDB-5A5B-4DCF-B7EF-D7D39C780EF2}" type="presParOf" srcId="{FE47432B-CA46-450C-8D8F-66C300A95B52}" destId="{B522209E-30D0-49D6-A340-2D383A11C668}" srcOrd="0" destOrd="0" presId="urn:microsoft.com/office/officeart/2005/8/layout/target3"/>
    <dgm:cxn modelId="{F4D73906-22DD-4680-821A-1335C6B37CB0}" type="presParOf" srcId="{FE47432B-CA46-450C-8D8F-66C300A95B52}" destId="{ED5A8377-51D5-4DC5-B0E7-680166966720}" srcOrd="1" destOrd="0" presId="urn:microsoft.com/office/officeart/2005/8/layout/target3"/>
    <dgm:cxn modelId="{B4F172B5-A1E8-47DE-A11D-947F1761A73D}" type="presParOf" srcId="{FE47432B-CA46-450C-8D8F-66C300A95B52}" destId="{F69CC921-512E-49F4-824C-A648EC5F27A5}" srcOrd="2" destOrd="0" presId="urn:microsoft.com/office/officeart/2005/8/layout/target3"/>
    <dgm:cxn modelId="{EB48F4CC-A911-4EA0-9960-1BE4AA3926F9}" type="presParOf" srcId="{FE47432B-CA46-450C-8D8F-66C300A95B52}" destId="{61C9CE18-EDA6-4EDF-BA1C-09779D38FBBF}" srcOrd="3" destOrd="0" presId="urn:microsoft.com/office/officeart/2005/8/layout/target3"/>
    <dgm:cxn modelId="{B9174B9C-14BA-4EB1-8AD6-0203C4BE9CF8}" type="presParOf" srcId="{FE47432B-CA46-450C-8D8F-66C300A95B52}" destId="{D60DEAAB-7AFE-435A-ACF6-18851E4B0426}" srcOrd="4" destOrd="0" presId="urn:microsoft.com/office/officeart/2005/8/layout/target3"/>
    <dgm:cxn modelId="{BDC2FB7A-FEEE-4584-A022-B7361B9FB019}" type="presParOf" srcId="{FE47432B-CA46-450C-8D8F-66C300A95B52}" destId="{F7B3C0B7-F0F7-4F49-B02C-3630F8C5FAE5}" srcOrd="5" destOrd="0" presId="urn:microsoft.com/office/officeart/2005/8/layout/target3"/>
    <dgm:cxn modelId="{AA23D882-610E-4B78-82E0-B1DC42957024}" type="presParOf" srcId="{FE47432B-CA46-450C-8D8F-66C300A95B52}" destId="{C9DA9446-E2D3-4F6A-8960-3CADFBF870B8}" srcOrd="6" destOrd="0" presId="urn:microsoft.com/office/officeart/2005/8/layout/target3"/>
    <dgm:cxn modelId="{30346141-6662-430C-9AF7-9FD703BD2900}" type="presParOf" srcId="{FE47432B-CA46-450C-8D8F-66C300A95B52}" destId="{9726EC6F-D322-4CD3-B489-1BE3DF7CE70B}" srcOrd="7" destOrd="0" presId="urn:microsoft.com/office/officeart/2005/8/layout/target3"/>
    <dgm:cxn modelId="{985F956C-F14F-4578-B4B1-6DBC142E3465}" type="presParOf" srcId="{FE47432B-CA46-450C-8D8F-66C300A95B52}" destId="{645AA564-2E9E-4954-AD87-AE01782CEC59}" srcOrd="8" destOrd="0" presId="urn:microsoft.com/office/officeart/2005/8/layout/target3"/>
    <dgm:cxn modelId="{BAB598A5-BCC1-43F6-B18F-F9348074502C}" type="presParOf" srcId="{FE47432B-CA46-450C-8D8F-66C300A95B52}" destId="{8538CAC4-6A86-42B8-B5AF-2FF155DB9D02}" srcOrd="9" destOrd="0" presId="urn:microsoft.com/office/officeart/2005/8/layout/target3"/>
    <dgm:cxn modelId="{0892BA1A-CCD3-40C4-93A2-5F6C97333B54}" type="presParOf" srcId="{FE47432B-CA46-450C-8D8F-66C300A95B52}" destId="{26FD6024-A07F-46D0-8BC0-B5E595C5673D}" srcOrd="10" destOrd="0" presId="urn:microsoft.com/office/officeart/2005/8/layout/target3"/>
    <dgm:cxn modelId="{C9B579BF-4366-4437-8448-E0F4D3EEA682}" type="presParOf" srcId="{FE47432B-CA46-450C-8D8F-66C300A95B52}" destId="{E73F1C26-6DCD-4001-88B9-355E01E2BCE7}" srcOrd="11" destOrd="0" presId="urn:microsoft.com/office/officeart/2005/8/layout/target3"/>
    <dgm:cxn modelId="{92A8E2A9-4E33-4FE7-A30E-CBAED0F5F76B}" type="presParOf" srcId="{FE47432B-CA46-450C-8D8F-66C300A95B52}" destId="{8E23E229-92FC-49D1-B5FE-0303176B8A4E}" srcOrd="12" destOrd="0" presId="urn:microsoft.com/office/officeart/2005/8/layout/target3"/>
    <dgm:cxn modelId="{FA45272B-1306-4519-85F9-CF7135397901}" type="presParOf" srcId="{FE47432B-CA46-450C-8D8F-66C300A95B52}" destId="{8467D0EB-87A2-4285-8ACA-0398EFBF29BC}" srcOrd="13" destOrd="0" presId="urn:microsoft.com/office/officeart/2005/8/layout/target3"/>
    <dgm:cxn modelId="{284E50E7-5D93-4C8F-BED3-7891C2D8E793}" type="presParOf" srcId="{FE47432B-CA46-450C-8D8F-66C300A95B52}" destId="{DBA8199F-D892-4A8E-A352-2B7844050E09}" srcOrd="14" destOrd="0" presId="urn:microsoft.com/office/officeart/2005/8/layout/target3"/>
    <dgm:cxn modelId="{5243DAD3-3685-45EC-8EE0-E1A267E85A36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015D87-69FB-4BA3-9AE9-9D056D001163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013962-5FAC-40D7-B1E9-2C7F2BD1163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7068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46E980-5AB9-40E3-850F-4491BDAC9D79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2D0FF0-5463-4795-B37C-19F0B4B96B4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53120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D0FF0-5463-4795-B37C-19F0B4B96B45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81770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D0FF0-5463-4795-B37C-19F0B4B96B45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43003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D0FF0-5463-4795-B37C-19F0B4B96B45}" type="slidenum">
              <a:rPr lang="cs-CZ" smtClean="0"/>
              <a:t>25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67073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5764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47524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85236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04538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73283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7837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75743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24003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43887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8647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68167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81826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56377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84652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24896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024710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260251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5802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902955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706770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103733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849508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059914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049557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441296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637250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20059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695472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549710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28634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873666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562559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051539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6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15.7.2012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706379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15.7.2012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305669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6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15.7.2012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123035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15.7.2012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9962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15.7.2012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133448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15.7.2012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454462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15.7.2012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249716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8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15.7.2012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881125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15.7.2012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100067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15.7.2012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507198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15.7.2012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12654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8098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75464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16365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15.7.2012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1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015527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lanetenkunde.de/p012/p01203/index.htm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ldebaran.cz/astrofyzika/sunsystem/zeme.html" TargetMode="External"/><Relationship Id="rId3" Type="http://schemas.openxmlformats.org/officeDocument/2006/relationships/hyperlink" Target="http://cs.wikipedia.org/wiki/Soubor:Full_Moon_Luc_Viatour.jpg" TargetMode="External"/><Relationship Id="rId7" Type="http://schemas.openxmlformats.org/officeDocument/2006/relationships/hyperlink" Target="http://planets.cz/mesice-planet/mesic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astronomia.zcu.cz/planety/zeme/1957-stavba-nitra-mesice" TargetMode="External"/><Relationship Id="rId5" Type="http://schemas.openxmlformats.org/officeDocument/2006/relationships/hyperlink" Target="http://www.base-universe.estranky.cz/" TargetMode="External"/><Relationship Id="rId4" Type="http://schemas.openxmlformats.org/officeDocument/2006/relationships/hyperlink" Target="http://cs.wikipedia.org/w/index.php?title=M%C4%9Bs%C3%ADc&amp;oldid=8460511" TargetMode="External"/><Relationship Id="rId9" Type="http://schemas.openxmlformats.org/officeDocument/2006/relationships/hyperlink" Target="http://cs.wikipedia.org/wiki/Soubor:Cara-oculta-luna.jpg" TargetMode="Externa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/index.php?title=Program_Apollo&amp;oldid=8462988" TargetMode="External"/><Relationship Id="rId3" Type="http://schemas.openxmlformats.org/officeDocument/2006/relationships/hyperlink" Target="http://cs.wikipedia.org/w/index.php?title=South_Pole-Aitken&amp;oldid=7972068" TargetMode="External"/><Relationship Id="rId7" Type="http://schemas.openxmlformats.org/officeDocument/2006/relationships/hyperlink" Target="http://cs.wikipedia.org/w/index.php?title=Luna_9&amp;oldid=8401716" TargetMode="External"/><Relationship Id="rId2" Type="http://schemas.openxmlformats.org/officeDocument/2006/relationships/hyperlink" Target="http://cs.wikipedia.org/w/index.php?title=Kr%C3%A1ter_Daedalus&amp;oldid=7729696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/index.php?title=Luna_3&amp;oldid=8392823" TargetMode="External"/><Relationship Id="rId5" Type="http://schemas.openxmlformats.org/officeDocument/2006/relationships/hyperlink" Target="http://cs.wikipedia.org/w/index.php?title=Luna_2&amp;oldid=8429486" TargetMode="External"/><Relationship Id="rId4" Type="http://schemas.openxmlformats.org/officeDocument/2006/relationships/hyperlink" Target="http://cs.wikipedia.org/w/index.php?title=Sinuous_rilles&amp;oldid=7548585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ocation_of_Mare_Tranquillitatis.jpg" TargetMode="External"/><Relationship Id="rId2" Type="http://schemas.openxmlformats.org/officeDocument/2006/relationships/hyperlink" Target="http://cs.wikipedia.org/w/index.php?title=Apollo_7&amp;oldid=8205705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/index.php?title=Lunar_Prospector&amp;oldid=8402692" TargetMode="External"/><Relationship Id="rId5" Type="http://schemas.openxmlformats.org/officeDocument/2006/relationships/hyperlink" Target="http://cs.wikipedia.org/w/index.php?title=Apollo_15&amp;oldid=8442084" TargetMode="External"/><Relationship Id="rId4" Type="http://schemas.openxmlformats.org/officeDocument/2006/relationships/hyperlink" Target="http://cs.wikipedia.org/w/index.php?title=Apollo_11&amp;oldid=846751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24016603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445224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625699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VY_32_INOVACE_13_S12-Fy-9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duben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Zdeňka Špinlerová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Člověk a příroda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Fyzika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Fyzika pro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Měsíc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18649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2928291"/>
              </p:ext>
            </p:extLst>
          </p:nvPr>
        </p:nvGraphicFramePr>
        <p:xfrm>
          <a:off x="539552" y="3573016"/>
          <a:ext cx="8280920" cy="26757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3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výklad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Žákům je dobré na začátku připomenout, že nám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jde především </a:t>
                      </a:r>
                      <a:b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o to, aby si udělali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celkový obraz a </a:t>
                      </a:r>
                      <a:r>
                        <a:rPr lang="cs-CZ" sz="1400" baseline="0" smtClean="0">
                          <a:latin typeface="Times New Roman" pitchFamily="18" charset="0"/>
                          <a:cs typeface="Times New Roman" pitchFamily="18" charset="0"/>
                        </a:rPr>
                        <a:t>ujasnili </a:t>
                      </a:r>
                      <a:r>
                        <a:rPr lang="cs-CZ" sz="1400" baseline="0" smtClean="0">
                          <a:latin typeface="Times New Roman" pitchFamily="18" charset="0"/>
                          <a:cs typeface="Times New Roman" pitchFamily="18" charset="0"/>
                        </a:rPr>
                        <a:t>si pojmy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vznik Měsíce,  jeho základní charakteristiku až po výzkum sondami.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10508077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doplňuje výklad učiva o Měsíci - od hypotéz vzniku,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jeho charakteristiky povrchu, rotaci, výzkum Měsíce kosmickými sondami až po mise člověka na Měsíc.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 si utřídí znalosti o Měsíci, jediném satelitu Země. Budou umět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najít podobnost složení Měsíce s ostatními terestrickými planetami. Připomenou si nejdůležitější mise na Měsíc.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58605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\AppData\Local\Microsoft\Windows\Temporary Internet Files\Content.IE5\AM1I8PN9\MC900433135[2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221088"/>
            <a:ext cx="7920880" cy="856456"/>
          </a:xfrm>
          <a:effectLst>
            <a:glow rad="228600">
              <a:schemeClr val="accent4">
                <a:satMod val="175000"/>
                <a:alpha val="40000"/>
              </a:schemeClr>
            </a:glow>
          </a:effectLst>
          <a:scene3d>
            <a:camera prst="orthographicFront"/>
            <a:lightRig rig="flat" dir="tl">
              <a:rot lat="0" lon="0" rev="6600000"/>
            </a:lightRig>
          </a:scene3d>
          <a:sp3d>
            <a:bevelT w="152400" h="50800" prst="softRound"/>
          </a:sp3d>
        </p:spPr>
        <p:txBody>
          <a:bodyPr>
            <a:scene3d>
              <a:camera prst="orthographicFront"/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14000" b="1" cap="all" dirty="0" smtClean="0">
                <a:ln w="57150">
                  <a:solidFill>
                    <a:schemeClr val="tx1"/>
                  </a:solidFill>
                </a:ln>
                <a:gradFill flip="none" rotWithShape="1">
                  <a:gsLst>
                    <a:gs pos="0">
                      <a:srgbClr val="FFF200"/>
                    </a:gs>
                    <a:gs pos="45000">
                      <a:srgbClr val="FF7A00"/>
                    </a:gs>
                    <a:gs pos="70000">
                      <a:srgbClr val="FF0300"/>
                    </a:gs>
                    <a:gs pos="100000">
                      <a:srgbClr val="4D0808"/>
                    </a:gs>
                  </a:gsLst>
                  <a:lin ang="8100000" scaled="0"/>
                  <a:tileRect/>
                </a:gradFill>
                <a:effectLst>
                  <a:reflection blurRad="12700" stA="50000" endPos="50000" dist="5000" dir="5400000" sy="-100000" rotWithShape="0"/>
                </a:effectLst>
                <a:latin typeface="Aharoni" pitchFamily="2" charset="-79"/>
                <a:cs typeface="Aharoni" pitchFamily="2" charset="-79"/>
              </a:rPr>
              <a:t>VESMÍR</a:t>
            </a:r>
            <a:endParaRPr lang="cs-CZ" sz="14000" b="1" cap="all" dirty="0">
              <a:ln w="57150">
                <a:solidFill>
                  <a:schemeClr val="tx1"/>
                </a:solidFill>
              </a:ln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8100000" scaled="0"/>
                <a:tileRect/>
              </a:gradFill>
              <a:effectLst>
                <a:reflection blurRad="12700" stA="50000" endPos="50000" dist="5000" dir="5400000" sy="-100000" rotWithShape="0"/>
              </a:effectLst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214549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0762" y="476672"/>
            <a:ext cx="8640960" cy="923330"/>
          </a:xfrm>
          <a:prstGeom prst="rect">
            <a:avLst/>
          </a:prstGeom>
          <a:gradFill flip="none" rotWithShape="1">
            <a:gsLst>
              <a:gs pos="0">
                <a:schemeClr val="accent6">
                  <a:shade val="30000"/>
                  <a:satMod val="115000"/>
                </a:schemeClr>
              </a:gs>
              <a:gs pos="50000">
                <a:schemeClr val="accent6">
                  <a:shade val="67500"/>
                  <a:satMod val="115000"/>
                </a:schemeClr>
              </a:gs>
              <a:gs pos="100000">
                <a:schemeClr val="accent6">
                  <a:shade val="100000"/>
                  <a:satMod val="115000"/>
                </a:schemeClr>
              </a:gs>
            </a:gsLst>
            <a:lin ang="5400000" scaled="1"/>
            <a:tileRect/>
          </a:gra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PŘIROZENÁ DRUŽICE ZEMĚ</a:t>
            </a:r>
            <a:endParaRPr lang="cs-CZ" sz="5400" b="1" dirty="0">
              <a:ln>
                <a:solidFill>
                  <a:schemeClr val="accent1">
                    <a:lumMod val="60000"/>
                    <a:lumOff val="40000"/>
                  </a:schemeClr>
                </a:solidFill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7150" y="507773"/>
            <a:ext cx="6228184" cy="6228184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glow rad="228600">
              <a:schemeClr val="accent6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  <a:extLst/>
        </p:spPr>
      </p:pic>
      <p:sp>
        <p:nvSpPr>
          <p:cNvPr id="4" name="TextovéPole 3"/>
          <p:cNvSpPr txBox="1"/>
          <p:nvPr/>
        </p:nvSpPr>
        <p:spPr>
          <a:xfrm>
            <a:off x="611560" y="4457343"/>
            <a:ext cx="7892129" cy="2400657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15000" b="1" dirty="0" smtClean="0">
                <a:ln w="1905">
                  <a:solidFill>
                    <a:schemeClr val="tx1">
                      <a:lumMod val="75000"/>
                      <a:lumOff val="25000"/>
                    </a:schemeClr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MĚSÍC</a:t>
            </a:r>
            <a:endParaRPr lang="cs-CZ" sz="15000" b="1" dirty="0">
              <a:ln w="1905">
                <a:solidFill>
                  <a:schemeClr val="tx1">
                    <a:lumMod val="75000"/>
                    <a:lumOff val="25000"/>
                  </a:schemeClr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416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3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2660417"/>
            <a:ext cx="460851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Je nejjasnější objekt na noční obloze, i když žádné vlastní světlo nevyrábí</a:t>
            </a: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Verdana" pitchFamily="34" charset="0"/>
                <a:cs typeface="Arial" pitchFamily="34" charset="0"/>
              </a:rPr>
              <a:t>je pusté místo bez vody, bez rostlin, bez vzduchu a bez života</a:t>
            </a: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nemá </a:t>
            </a:r>
            <a:r>
              <a:rPr lang="cs-CZ" sz="2200" dirty="0">
                <a:solidFill>
                  <a:schemeClr val="bg1"/>
                </a:solidFill>
              </a:rPr>
              <a:t>jiné formální jméno než „</a:t>
            </a:r>
            <a:r>
              <a:rPr lang="cs-CZ" sz="2200" i="1" dirty="0">
                <a:solidFill>
                  <a:schemeClr val="bg1"/>
                </a:solidFill>
              </a:rPr>
              <a:t>měsíc</a:t>
            </a:r>
            <a:r>
              <a:rPr lang="cs-CZ" sz="2200" dirty="0">
                <a:solidFill>
                  <a:schemeClr val="bg1"/>
                </a:solidFill>
              </a:rPr>
              <a:t>“ (odborně </a:t>
            </a:r>
            <a:r>
              <a:rPr lang="cs-CZ" sz="2200" i="1" dirty="0">
                <a:solidFill>
                  <a:schemeClr val="bg1"/>
                </a:solidFill>
              </a:rPr>
              <a:t>Měsíc</a:t>
            </a:r>
            <a:r>
              <a:rPr lang="cs-CZ" sz="2200" dirty="0">
                <a:solidFill>
                  <a:schemeClr val="bg1"/>
                </a:solidFill>
              </a:rPr>
              <a:t>), i když je občas básnicky nazýván </a:t>
            </a:r>
            <a:r>
              <a:rPr lang="cs-CZ" sz="2200" b="1" i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luna</a:t>
            </a:r>
            <a:r>
              <a:rPr lang="cs-CZ" sz="2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200" dirty="0">
                <a:solidFill>
                  <a:schemeClr val="bg1"/>
                </a:solidFill>
              </a:rPr>
              <a:t>(slovanský a zároveň latinský výraz pro měsíc</a:t>
            </a:r>
            <a:r>
              <a:rPr lang="cs-CZ" sz="2200" dirty="0" smtClean="0">
                <a:solidFill>
                  <a:schemeClr val="bg1"/>
                </a:solidFill>
              </a:rPr>
              <a:t>).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475436" y="159494"/>
            <a:ext cx="20522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MĚSÍC</a:t>
            </a:r>
            <a:endParaRPr lang="cs-CZ" sz="4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6922" y="544214"/>
            <a:ext cx="4197077" cy="423240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51520" y="836712"/>
            <a:ext cx="469540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2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Měsíc či též Luna je relativně velké terestrické těleso, jehož průměr je asi jedna čtvrtina zemského. </a:t>
            </a:r>
            <a:endParaRPr lang="cs-CZ" sz="2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Verdana" pitchFamily="34" charset="0"/>
              <a:cs typeface="Arial" pitchFamily="34" charset="0"/>
            </a:endParaRPr>
          </a:p>
        </p:txBody>
      </p:sp>
      <p:sp>
        <p:nvSpPr>
          <p:cNvPr id="2" name="Šipka doprava 1"/>
          <p:cNvSpPr/>
          <p:nvPr/>
        </p:nvSpPr>
        <p:spPr>
          <a:xfrm>
            <a:off x="2699792" y="2132856"/>
            <a:ext cx="2247130" cy="216024"/>
          </a:xfrm>
          <a:prstGeom prst="rightArrow">
            <a:avLst/>
          </a:prstGeom>
          <a:solidFill>
            <a:srgbClr val="FFC000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76056" y="4941168"/>
            <a:ext cx="3888432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Měsíc dramaticky ovlivnil vývoj života tím, že brání prudkým změnám podnebí. </a:t>
            </a: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jeho symbolem je </a:t>
            </a:r>
            <a:r>
              <a:rPr lang="cs-CZ" sz="2200" dirty="0" smtClean="0">
                <a:solidFill>
                  <a:schemeClr val="bg1"/>
                </a:solidFill>
              </a:rPr>
              <a:t>srpek</a:t>
            </a:r>
            <a:endParaRPr lang="cs-CZ" sz="2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859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50"/>
                            </p:stCondLst>
                            <p:childTnLst>
                              <p:par>
                                <p:cTn id="20" presetID="4" presetClass="entr" presetSubtype="32" fill="hold" grpId="0" nodeType="afterEffect">
                                  <p:stCondLst>
                                    <p:cond delay="3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6" grpId="0" build="p"/>
      <p:bldP spid="2" grpId="0" animBg="1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4110" y="178032"/>
            <a:ext cx="522997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 Měsíce</a:t>
            </a:r>
            <a:endParaRPr lang="cs-CZ" sz="4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4110" y="1234040"/>
            <a:ext cx="5373994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200" dirty="0">
                <a:solidFill>
                  <a:schemeClr val="bg1"/>
                </a:solidFill>
              </a:rPr>
              <a:t>Měsíc je jedinou přirozenou družicí Země. </a:t>
            </a:r>
            <a:endParaRPr lang="cs-CZ" sz="2200" dirty="0" smtClean="0">
              <a:solidFill>
                <a:schemeClr val="bg1"/>
              </a:solidFill>
            </a:endParaRPr>
          </a:p>
          <a:p>
            <a:pPr>
              <a:spcAft>
                <a:spcPts val="12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O </a:t>
            </a:r>
            <a:r>
              <a:rPr lang="cs-CZ" sz="2200" dirty="0">
                <a:solidFill>
                  <a:schemeClr val="bg1"/>
                </a:solidFill>
              </a:rPr>
              <a:t>jeho vzniku se vedly a do jisté míry vedou spory až do dnešní doby. </a:t>
            </a:r>
            <a:endParaRPr lang="cs-CZ" sz="2200" dirty="0" smtClean="0">
              <a:solidFill>
                <a:schemeClr val="bg1"/>
              </a:solidFill>
            </a:endParaRPr>
          </a:p>
          <a:p>
            <a:pPr>
              <a:spcAft>
                <a:spcPts val="12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Ze </a:t>
            </a:r>
            <a:r>
              <a:rPr lang="cs-CZ" sz="2200" dirty="0">
                <a:solidFill>
                  <a:schemeClr val="bg1"/>
                </a:solidFill>
              </a:rPr>
              <a:t>všech možných teorií vzniku Měsíce je nejvíce pravděpodobná ta teorie, že </a:t>
            </a:r>
            <a:r>
              <a:rPr lang="cs-CZ" sz="2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Měsíc </a:t>
            </a:r>
            <a:r>
              <a:rPr lang="cs-CZ" sz="2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vznikl </a:t>
            </a:r>
            <a:r>
              <a:rPr lang="cs-CZ" sz="2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 srážce Země s jinou planetou velikosti Marsu</a:t>
            </a:r>
            <a:r>
              <a:rPr lang="cs-CZ" sz="2200" dirty="0">
                <a:solidFill>
                  <a:schemeClr val="bg1"/>
                </a:solidFill>
              </a:rPr>
              <a:t>. </a:t>
            </a:r>
            <a:endParaRPr lang="cs-CZ" sz="2200" dirty="0" smtClean="0">
              <a:solidFill>
                <a:schemeClr val="bg1"/>
              </a:solidFill>
            </a:endParaRPr>
          </a:p>
          <a:p>
            <a:pPr>
              <a:spcAft>
                <a:spcPts val="12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Po </a:t>
            </a:r>
            <a:r>
              <a:rPr lang="cs-CZ" sz="2200" dirty="0">
                <a:solidFill>
                  <a:schemeClr val="bg1"/>
                </a:solidFill>
              </a:rPr>
              <a:t>této srážce nabyla původní Země na velikosti a ze zbytků druhé planety, které byly vyvržena na oběžnou dráhu kolem Země, </a:t>
            </a:r>
            <a:r>
              <a:rPr lang="cs-CZ" sz="2200" dirty="0" smtClean="0">
                <a:solidFill>
                  <a:schemeClr val="bg1"/>
                </a:solidFill>
              </a:rPr>
              <a:t>vznikl </a:t>
            </a:r>
            <a:r>
              <a:rPr lang="cs-CZ" sz="2200" dirty="0">
                <a:solidFill>
                  <a:schemeClr val="bg1"/>
                </a:solidFill>
              </a:rPr>
              <a:t>postupným narůstáním náš Měsíc.  </a:t>
            </a:r>
            <a:endParaRPr lang="cs-CZ" sz="2200" dirty="0" smtClean="0">
              <a:solidFill>
                <a:schemeClr val="bg1"/>
              </a:solidFill>
            </a:endParaRPr>
          </a:p>
          <a:p>
            <a:pPr>
              <a:spcAft>
                <a:spcPts val="12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Od </a:t>
            </a:r>
            <a:r>
              <a:rPr lang="cs-CZ" sz="2200" dirty="0">
                <a:solidFill>
                  <a:schemeClr val="bg1"/>
                </a:solidFill>
              </a:rPr>
              <a:t>svého vzniku se Měsíc od Země neustále vzdaluje a v současné době je to cca 38 mm za rok.</a:t>
            </a:r>
            <a:endParaRPr lang="cs-CZ" sz="2200" i="1" dirty="0">
              <a:solidFill>
                <a:schemeClr val="bg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9751" y="181372"/>
            <a:ext cx="3401802" cy="29595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1581" y="3265647"/>
            <a:ext cx="3401801" cy="34018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642567" y="6281575"/>
            <a:ext cx="2160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 Měsíce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05884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18689" y="1558856"/>
            <a:ext cx="5573065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>
                <a:solidFill>
                  <a:schemeClr val="bg1"/>
                </a:solidFill>
              </a:rPr>
              <a:t>Střední vzdálenost Měsíce od Země je </a:t>
            </a:r>
            <a:r>
              <a:rPr lang="cs-CZ" sz="24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384 403 km</a:t>
            </a:r>
            <a:r>
              <a:rPr lang="cs-CZ" sz="2400" dirty="0">
                <a:solidFill>
                  <a:schemeClr val="bg1"/>
                </a:solidFill>
              </a:rPr>
              <a:t>. </a:t>
            </a:r>
            <a:endParaRPr lang="cs-CZ" sz="2400" dirty="0" smtClean="0">
              <a:solidFill>
                <a:schemeClr val="bg1"/>
              </a:solidFill>
            </a:endParaRP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Měsíční </a:t>
            </a:r>
            <a:r>
              <a:rPr lang="cs-CZ" sz="2400" dirty="0">
                <a:solidFill>
                  <a:schemeClr val="bg1"/>
                </a:solidFill>
              </a:rPr>
              <a:t>rovníkový průměr činí </a:t>
            </a:r>
            <a:r>
              <a:rPr lang="cs-CZ" sz="24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3 476 km</a:t>
            </a:r>
            <a:r>
              <a:rPr lang="cs-CZ" sz="2400" dirty="0" smtClean="0">
                <a:solidFill>
                  <a:schemeClr val="bg1"/>
                </a:solidFill>
              </a:rPr>
              <a:t>.</a:t>
            </a: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>
                <a:solidFill>
                  <a:schemeClr val="bg1"/>
                </a:solidFill>
              </a:rPr>
              <a:t>Měsíc vykoná kompletní oběh kolem Země jednou za </a:t>
            </a:r>
            <a:r>
              <a:rPr lang="cs-CZ" sz="24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29,530588 dne </a:t>
            </a:r>
            <a:r>
              <a:rPr lang="cs-CZ" sz="2400" dirty="0">
                <a:solidFill>
                  <a:schemeClr val="bg1"/>
                </a:solidFill>
              </a:rPr>
              <a:t>(synodický měsíc</a:t>
            </a:r>
            <a:r>
              <a:rPr lang="cs-CZ" sz="2400" dirty="0" smtClean="0">
                <a:solidFill>
                  <a:schemeClr val="bg1"/>
                </a:solidFill>
              </a:rPr>
              <a:t>).</a:t>
            </a: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>
                <a:solidFill>
                  <a:schemeClr val="bg1"/>
                </a:solidFill>
              </a:rPr>
              <a:t>Měsíc obíhá kolem Země a rotuje tzv. </a:t>
            </a:r>
            <a:r>
              <a:rPr lang="cs-CZ" sz="2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vázanou rotací</a:t>
            </a:r>
            <a:r>
              <a:rPr lang="cs-CZ" sz="2400" dirty="0">
                <a:solidFill>
                  <a:schemeClr val="bg1"/>
                </a:solidFill>
              </a:rPr>
              <a:t> (doba oběhu a rotace je shodná). </a:t>
            </a:r>
            <a:endParaRPr lang="cs-CZ" sz="2400" dirty="0" smtClean="0">
              <a:solidFill>
                <a:schemeClr val="bg1"/>
              </a:solidFill>
            </a:endParaRP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00FF00"/>
                </a:solidFill>
              </a:rPr>
              <a:t>Díky </a:t>
            </a:r>
            <a:r>
              <a:rPr lang="cs-CZ" sz="2400" dirty="0">
                <a:solidFill>
                  <a:srgbClr val="00FF00"/>
                </a:solidFill>
              </a:rPr>
              <a:t>tomu stále vidíme přibližně jen přivrácenou polokouli Měsíce.</a:t>
            </a:r>
            <a:r>
              <a:rPr lang="cs-CZ" sz="2400" dirty="0" smtClean="0">
                <a:solidFill>
                  <a:srgbClr val="00FF00"/>
                </a:solidFill>
              </a:rPr>
              <a:t> </a:t>
            </a:r>
            <a:endParaRPr lang="cs-CZ" sz="2400" dirty="0">
              <a:solidFill>
                <a:srgbClr val="00FF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418690" y="36387"/>
            <a:ext cx="5473790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MĚSÍC</a:t>
            </a:r>
          </a:p>
          <a:p>
            <a:pPr algn="ctr"/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charakteristika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41765" y="5279827"/>
            <a:ext cx="3071376" cy="400110"/>
          </a:xfrm>
          <a:prstGeom prst="rect">
            <a:avLst/>
          </a:prstGeom>
          <a:ln w="28575">
            <a:solidFill>
              <a:schemeClr val="tx1"/>
            </a:solidFill>
          </a:ln>
          <a:effectLst>
            <a:glow rad="101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chemeClr val="tx1"/>
                </a:solidFill>
              </a:rPr>
              <a:t>Fotografie J. Hendricksona</a:t>
            </a:r>
            <a:endParaRPr lang="cs-CZ" sz="2000" b="1" i="1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566" y="548680"/>
            <a:ext cx="3076575" cy="4448175"/>
          </a:xfrm>
          <a:prstGeom prst="rect">
            <a:avLst/>
          </a:prstGeom>
          <a:noFill/>
          <a:ln>
            <a:noFill/>
          </a:ln>
          <a:effectLst>
            <a:glow rad="139700">
              <a:schemeClr val="accent6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63000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6254" y="21098"/>
            <a:ext cx="880823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ROTACE MĚSÍCE</a:t>
            </a:r>
            <a:endParaRPr lang="cs-CZ" sz="4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21784" y="790539"/>
            <a:ext cx="3794432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cs-CZ" sz="2200" dirty="0">
                <a:solidFill>
                  <a:schemeClr val="bg1"/>
                </a:solidFill>
              </a:rPr>
              <a:t>Díky gravitačnímu působení Země (slapovým silám) má Měsíc tzv. vázanou rotaci – jeden oběh Měsíce kolem Země trvá stejně dlouho jako rotace kolem osy, a tudíž </a:t>
            </a:r>
            <a:r>
              <a:rPr lang="cs-CZ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ukazuje Zemi stále stejnou polokouli</a:t>
            </a:r>
            <a:r>
              <a:rPr lang="cs-CZ" sz="2200" dirty="0">
                <a:solidFill>
                  <a:schemeClr val="bg1"/>
                </a:solidFill>
              </a:rPr>
              <a:t>. </a:t>
            </a:r>
            <a:endParaRPr lang="cs-CZ" sz="2200" dirty="0" smtClean="0">
              <a:solidFill>
                <a:schemeClr val="bg1"/>
              </a:solidFill>
            </a:endParaRPr>
          </a:p>
          <a:p>
            <a:pPr algn="ctr">
              <a:spcAft>
                <a:spcPts val="6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Odvrácená </a:t>
            </a:r>
            <a:r>
              <a:rPr lang="cs-CZ" sz="2200" dirty="0">
                <a:solidFill>
                  <a:schemeClr val="bg1"/>
                </a:solidFill>
              </a:rPr>
              <a:t>strana Měsíce byla blíže prozkoumána až kosmickými sondami. </a:t>
            </a:r>
            <a:endParaRPr lang="cs-CZ" sz="2200" dirty="0" smtClean="0">
              <a:solidFill>
                <a:schemeClr val="bg1"/>
              </a:solidFill>
            </a:endParaRPr>
          </a:p>
          <a:p>
            <a:pPr algn="ctr">
              <a:spcAft>
                <a:spcPts val="600"/>
              </a:spcAft>
            </a:pPr>
            <a:r>
              <a:rPr lang="cs-CZ" sz="22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Odvrácená </a:t>
            </a:r>
            <a:r>
              <a:rPr lang="cs-CZ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strana se od strany přivrácené k Zemi velmi </a:t>
            </a:r>
            <a:r>
              <a:rPr lang="cs-CZ" sz="22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liší.</a:t>
            </a:r>
            <a:r>
              <a:rPr lang="cs-CZ" sz="2200" dirty="0" smtClean="0">
                <a:solidFill>
                  <a:schemeClr val="bg1"/>
                </a:solidFill>
              </a:rPr>
              <a:t> </a:t>
            </a:r>
            <a:r>
              <a:rPr lang="cs-CZ" sz="2200" dirty="0">
                <a:solidFill>
                  <a:schemeClr val="bg1"/>
                </a:solidFill>
              </a:rPr>
              <a:t>Zatímco na přivrácené straně je několik tmavých oblastí ztuhlé měsíční lávy (měsíčních moří), tak na odvrácené straně se tato moře vůbec nevyskytují.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254" y="800971"/>
            <a:ext cx="2565530" cy="256553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8848" y="800971"/>
            <a:ext cx="2553989" cy="25539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254" y="3884386"/>
            <a:ext cx="2565530" cy="25655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884386"/>
            <a:ext cx="2553989" cy="25539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6254" y="3422028"/>
            <a:ext cx="2471530" cy="400110"/>
          </a:xfrm>
          <a:prstGeom prst="rect">
            <a:avLst/>
          </a:prstGeom>
          <a:solidFill>
            <a:srgbClr val="777777"/>
          </a:solidFill>
          <a:ln>
            <a:solidFill>
              <a:srgbClr val="FFC000"/>
            </a:solidFill>
          </a:ln>
        </p:spPr>
        <p:txBody>
          <a:bodyPr wrap="square" rtlCol="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2000" b="1" dirty="0" smtClean="0">
                <a:ln/>
                <a:solidFill>
                  <a:schemeClr val="accent3"/>
                </a:solidFill>
              </a:rPr>
              <a:t>přivrácená strana</a:t>
            </a:r>
            <a:endParaRPr lang="cs-CZ" sz="2000" b="1" dirty="0">
              <a:ln/>
              <a:solidFill>
                <a:schemeClr val="accent3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91875" y="6442060"/>
            <a:ext cx="2471530" cy="400110"/>
          </a:xfrm>
          <a:prstGeom prst="rect">
            <a:avLst/>
          </a:prstGeom>
          <a:solidFill>
            <a:srgbClr val="777777"/>
          </a:solidFill>
          <a:ln>
            <a:solidFill>
              <a:srgbClr val="FFC000"/>
            </a:solidFill>
          </a:ln>
        </p:spPr>
        <p:txBody>
          <a:bodyPr wrap="square" rtlCol="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2000" b="1" dirty="0" smtClean="0">
                <a:ln/>
                <a:solidFill>
                  <a:schemeClr val="accent3"/>
                </a:solidFill>
              </a:rPr>
              <a:t>90°západně</a:t>
            </a:r>
            <a:endParaRPr lang="cs-CZ" sz="2000" b="1" dirty="0">
              <a:ln/>
              <a:solidFill>
                <a:schemeClr val="accent3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577738" y="3422028"/>
            <a:ext cx="2471530" cy="400110"/>
          </a:xfrm>
          <a:prstGeom prst="rect">
            <a:avLst/>
          </a:prstGeom>
          <a:solidFill>
            <a:srgbClr val="777777"/>
          </a:solidFill>
          <a:ln>
            <a:solidFill>
              <a:srgbClr val="FFC000"/>
            </a:solidFill>
          </a:ln>
        </p:spPr>
        <p:txBody>
          <a:bodyPr wrap="square" rtlCol="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2000" b="1" dirty="0" smtClean="0">
                <a:ln/>
                <a:solidFill>
                  <a:schemeClr val="accent3"/>
                </a:solidFill>
              </a:rPr>
              <a:t>odvrácená strana</a:t>
            </a:r>
            <a:endParaRPr lang="cs-CZ" sz="2000" b="1" dirty="0">
              <a:ln/>
              <a:solidFill>
                <a:schemeClr val="accent3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516216" y="6457449"/>
            <a:ext cx="2471530" cy="400110"/>
          </a:xfrm>
          <a:prstGeom prst="rect">
            <a:avLst/>
          </a:prstGeom>
          <a:solidFill>
            <a:srgbClr val="777777"/>
          </a:solidFill>
          <a:ln>
            <a:solidFill>
              <a:srgbClr val="FFC000"/>
            </a:solidFill>
          </a:ln>
        </p:spPr>
        <p:txBody>
          <a:bodyPr wrap="square" rtlCol="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2000" b="1" dirty="0" smtClean="0">
                <a:ln/>
                <a:solidFill>
                  <a:schemeClr val="accent3"/>
                </a:solidFill>
              </a:rPr>
              <a:t>90°východně</a:t>
            </a:r>
            <a:endParaRPr lang="cs-CZ" sz="2000" b="1" dirty="0">
              <a:ln/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019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0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4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9000"/>
                            </p:stCondLst>
                            <p:childTnLst>
                              <p:par>
                                <p:cTn id="39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10" grpId="0" animBg="1"/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467544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42926" y="3645024"/>
            <a:ext cx="5066861" cy="301621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glow rad="1016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Průřez </a:t>
            </a:r>
            <a: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Měsícem</a:t>
            </a:r>
          </a:p>
          <a:p>
            <a:pPr algn="ctr"/>
            <a:r>
              <a:rPr lang="cs-CZ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Kůra Měsíce (šedivě) má nerovnoměrnou tloušťku. Pod ní ležící plášť lze rozdělit na dvě vrstvy, pevnou litosférickou desku (modře) a plastickou astenosféru (červeně). V centru Měsíce se nachází jádro (žlutě).</a:t>
            </a:r>
          </a:p>
          <a:p>
            <a:pPr algn="ctr"/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http://www.planetenkunde.de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7504" y="0"/>
            <a:ext cx="342664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Stavba nitra Měsíce</a:t>
            </a:r>
            <a:endParaRPr lang="cs-CZ" sz="4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2928" y="198876"/>
            <a:ext cx="5066860" cy="3230124"/>
          </a:xfrm>
          <a:prstGeom prst="rect">
            <a:avLst/>
          </a:prstGeom>
          <a:noFill/>
          <a:ln>
            <a:noFill/>
          </a:ln>
          <a:effectLst>
            <a:glow rad="139700">
              <a:schemeClr val="accent6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0" y="1349947"/>
            <a:ext cx="3942926" cy="54014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stavba </a:t>
            </a:r>
            <a:r>
              <a:rPr lang="cs-CZ" sz="2200" dirty="0">
                <a:solidFill>
                  <a:schemeClr val="bg1"/>
                </a:solidFill>
              </a:rPr>
              <a:t>nitra Měsíce je obdobná jako u </a:t>
            </a:r>
            <a:r>
              <a:rPr lang="cs-CZ" sz="2200" dirty="0" smtClean="0">
                <a:solidFill>
                  <a:schemeClr val="bg1"/>
                </a:solidFill>
              </a:rPr>
              <a:t>Země - vnější </a:t>
            </a:r>
            <a:r>
              <a:rPr lang="cs-CZ" sz="2200" dirty="0">
                <a:solidFill>
                  <a:schemeClr val="bg1"/>
                </a:solidFill>
              </a:rPr>
              <a:t>část tvoří kůra, pod ní se nachází plášť a v centru jádro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na </a:t>
            </a:r>
            <a:r>
              <a:rPr lang="cs-CZ" sz="2200" dirty="0">
                <a:solidFill>
                  <a:schemeClr val="bg1"/>
                </a:solidFill>
              </a:rPr>
              <a:t>rozdíl od Země nemá tak hmotné </a:t>
            </a:r>
            <a:r>
              <a:rPr lang="cs-CZ" sz="2200" dirty="0" smtClean="0">
                <a:solidFill>
                  <a:schemeClr val="bg1"/>
                </a:solidFill>
              </a:rPr>
              <a:t>jádro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je </a:t>
            </a:r>
            <a:r>
              <a:rPr lang="cs-CZ" sz="2200" dirty="0">
                <a:solidFill>
                  <a:schemeClr val="bg1"/>
                </a:solidFill>
              </a:rPr>
              <a:t>spíše složen z lehčích hornin, které bychom našli spíše v zemské kůře a </a:t>
            </a:r>
            <a:r>
              <a:rPr lang="cs-CZ" sz="2200" dirty="0" smtClean="0">
                <a:solidFill>
                  <a:schemeClr val="bg1"/>
                </a:solidFill>
              </a:rPr>
              <a:t>plášti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r</a:t>
            </a:r>
            <a:r>
              <a:rPr lang="cs-CZ" sz="2200" dirty="0" smtClean="0">
                <a:solidFill>
                  <a:schemeClr val="bg1"/>
                </a:solidFill>
              </a:rPr>
              <a:t>ozložení </a:t>
            </a:r>
            <a:r>
              <a:rPr lang="cs-CZ" sz="2200" dirty="0">
                <a:solidFill>
                  <a:schemeClr val="bg1"/>
                </a:solidFill>
              </a:rPr>
              <a:t>jednotlivých hornin není symetrické a hmotný střed Měsíce tedy neleží přesně ve středu, nýbrž je posunutý o 2 km směrem k Zemi.</a:t>
            </a:r>
          </a:p>
        </p:txBody>
      </p:sp>
    </p:spTree>
    <p:extLst>
      <p:ext uri="{BB962C8B-B14F-4D97-AF65-F5344CB8AC3E}">
        <p14:creationId xmlns:p14="http://schemas.microsoft.com/office/powerpoint/2010/main" val="4069900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animBg="1" autoUpdateAnimBg="0"/>
      <p:bldP spid="8" grpId="0"/>
      <p:bldP spid="2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4213" y="116632"/>
            <a:ext cx="8229600" cy="634082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 Měsíce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764704"/>
            <a:ext cx="8859886" cy="8640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b="1" dirty="0" smtClean="0">
                <a:solidFill>
                  <a:srgbClr val="CFF200"/>
                </a:solidFill>
              </a:rPr>
              <a:t>Předpokládá se, že celkové </a:t>
            </a:r>
            <a:r>
              <a:rPr lang="cs-CZ" sz="2200" b="1" dirty="0">
                <a:solidFill>
                  <a:srgbClr val="CFF200"/>
                </a:solidFill>
              </a:rPr>
              <a:t>složení Měsíce je podobné jako zemské až na nedostatek těkavých prvků a železa.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79512" y="1556792"/>
            <a:ext cx="885900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200" dirty="0">
                <a:solidFill>
                  <a:schemeClr val="bg1"/>
                </a:solidFill>
              </a:rPr>
              <a:t>Měsíc je pokryt desítkami tisíc kráterů o průměru větším než 1 kilometr. Většina je stará stovky miliónů nebo miliardy let; nepřítomnost atmosféry, počasí a nových geologických procesů zajišťuje, že většina z nich zůstane prakticky navždy zachována.</a:t>
            </a:r>
            <a:endParaRPr lang="cs-CZ" sz="2200" dirty="0" smtClean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2976141"/>
            <a:ext cx="5472608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rgbClr val="CFF200"/>
                </a:solidFill>
              </a:rPr>
              <a:t>Nejsvrchnější část měsíční kůry tvoří nesoudržná kamenná vrstva rozdrcených hornin a prachu zvaná </a:t>
            </a:r>
            <a:r>
              <a:rPr lang="cs-CZ" sz="2200" b="1" dirty="0">
                <a:solidFill>
                  <a:srgbClr val="CF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regolit</a:t>
            </a:r>
            <a:r>
              <a:rPr lang="cs-CZ" sz="2200" dirty="0">
                <a:solidFill>
                  <a:srgbClr val="CFF200"/>
                </a:solidFill>
              </a:rPr>
              <a:t>. </a:t>
            </a:r>
            <a:endParaRPr lang="cs-CZ" sz="2200" dirty="0" smtClean="0">
              <a:solidFill>
                <a:srgbClr val="CFF200"/>
              </a:solidFill>
            </a:endParaRPr>
          </a:p>
          <a:p>
            <a:r>
              <a:rPr lang="cs-CZ" sz="2200" b="1" dirty="0" smtClean="0">
                <a:solidFill>
                  <a:srgbClr val="CFF200"/>
                </a:solidFill>
              </a:rPr>
              <a:t>Mocnost </a:t>
            </a:r>
            <a:r>
              <a:rPr lang="cs-CZ" sz="2200" b="1" dirty="0">
                <a:solidFill>
                  <a:srgbClr val="CFF200"/>
                </a:solidFill>
              </a:rPr>
              <a:t>kůry </a:t>
            </a:r>
            <a:r>
              <a:rPr lang="cs-CZ" sz="2200" dirty="0">
                <a:solidFill>
                  <a:schemeClr val="bg1"/>
                </a:solidFill>
              </a:rPr>
              <a:t>zjištěná ze seismických měření kolísá od 5 km na přivrácené straně do 100 km na odvrácené straně. </a:t>
            </a:r>
            <a:endParaRPr lang="cs-CZ" sz="2200" dirty="0" smtClean="0">
              <a:solidFill>
                <a:schemeClr val="bg1"/>
              </a:solidFill>
            </a:endParaRPr>
          </a:p>
          <a:p>
            <a:r>
              <a:rPr lang="cs-CZ" sz="2200" b="1" dirty="0" smtClean="0">
                <a:solidFill>
                  <a:srgbClr val="CFF200"/>
                </a:solidFill>
              </a:rPr>
              <a:t>Tloušťka </a:t>
            </a:r>
            <a:r>
              <a:rPr lang="cs-CZ" sz="2200" b="1" dirty="0">
                <a:solidFill>
                  <a:srgbClr val="CFF200"/>
                </a:solidFill>
              </a:rPr>
              <a:t>regolitu </a:t>
            </a:r>
            <a:r>
              <a:rPr lang="cs-CZ" sz="2200" dirty="0">
                <a:solidFill>
                  <a:schemeClr val="bg1"/>
                </a:solidFill>
              </a:rPr>
              <a:t>se pohybuje od 3 do 5 m v mořích a od 10 do 20 m na vrchovinách.</a:t>
            </a: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8670" y="2678964"/>
            <a:ext cx="3289847" cy="3395122"/>
          </a:xfrm>
          <a:prstGeom prst="rect">
            <a:avLst/>
          </a:prstGeom>
          <a:noFill/>
          <a:ln w="28575">
            <a:solidFill>
              <a:schemeClr val="bg1">
                <a:lumMod val="50000"/>
              </a:schemeClr>
            </a:solidFill>
            <a:miter lim="800000"/>
            <a:headEnd/>
            <a:tailEnd/>
          </a:ln>
          <a:effectLst>
            <a:glow rad="63500">
              <a:schemeClr val="accent3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31236" y="5750004"/>
            <a:ext cx="895555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Kráter Daedalus</a:t>
            </a:r>
            <a:r>
              <a:rPr lang="cs-CZ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 impaktní měsíční kráter </a:t>
            </a:r>
            <a:r>
              <a:rPr lang="cs-CZ" sz="22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2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2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nacházející </a:t>
            </a:r>
            <a:r>
              <a:rPr lang="cs-CZ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poblíž středu odvrácené strany Měsíce. Díky své poloze je navrhován pro umístění budoucího obřího </a:t>
            </a:r>
            <a:r>
              <a:rPr lang="cs-CZ" sz="22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radioteleskopu.</a:t>
            </a:r>
            <a:endParaRPr lang="cs-CZ" sz="22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Šipka doprava 9"/>
          <p:cNvSpPr/>
          <p:nvPr/>
        </p:nvSpPr>
        <p:spPr>
          <a:xfrm rot="19041531">
            <a:off x="5082050" y="5209394"/>
            <a:ext cx="2129573" cy="158986"/>
          </a:xfrm>
          <a:prstGeom prst="rightArrow">
            <a:avLst/>
          </a:prstGeom>
          <a:solidFill>
            <a:srgbClr val="CC9900"/>
          </a:solidFill>
          <a:ln>
            <a:solidFill>
              <a:schemeClr val="tx1">
                <a:lumMod val="75000"/>
                <a:lumOff val="25000"/>
              </a:schemeClr>
            </a:solidFill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3414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000"/>
                            </p:stCondLst>
                            <p:childTnLst>
                              <p:par>
                                <p:cTn id="2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 build="p"/>
      <p:bldP spid="9" grpId="0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3664102" y="3755452"/>
            <a:ext cx="2132034" cy="1015663"/>
          </a:xfrm>
          <a:prstGeom prst="rect">
            <a:avLst/>
          </a:prstGeom>
          <a:solidFill>
            <a:srgbClr val="3B669B"/>
          </a:solidFill>
          <a:ln>
            <a:solidFill>
              <a:schemeClr val="tx1"/>
            </a:solidFill>
          </a:ln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Topografická</a:t>
            </a:r>
            <a:br>
              <a:rPr lang="cs-CZ" sz="20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mapa </a:t>
            </a:r>
            <a:r>
              <a:rPr lang="cs-CZ" sz="20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oblasti </a:t>
            </a:r>
            <a:r>
              <a:rPr lang="cs-CZ" sz="20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0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South </a:t>
            </a:r>
            <a:r>
              <a:rPr lang="cs-CZ" sz="20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Pole-Aitken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29816" y="954685"/>
            <a:ext cx="504056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Největší kráter na Měsíci a vskutku největší známý kráter ve sluneční soustavě tvoří pánev </a:t>
            </a:r>
            <a:r>
              <a:rPr lang="cs-CZ" sz="2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South Pole-Aitken</a:t>
            </a:r>
            <a:r>
              <a:rPr lang="cs-CZ" sz="2200" dirty="0">
                <a:solidFill>
                  <a:schemeClr val="bg1"/>
                </a:solidFill>
              </a:rPr>
              <a:t>. </a:t>
            </a:r>
            <a:endParaRPr lang="cs-CZ" sz="2200" dirty="0" smtClean="0">
              <a:solidFill>
                <a:schemeClr val="bg1"/>
              </a:solidFill>
            </a:endParaRPr>
          </a:p>
          <a:p>
            <a:r>
              <a:rPr lang="cs-CZ" sz="2200" dirty="0" smtClean="0">
                <a:solidFill>
                  <a:schemeClr val="bg1"/>
                </a:solidFill>
              </a:rPr>
              <a:t>Tento </a:t>
            </a:r>
            <a:r>
              <a:rPr lang="cs-CZ" sz="2200" dirty="0">
                <a:solidFill>
                  <a:schemeClr val="bg1"/>
                </a:solidFill>
              </a:rPr>
              <a:t>kráter se nachází na odvrácené </a:t>
            </a:r>
            <a:r>
              <a:rPr lang="cs-CZ" sz="2200" dirty="0" smtClean="0">
                <a:solidFill>
                  <a:schemeClr val="bg1"/>
                </a:solidFill>
              </a:rPr>
              <a:t>straně poblíž </a:t>
            </a:r>
            <a:r>
              <a:rPr lang="cs-CZ" sz="2200" dirty="0">
                <a:solidFill>
                  <a:schemeClr val="bg1"/>
                </a:solidFill>
              </a:rPr>
              <a:t>jižního pólu, má 2 240 km v </a:t>
            </a:r>
            <a:r>
              <a:rPr lang="cs-CZ" sz="2200" dirty="0" smtClean="0">
                <a:solidFill>
                  <a:schemeClr val="bg1"/>
                </a:solidFill>
              </a:rPr>
              <a:t>průměru a</a:t>
            </a:r>
            <a:r>
              <a:rPr lang="cs-CZ" sz="2200" dirty="0">
                <a:solidFill>
                  <a:schemeClr val="bg1"/>
                </a:solidFill>
              </a:rPr>
              <a:t> hloubku 13 km. </a:t>
            </a:r>
            <a:endParaRPr lang="cs-CZ" sz="2200" dirty="0" smtClean="0">
              <a:solidFill>
                <a:schemeClr val="bg1"/>
              </a:solidFill>
            </a:endParaRPr>
          </a:p>
          <a:p>
            <a:r>
              <a:rPr lang="cs-CZ" sz="2200" dirty="0">
                <a:solidFill>
                  <a:schemeClr val="bg1"/>
                </a:solidFill>
              </a:rPr>
              <a:t>Jedná se o největší, nejstarší a nejhlubší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impaktní </a:t>
            </a:r>
            <a:r>
              <a:rPr lang="cs-CZ" sz="2200" dirty="0">
                <a:solidFill>
                  <a:schemeClr val="bg1"/>
                </a:solidFill>
              </a:rPr>
              <a:t>pánev nalezenou na Měsíci.</a:t>
            </a:r>
            <a:endParaRPr lang="cs-CZ" sz="2200" dirty="0" smtClean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83555" y="4872147"/>
            <a:ext cx="547260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U některých oblastí impaktních kráterů se nacházejí dlouhá koryta </a:t>
            </a:r>
            <a:r>
              <a:rPr lang="cs-CZ" sz="2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Sinuous </a:t>
            </a:r>
            <a:r>
              <a:rPr lang="cs-CZ" sz="2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Rilles </a:t>
            </a:r>
            <a:r>
              <a:rPr lang="cs-CZ" sz="22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(česky </a:t>
            </a:r>
            <a:r>
              <a:rPr lang="cs-CZ" sz="2200" dirty="0" smtClean="0">
                <a:solidFill>
                  <a:srgbClr val="FFC000"/>
                </a:solidFill>
              </a:rPr>
              <a:t>sinusové </a:t>
            </a:r>
            <a:r>
              <a:rPr lang="cs-CZ" sz="2200" dirty="0">
                <a:solidFill>
                  <a:srgbClr val="FFC000"/>
                </a:solidFill>
              </a:rPr>
              <a:t>brázdy nebo klikaté </a:t>
            </a:r>
            <a:r>
              <a:rPr lang="cs-CZ" sz="2200" dirty="0" smtClean="0">
                <a:solidFill>
                  <a:srgbClr val="FFC000"/>
                </a:solidFill>
              </a:rPr>
              <a:t>brázdy).</a:t>
            </a:r>
            <a:r>
              <a:rPr lang="cs-CZ" sz="2200" b="1" dirty="0" smtClean="0">
                <a:solidFill>
                  <a:srgbClr val="FFC000"/>
                </a:solidFill>
              </a:rPr>
              <a:t> </a:t>
            </a:r>
            <a:r>
              <a:rPr lang="cs-CZ" sz="2000" dirty="0" smtClean="0">
                <a:solidFill>
                  <a:srgbClr val="00FF00"/>
                </a:solidFill>
              </a:rPr>
              <a:t>Představují zvláštní </a:t>
            </a:r>
            <a:r>
              <a:rPr lang="cs-CZ" sz="2000" dirty="0">
                <a:solidFill>
                  <a:srgbClr val="00FF00"/>
                </a:solidFill>
              </a:rPr>
              <a:t>druh lávového </a:t>
            </a:r>
            <a:r>
              <a:rPr lang="cs-CZ" sz="2000" dirty="0" smtClean="0">
                <a:solidFill>
                  <a:srgbClr val="00FF00"/>
                </a:solidFill>
              </a:rPr>
              <a:t>koryta zdánlivě připomínající </a:t>
            </a:r>
            <a:r>
              <a:rPr lang="cs-CZ" sz="2000" dirty="0">
                <a:solidFill>
                  <a:srgbClr val="00FF00"/>
                </a:solidFill>
              </a:rPr>
              <a:t>říční </a:t>
            </a:r>
            <a:r>
              <a:rPr lang="cs-CZ" sz="2000" dirty="0" smtClean="0">
                <a:solidFill>
                  <a:srgbClr val="00FF00"/>
                </a:solidFill>
              </a:rPr>
              <a:t>koryto </a:t>
            </a:r>
            <a:r>
              <a:rPr lang="cs-CZ" sz="2000" dirty="0">
                <a:solidFill>
                  <a:srgbClr val="00FF00"/>
                </a:solidFill>
              </a:rPr>
              <a:t>nejspíše </a:t>
            </a:r>
            <a:r>
              <a:rPr lang="cs-CZ" sz="2000" dirty="0" smtClean="0">
                <a:solidFill>
                  <a:srgbClr val="00FF00"/>
                </a:solidFill>
              </a:rPr>
              <a:t>vyhloubeného </a:t>
            </a:r>
            <a:r>
              <a:rPr lang="cs-CZ" sz="2000" dirty="0">
                <a:solidFill>
                  <a:srgbClr val="00FF00"/>
                </a:solidFill>
              </a:rPr>
              <a:t>tekoucí lávou či </a:t>
            </a:r>
            <a:r>
              <a:rPr lang="cs-CZ" sz="2000" dirty="0" smtClean="0">
                <a:solidFill>
                  <a:srgbClr val="00FF00"/>
                </a:solidFill>
              </a:rPr>
              <a:t>magmatem.</a:t>
            </a:r>
            <a:endParaRPr lang="cs-CZ" sz="2000" dirty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956543"/>
            <a:ext cx="3456384" cy="3456384"/>
          </a:xfrm>
          <a:prstGeom prst="rect">
            <a:avLst/>
          </a:prstGeom>
          <a:noFill/>
          <a:ln w="38100">
            <a:solidFill>
              <a:schemeClr val="accent5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Šipka doprava 5"/>
          <p:cNvSpPr/>
          <p:nvPr/>
        </p:nvSpPr>
        <p:spPr>
          <a:xfrm rot="843346">
            <a:off x="3974015" y="2094653"/>
            <a:ext cx="2798137" cy="164427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  <a:ln w="12700"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1091" y="185244"/>
            <a:ext cx="876339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Krátery na Měsíci</a:t>
            </a:r>
            <a:endParaRPr lang="cs-CZ" sz="4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091" y="3856484"/>
            <a:ext cx="3146773" cy="2839194"/>
          </a:xfrm>
          <a:prstGeom prst="rect">
            <a:avLst/>
          </a:prstGeom>
          <a:noFill/>
          <a:ln w="28575">
            <a:solidFill>
              <a:srgbClr val="D09E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8984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400"/>
                            </p:stCondLst>
                            <p:childTnLst>
                              <p:par>
                                <p:cTn id="3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9550"/>
                            </p:stCondLst>
                            <p:childTnLst>
                              <p:par>
                                <p:cTn id="3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3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"/>
                            </p:stCondLst>
                            <p:childTnLst>
                              <p:par>
                                <p:cTn id="4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 animBg="1"/>
      <p:bldP spid="2" grpId="0" build="p"/>
      <p:bldP spid="4" grpId="0" build="p"/>
      <p:bldP spid="6" grpId="0" animBg="1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4082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data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6262115"/>
              </p:ext>
            </p:extLst>
          </p:nvPr>
        </p:nvGraphicFramePr>
        <p:xfrm>
          <a:off x="467544" y="1124744"/>
          <a:ext cx="8229600" cy="5148000"/>
        </p:xfrm>
        <a:graphic>
          <a:graphicData uri="http://schemas.openxmlformats.org/drawingml/2006/table">
            <a:tbl>
              <a:tblPr bandRow="1">
                <a:effectLst>
                  <a:outerShdw blurRad="63500" sx="102000" sy="102000" algn="ctr" rotWithShape="0">
                    <a:prstClr val="black">
                      <a:alpha val="40000"/>
                    </a:prstClr>
                  </a:outerShdw>
                </a:effectLst>
                <a:tableStyleId>{3C2FFA5D-87B4-456A-9821-1D502468CF0F}</a:tableStyleId>
              </a:tblPr>
              <a:tblGrid>
                <a:gridCol w="4114800"/>
                <a:gridCol w="4114800"/>
              </a:tblGrid>
              <a:tr h="468000">
                <a:tc>
                  <a:txBody>
                    <a:bodyPr/>
                    <a:lstStyle/>
                    <a:p>
                      <a:r>
                        <a:rPr lang="cs-CZ" sz="2100" b="1" dirty="0">
                          <a:effectLst/>
                        </a:rPr>
                        <a:t>hmotnost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effectLst/>
                        </a:rPr>
                        <a:t>0,73×10</a:t>
                      </a:r>
                      <a:r>
                        <a:rPr lang="cs-CZ" sz="2100" b="1" baseline="30000" dirty="0" smtClean="0">
                          <a:effectLst/>
                        </a:rPr>
                        <a:t>23</a:t>
                      </a:r>
                      <a:r>
                        <a:rPr lang="cs-CZ" sz="2100" b="1" dirty="0" smtClean="0">
                          <a:effectLst/>
                        </a:rPr>
                        <a:t> kg      -       1/81 Mz 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effectLst/>
                        </a:rPr>
                        <a:t>rovníkový poloměr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effectLst/>
                        </a:rPr>
                        <a:t>1 738 km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2100" b="1" dirty="0">
                          <a:effectLst/>
                        </a:rPr>
                        <a:t>hustota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effectLst/>
                        </a:rPr>
                        <a:t>3 340 kg/m</a:t>
                      </a:r>
                      <a:r>
                        <a:rPr lang="cs-CZ" sz="2100" b="1" baseline="30000" dirty="0" smtClean="0">
                          <a:effectLst/>
                        </a:rPr>
                        <a:t>3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effectLst/>
                        </a:rPr>
                        <a:t>zrychlení na povrchu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effectLst/>
                        </a:rPr>
                        <a:t>1,62 m/s</a:t>
                      </a:r>
                      <a:r>
                        <a:rPr lang="cs-CZ" sz="2100" b="1" baseline="30000" dirty="0" smtClean="0">
                          <a:effectLst/>
                        </a:rPr>
                        <a:t>2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effectLst/>
                        </a:rPr>
                        <a:t>úniková rychlost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effectLst/>
                        </a:rPr>
                        <a:t>2,38 km/s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2100" b="1" dirty="0">
                          <a:effectLst/>
                        </a:rPr>
                        <a:t>povrchová teplota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effectLst/>
                        </a:rPr>
                        <a:t>−170 °C </a:t>
                      </a:r>
                      <a:r>
                        <a:rPr lang="cs-CZ" sz="2100" b="1" dirty="0">
                          <a:effectLst/>
                        </a:rPr>
                        <a:t>až </a:t>
                      </a:r>
                      <a:r>
                        <a:rPr lang="cs-CZ" sz="2100" b="1" dirty="0" smtClean="0">
                          <a:effectLst/>
                        </a:rPr>
                        <a:t>+130 </a:t>
                      </a:r>
                      <a:r>
                        <a:rPr lang="cs-CZ" sz="2100" b="1" dirty="0">
                          <a:effectLst/>
                        </a:rPr>
                        <a:t>°C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2100" b="1" dirty="0">
                          <a:effectLst/>
                        </a:rPr>
                        <a:t>doba otočení kolem osy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effectLst/>
                        </a:rPr>
                        <a:t>27,3 dní (vázaná rotace)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2100" b="1" dirty="0">
                          <a:effectLst/>
                        </a:rPr>
                        <a:t>doba oběhu kolem </a:t>
                      </a:r>
                      <a:r>
                        <a:rPr lang="cs-CZ" sz="2100" b="1" dirty="0" smtClean="0">
                          <a:effectLst/>
                        </a:rPr>
                        <a:t>Země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effectLst/>
                        </a:rPr>
                        <a:t>27,3 dní 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effectLst/>
                        </a:rPr>
                        <a:t>střední vzdálenost </a:t>
                      </a:r>
                      <a:r>
                        <a:rPr lang="cs-CZ" sz="2100" b="1" dirty="0">
                          <a:effectLst/>
                        </a:rPr>
                        <a:t>od </a:t>
                      </a:r>
                      <a:r>
                        <a:rPr lang="cs-CZ" sz="2100" b="1" dirty="0" smtClean="0">
                          <a:effectLst/>
                        </a:rPr>
                        <a:t>Země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effectLst/>
                        </a:rPr>
                        <a:t>384 400 km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effectLst/>
                        </a:rPr>
                        <a:t>vzdálenost od Země - minimální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effectLst/>
                        </a:rPr>
                        <a:t>363 104 km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effectLst/>
                        </a:rPr>
                        <a:t>                                     -</a:t>
                      </a:r>
                      <a:r>
                        <a:rPr lang="cs-CZ" sz="2100" b="1" baseline="0" dirty="0" smtClean="0">
                          <a:effectLst/>
                        </a:rPr>
                        <a:t> maximální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effectLst/>
                        </a:rPr>
                        <a:t>405 696 km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06319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Důležité objevy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79817154"/>
              </p:ext>
            </p:extLst>
          </p:nvPr>
        </p:nvGraphicFramePr>
        <p:xfrm>
          <a:off x="250736" y="908720"/>
          <a:ext cx="8568952" cy="2880000"/>
        </p:xfrm>
        <a:graphic>
          <a:graphicData uri="http://schemas.openxmlformats.org/drawingml/2006/table">
            <a:tbl>
              <a:tblPr>
                <a:tableStyleId>{08FB837D-C827-4EFA-A057-4D05807E0F7C}</a:tableStyleId>
              </a:tblPr>
              <a:tblGrid>
                <a:gridCol w="1368152"/>
                <a:gridCol w="7200800"/>
              </a:tblGrid>
              <a:tr h="576000">
                <a:tc>
                  <a:txBody>
                    <a:bodyPr/>
                    <a:lstStyle/>
                    <a:p>
                      <a:r>
                        <a:rPr lang="cs-CZ" sz="2000" b="1" dirty="0"/>
                        <a:t>1959 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b="1" dirty="0"/>
                        <a:t>První fotografie odvrácené strany (Luna 3)</a:t>
                      </a:r>
                    </a:p>
                  </a:txBody>
                  <a:tcPr anchor="ctr"/>
                </a:tc>
              </a:tr>
              <a:tr h="576000">
                <a:tc>
                  <a:txBody>
                    <a:bodyPr/>
                    <a:lstStyle/>
                    <a:p>
                      <a:r>
                        <a:rPr lang="cs-CZ" sz="2000" b="1" dirty="0"/>
                        <a:t>1959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b="1" dirty="0"/>
                        <a:t>První tvrdé přistání (Luna 2)</a:t>
                      </a:r>
                    </a:p>
                  </a:txBody>
                  <a:tcPr anchor="ctr"/>
                </a:tc>
              </a:tr>
              <a:tr h="576000">
                <a:tc>
                  <a:txBody>
                    <a:bodyPr/>
                    <a:lstStyle/>
                    <a:p>
                      <a:r>
                        <a:rPr lang="cs-CZ" sz="2000" b="1" dirty="0"/>
                        <a:t>1966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b="1" dirty="0"/>
                        <a:t>První měkké přistání (Luna 9)</a:t>
                      </a:r>
                    </a:p>
                  </a:txBody>
                  <a:tcPr anchor="ctr"/>
                </a:tc>
              </a:tr>
              <a:tr h="576000">
                <a:tc>
                  <a:txBody>
                    <a:bodyPr/>
                    <a:lstStyle/>
                    <a:p>
                      <a:r>
                        <a:rPr lang="cs-CZ" sz="2000" b="1" dirty="0"/>
                        <a:t>1969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b="1" dirty="0"/>
                        <a:t>Přistání člověka na povrchu (Neil Armstrong, Apollo 11)</a:t>
                      </a:r>
                    </a:p>
                  </a:txBody>
                  <a:tcPr anchor="ctr"/>
                </a:tc>
              </a:tr>
              <a:tr h="576000">
                <a:tc>
                  <a:txBody>
                    <a:bodyPr/>
                    <a:lstStyle/>
                    <a:p>
                      <a:r>
                        <a:rPr lang="cs-CZ" sz="2000" b="1" dirty="0"/>
                        <a:t>1998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pl-PL" sz="2000" b="1" dirty="0"/>
                        <a:t>Nalezení vody na Měsíci (Lunar Prospektor)</a:t>
                      </a: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963538"/>
            <a:ext cx="3601355" cy="2868632"/>
          </a:xfrm>
          <a:prstGeom prst="rect">
            <a:avLst/>
          </a:prstGeom>
          <a:noFill/>
          <a:ln w="28575">
            <a:solidFill>
              <a:srgbClr val="FFC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30512" y="3969848"/>
            <a:ext cx="5089560" cy="2862322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Lunar Prospector</a:t>
            </a:r>
            <a:r>
              <a:rPr lang="cs-CZ" sz="20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dirty="0">
                <a:solidFill>
                  <a:schemeClr val="bg1"/>
                </a:solidFill>
              </a:rPr>
              <a:t>byla první americkou misí, týkající se výhradně Měsíce, po ukončení programu Apollo, tedy po 25 letech. Hlavním úkolem bylo zjistit, zda se na povrchu Měsíce </a:t>
            </a:r>
            <a:r>
              <a:rPr lang="cs-CZ" sz="2000" dirty="0" smtClean="0">
                <a:solidFill>
                  <a:schemeClr val="bg1"/>
                </a:solidFill>
              </a:rPr>
              <a:t/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v </a:t>
            </a:r>
            <a:r>
              <a:rPr lang="cs-CZ" sz="2000" dirty="0">
                <a:solidFill>
                  <a:schemeClr val="bg1"/>
                </a:solidFill>
              </a:rPr>
              <a:t>oblastech jižního a severního pólu nachází vodní led</a:t>
            </a:r>
            <a:r>
              <a:rPr lang="cs-CZ" sz="2000" dirty="0" smtClean="0">
                <a:solidFill>
                  <a:schemeClr val="bg1"/>
                </a:solidFill>
              </a:rPr>
              <a:t>.</a:t>
            </a:r>
          </a:p>
          <a:p>
            <a:pPr algn="ctr"/>
            <a:r>
              <a:rPr lang="cs-CZ" sz="2000" dirty="0">
                <a:solidFill>
                  <a:schemeClr val="bg1"/>
                </a:solidFill>
              </a:rPr>
              <a:t>Sondu Lunar Prospector vynesla na oběžnou dráhu Země </a:t>
            </a:r>
            <a:r>
              <a:rPr lang="cs-CZ" sz="20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7. ledna 1998 v 03:28:44 SEČ </a:t>
            </a:r>
            <a:r>
              <a:rPr lang="cs-CZ" sz="2000" dirty="0">
                <a:solidFill>
                  <a:schemeClr val="bg1"/>
                </a:solidFill>
              </a:rPr>
              <a:t>raketa Athena II </a:t>
            </a:r>
          </a:p>
        </p:txBody>
      </p:sp>
    </p:spTree>
    <p:extLst>
      <p:ext uri="{BB962C8B-B14F-4D97-AF65-F5344CB8AC3E}">
        <p14:creationId xmlns:p14="http://schemas.microsoft.com/office/powerpoint/2010/main" val="2612951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9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36" y="501352"/>
            <a:ext cx="2262008" cy="3037101"/>
          </a:xfrm>
          <a:prstGeom prst="rect">
            <a:avLst/>
          </a:prstGeom>
          <a:noFill/>
          <a:ln w="28575">
            <a:solidFill>
              <a:srgbClr val="CFF2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627784" y="116632"/>
            <a:ext cx="65162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Výzkum </a:t>
            </a:r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Měsíce od začátku</a:t>
            </a:r>
            <a:endParaRPr lang="cs-CZ" sz="4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627784" y="901579"/>
            <a:ext cx="6285364" cy="22775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CF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Luna 2</a:t>
            </a:r>
          </a:p>
          <a:p>
            <a:r>
              <a:rPr lang="cs-CZ" sz="2200" dirty="0" smtClean="0">
                <a:solidFill>
                  <a:schemeClr val="bg1"/>
                </a:solidFill>
              </a:rPr>
              <a:t>- </a:t>
            </a:r>
            <a:r>
              <a:rPr lang="pt-BR" sz="2200" dirty="0" smtClean="0">
                <a:solidFill>
                  <a:schemeClr val="bg1"/>
                </a:solidFill>
              </a:rPr>
              <a:t>automatická </a:t>
            </a:r>
            <a:r>
              <a:rPr lang="pt-BR" sz="2200" dirty="0">
                <a:solidFill>
                  <a:schemeClr val="bg1"/>
                </a:solidFill>
              </a:rPr>
              <a:t>sovětská </a:t>
            </a:r>
            <a:r>
              <a:rPr lang="pt-BR" sz="2200" dirty="0" smtClean="0">
                <a:solidFill>
                  <a:schemeClr val="bg1"/>
                </a:solidFill>
              </a:rPr>
              <a:t>sonda</a:t>
            </a:r>
            <a:r>
              <a:rPr lang="cs-CZ" sz="2200" dirty="0" smtClean="0">
                <a:solidFill>
                  <a:schemeClr val="bg1"/>
                </a:solidFill>
              </a:rPr>
              <a:t>, která</a:t>
            </a:r>
            <a:r>
              <a:rPr lang="pt-BR" sz="2200" dirty="0" smtClean="0">
                <a:solidFill>
                  <a:schemeClr val="bg1"/>
                </a:solidFill>
              </a:rPr>
              <a:t> </a:t>
            </a:r>
            <a:r>
              <a:rPr lang="cs-CZ" sz="2200" dirty="0" smtClean="0">
                <a:solidFill>
                  <a:schemeClr val="bg1"/>
                </a:solidFill>
              </a:rPr>
              <a:t>odstartovala </a:t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z kosmodromu BAJKONUR na nosné raketě VOSTOK-L a dopadla na povrch Měsíce </a:t>
            </a:r>
            <a:r>
              <a:rPr lang="pt-BR" sz="2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pt-BR" sz="2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září 1959 </a:t>
            </a:r>
            <a:r>
              <a:rPr lang="pt-BR" sz="2200" dirty="0">
                <a:solidFill>
                  <a:schemeClr val="bg1"/>
                </a:solidFill>
              </a:rPr>
              <a:t>ve </a:t>
            </a:r>
            <a:r>
              <a:rPr lang="pt-BR" sz="2200" dirty="0" smtClean="0">
                <a:solidFill>
                  <a:schemeClr val="bg1"/>
                </a:solidFill>
              </a:rPr>
              <a:t>21:02:24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  <a:r>
              <a:rPr lang="pt-BR" sz="2200" dirty="0" smtClean="0">
                <a:solidFill>
                  <a:schemeClr val="bg1"/>
                </a:solidFill>
              </a:rPr>
              <a:t> </a:t>
            </a:r>
            <a:r>
              <a:rPr lang="cs-CZ" sz="2200" dirty="0" smtClean="0">
                <a:solidFill>
                  <a:srgbClr val="CFF200"/>
                </a:solidFill>
              </a:rPr>
              <a:t>Stala se prvním </a:t>
            </a:r>
            <a:r>
              <a:rPr lang="cs-CZ" sz="2200" dirty="0">
                <a:solidFill>
                  <a:srgbClr val="CFF200"/>
                </a:solidFill>
              </a:rPr>
              <a:t>člověkem </a:t>
            </a:r>
            <a:r>
              <a:rPr lang="cs-CZ" sz="2200" dirty="0" smtClean="0">
                <a:solidFill>
                  <a:srgbClr val="CFF200"/>
                </a:solidFill>
              </a:rPr>
              <a:t>vyrobený předmětem, </a:t>
            </a:r>
            <a:r>
              <a:rPr lang="cs-CZ" sz="2200" dirty="0">
                <a:solidFill>
                  <a:srgbClr val="CFF200"/>
                </a:solidFill>
              </a:rPr>
              <a:t>který dosáhl </a:t>
            </a:r>
            <a:r>
              <a:rPr lang="cs-CZ" sz="2200" dirty="0" smtClean="0">
                <a:solidFill>
                  <a:srgbClr val="CFF200"/>
                </a:solidFill>
              </a:rPr>
              <a:t>Měsíce.</a:t>
            </a:r>
            <a:endParaRPr lang="cs-CZ" sz="2200" dirty="0">
              <a:solidFill>
                <a:srgbClr val="CFF200"/>
              </a:solidFill>
            </a:endParaRP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4" y="3179126"/>
            <a:ext cx="2462989" cy="3298646"/>
          </a:xfrm>
          <a:prstGeom prst="rect">
            <a:avLst/>
          </a:prstGeom>
          <a:noFill/>
          <a:ln w="38100">
            <a:solidFill>
              <a:schemeClr val="accent5">
                <a:lumMod val="60000"/>
                <a:lumOff val="4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17615" y="3081712"/>
            <a:ext cx="6275073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b="1" dirty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Luna 3 </a:t>
            </a:r>
            <a:endParaRPr lang="cs-CZ" sz="3200" b="1" dirty="0" smtClean="0">
              <a:solidFill>
                <a:schemeClr val="accent5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200" dirty="0" smtClean="0">
                <a:solidFill>
                  <a:schemeClr val="bg1"/>
                </a:solidFill>
              </a:rPr>
              <a:t>- sovětská </a:t>
            </a:r>
            <a:r>
              <a:rPr lang="cs-CZ" sz="2200" dirty="0">
                <a:solidFill>
                  <a:schemeClr val="bg1"/>
                </a:solidFill>
              </a:rPr>
              <a:t>vesmírná sonda, která jako první získala fotografie odvrácené strany Měsíce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Na </a:t>
            </a:r>
            <a:r>
              <a:rPr lang="cs-CZ" sz="2200" dirty="0">
                <a:solidFill>
                  <a:schemeClr val="bg1"/>
                </a:solidFill>
              </a:rPr>
              <a:t>Měsíci nepřistála, minimální vzdálenost, na kterou se přiblížila, byla 7 940 km od povrchu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  <a:r>
              <a:rPr lang="cs-CZ" sz="2400" dirty="0"/>
              <a:t> </a:t>
            </a:r>
            <a:endParaRPr lang="cs-CZ" sz="2400" dirty="0" smtClean="0"/>
          </a:p>
          <a:p>
            <a:r>
              <a:rPr lang="cs-CZ" sz="2200" dirty="0" smtClean="0">
                <a:solidFill>
                  <a:schemeClr val="bg1"/>
                </a:solidFill>
              </a:rPr>
              <a:t>Sonda </a:t>
            </a:r>
            <a:r>
              <a:rPr lang="cs-CZ" sz="2200" dirty="0">
                <a:solidFill>
                  <a:schemeClr val="bg1"/>
                </a:solidFill>
              </a:rPr>
              <a:t>startovala </a:t>
            </a:r>
            <a:r>
              <a:rPr lang="cs-CZ" sz="2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října 1959 </a:t>
            </a:r>
            <a:r>
              <a:rPr lang="cs-CZ" sz="2200" dirty="0">
                <a:solidFill>
                  <a:schemeClr val="bg1"/>
                </a:solidFill>
              </a:rPr>
              <a:t>z kosmodromu Bajkonur. </a:t>
            </a:r>
            <a:endParaRPr lang="cs-CZ" sz="2200" dirty="0" smtClean="0">
              <a:solidFill>
                <a:schemeClr val="bg1"/>
              </a:solidFill>
            </a:endParaRPr>
          </a:p>
          <a:p>
            <a:r>
              <a:rPr lang="cs-CZ" sz="19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Mimo </a:t>
            </a:r>
            <a:r>
              <a:rPr lang="cs-CZ" sz="19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to sonda zkoumala plynnou složku meziplanetárního prostoru, kosmické záření a mikrometeority. Po obletu Měsíce pokračovala zpět k </a:t>
            </a:r>
            <a:r>
              <a:rPr lang="cs-CZ" sz="19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Zemi, kde 20</a:t>
            </a:r>
            <a:r>
              <a:rPr lang="cs-CZ" sz="19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. dubna 1960 shořela v zemské atmosféře po 199 dnech letu, 11 obězích.</a:t>
            </a:r>
          </a:p>
        </p:txBody>
      </p:sp>
    </p:spTree>
    <p:extLst>
      <p:ext uri="{BB962C8B-B14F-4D97-AF65-F5344CB8AC3E}">
        <p14:creationId xmlns:p14="http://schemas.microsoft.com/office/powerpoint/2010/main" val="1436777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88640"/>
            <a:ext cx="3595054" cy="3165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755576" y="188640"/>
            <a:ext cx="3811684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Výzkum Měsíce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79512" y="958081"/>
            <a:ext cx="5040560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Luna 9</a:t>
            </a:r>
            <a:r>
              <a:rPr lang="cs-CZ" sz="3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3200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200" dirty="0" smtClean="0">
                <a:solidFill>
                  <a:schemeClr val="bg1"/>
                </a:solidFill>
              </a:rPr>
              <a:t>- byla </a:t>
            </a:r>
            <a:r>
              <a:rPr lang="cs-CZ" sz="2200" dirty="0">
                <a:solidFill>
                  <a:schemeClr val="bg1"/>
                </a:solidFill>
              </a:rPr>
              <a:t>první sondou ze Země, která měkce přistála na Měsíci. Luna 9 startovala na svoji cestu k Měsíci dne </a:t>
            </a:r>
            <a:r>
              <a:rPr lang="cs-CZ" sz="2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31. ledna 1966 </a:t>
            </a:r>
            <a:r>
              <a:rPr lang="cs-CZ" sz="2200" dirty="0">
                <a:solidFill>
                  <a:schemeClr val="bg1"/>
                </a:solidFill>
              </a:rPr>
              <a:t>v 11:45:00 UTC času ze Sovětského svazu a na povrch dosedla 3. února 1966 v 19:45:45 středoevropského času v Oceánu bouří (Oceanus Procellarum</a:t>
            </a:r>
            <a:r>
              <a:rPr lang="cs-CZ" sz="2200" dirty="0" smtClean="0">
                <a:solidFill>
                  <a:schemeClr val="bg1"/>
                </a:solidFill>
              </a:rPr>
              <a:t>). Luna </a:t>
            </a:r>
            <a:r>
              <a:rPr lang="cs-CZ" sz="2200" dirty="0">
                <a:solidFill>
                  <a:schemeClr val="bg1"/>
                </a:solidFill>
              </a:rPr>
              <a:t>9 poskytla kvalitní detailní snímky povrchu.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358103" y="3353792"/>
            <a:ext cx="359505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srgbClr val="FFC000"/>
                </a:solidFill>
              </a:rPr>
              <a:t>Úspěšné přistání sondy definitivně </a:t>
            </a:r>
            <a:r>
              <a:rPr lang="cs-CZ" dirty="0" smtClean="0">
                <a:solidFill>
                  <a:srgbClr val="FFC000"/>
                </a:solidFill>
              </a:rPr>
              <a:t>potvrdilo </a:t>
            </a:r>
            <a:r>
              <a:rPr lang="cs-CZ" dirty="0">
                <a:solidFill>
                  <a:srgbClr val="FFC000"/>
                </a:solidFill>
              </a:rPr>
              <a:t>předpoklad, že povrch Měsíce je </a:t>
            </a:r>
            <a:r>
              <a:rPr lang="cs-CZ" dirty="0" smtClean="0">
                <a:solidFill>
                  <a:srgbClr val="FFC000"/>
                </a:solidFill>
              </a:rPr>
              <a:t>pevný </a:t>
            </a:r>
            <a:r>
              <a:rPr lang="cs-CZ" dirty="0">
                <a:solidFill>
                  <a:srgbClr val="FFC000"/>
                </a:solidFill>
              </a:rPr>
              <a:t>a že je tedy možné, aby se po něm procházeli lidé.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79511" y="4365104"/>
            <a:ext cx="8964489" cy="227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99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Luna 10</a:t>
            </a:r>
          </a:p>
          <a:p>
            <a:r>
              <a:rPr lang="cs-CZ" sz="2200" dirty="0" smtClean="0">
                <a:solidFill>
                  <a:schemeClr val="bg1"/>
                </a:solidFill>
              </a:rPr>
              <a:t>- byla prvním </a:t>
            </a:r>
            <a:r>
              <a:rPr lang="cs-CZ" sz="2200" dirty="0">
                <a:solidFill>
                  <a:schemeClr val="bg1"/>
                </a:solidFill>
              </a:rPr>
              <a:t>umělým satelitem </a:t>
            </a:r>
            <a:r>
              <a:rPr lang="cs-CZ" sz="2200" dirty="0" smtClean="0">
                <a:solidFill>
                  <a:schemeClr val="bg1"/>
                </a:solidFill>
              </a:rPr>
              <a:t>Měsíce, odstartovala </a:t>
            </a:r>
            <a:r>
              <a:rPr lang="cs-CZ" sz="2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31. března </a:t>
            </a:r>
            <a:r>
              <a:rPr lang="cs-CZ" sz="2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1966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</a:p>
          <a:p>
            <a:r>
              <a:rPr lang="cs-CZ" sz="2200" dirty="0">
                <a:solidFill>
                  <a:schemeClr val="bg1"/>
                </a:solidFill>
              </a:rPr>
              <a:t>Sonda pracovala na oběžné dráze ve výši 350–1007 km nad povrchem Měsíce 56 dní, pak se chemické baterie vybily a přenosy informací na Zem ustaly</a:t>
            </a:r>
            <a:r>
              <a:rPr lang="cs-CZ" sz="2200" dirty="0" smtClean="0">
                <a:solidFill>
                  <a:schemeClr val="bg1"/>
                </a:solidFill>
              </a:rPr>
              <a:t>. </a:t>
            </a:r>
          </a:p>
          <a:p>
            <a:r>
              <a:rPr lang="cs-CZ" sz="2200" dirty="0" smtClean="0">
                <a:solidFill>
                  <a:srgbClr val="99FF33"/>
                </a:solidFill>
              </a:rPr>
              <a:t>Během </a:t>
            </a:r>
            <a:r>
              <a:rPr lang="cs-CZ" sz="2200" dirty="0">
                <a:solidFill>
                  <a:srgbClr val="99FF33"/>
                </a:solidFill>
              </a:rPr>
              <a:t>oněch necelých dvou </a:t>
            </a:r>
            <a:r>
              <a:rPr lang="cs-CZ" sz="2200" dirty="0" smtClean="0">
                <a:solidFill>
                  <a:srgbClr val="99FF33"/>
                </a:solidFill>
              </a:rPr>
              <a:t>měsíců vykonala </a:t>
            </a:r>
            <a:r>
              <a:rPr lang="cs-CZ" sz="2200" dirty="0">
                <a:solidFill>
                  <a:srgbClr val="99FF33"/>
                </a:solidFill>
              </a:rPr>
              <a:t>460 oběhů Měsíce a vyslala 219 radiových relací, zaznamenala na detektoru 198 nárazů </a:t>
            </a:r>
            <a:r>
              <a:rPr lang="cs-CZ" sz="2200" dirty="0" smtClean="0">
                <a:solidFill>
                  <a:srgbClr val="99FF33"/>
                </a:solidFill>
              </a:rPr>
              <a:t>mikrometeoritů.</a:t>
            </a:r>
            <a:endParaRPr lang="cs-CZ" sz="2200" dirty="0">
              <a:solidFill>
                <a:srgbClr val="99FF3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1329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7112" y="873011"/>
            <a:ext cx="618508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/>
                </a:solidFill>
              </a:rPr>
              <a:t>probíhal </a:t>
            </a:r>
            <a:r>
              <a:rPr lang="cs-CZ" sz="2200" dirty="0">
                <a:solidFill>
                  <a:schemeClr val="bg1"/>
                </a:solidFill>
              </a:rPr>
              <a:t>v letech 1961–1972, byl americký program pilotovaných kosmických letů realizovaný Národním úřadem pro letectví a kosmonautiku (NASA). </a:t>
            </a:r>
            <a:endParaRPr lang="cs-CZ" sz="2200" dirty="0" smtClean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16632"/>
            <a:ext cx="469572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tx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PROGRAM APOLLO</a:t>
            </a:r>
            <a:endParaRPr lang="cs-CZ" sz="4400" b="1" dirty="0">
              <a:solidFill>
                <a:schemeClr val="tx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9299" y="3498723"/>
            <a:ext cx="885406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Lety k Měsíci programu Apollo přinesly nová prvenství v pilotovaných letech do vesmíru. Zůstaly jedinými pilotovanými lety mimo nízkou oběžnou dráhu </a:t>
            </a:r>
            <a:r>
              <a:rPr lang="cs-CZ" sz="2200" dirty="0" smtClean="0">
                <a:solidFill>
                  <a:schemeClr val="bg1"/>
                </a:solidFill>
              </a:rPr>
              <a:t>Země.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87112" y="2013927"/>
            <a:ext cx="8849384" cy="1446550"/>
          </a:xfrm>
          <a:prstGeom prst="rect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Prezident </a:t>
            </a:r>
            <a:r>
              <a:rPr lang="cs-CZ" sz="2200" b="1" dirty="0">
                <a:solidFill>
                  <a:schemeClr val="tx2">
                    <a:lumMod val="20000"/>
                    <a:lumOff val="80000"/>
                  </a:schemeClr>
                </a:solidFill>
              </a:rPr>
              <a:t>John Fitzgerald Kennedy </a:t>
            </a:r>
            <a:r>
              <a:rPr lang="cs-CZ" sz="2200" b="1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25</a:t>
            </a:r>
            <a:r>
              <a:rPr lang="cs-CZ" sz="2200" b="1" dirty="0">
                <a:solidFill>
                  <a:schemeClr val="tx2">
                    <a:lumMod val="20000"/>
                    <a:lumOff val="80000"/>
                  </a:schemeClr>
                </a:solidFill>
              </a:rPr>
              <a:t>. května </a:t>
            </a:r>
            <a:r>
              <a:rPr lang="cs-CZ" sz="2200" b="1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1961</a:t>
            </a:r>
            <a:br>
              <a:rPr lang="cs-CZ" sz="2200" b="1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</a:br>
            <a:r>
              <a:rPr lang="cs-CZ" sz="2200" b="1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vyhlásil </a:t>
            </a:r>
            <a:r>
              <a:rPr lang="cs-CZ" sz="2200" b="1" dirty="0">
                <a:solidFill>
                  <a:schemeClr val="tx2">
                    <a:lumMod val="20000"/>
                    <a:lumOff val="80000"/>
                  </a:schemeClr>
                </a:solidFill>
              </a:rPr>
              <a:t>národním cílem přistání </a:t>
            </a:r>
            <a:r>
              <a:rPr lang="cs-CZ" sz="2200" b="1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lidí na </a:t>
            </a:r>
            <a:r>
              <a:rPr lang="cs-CZ" sz="2200" b="1" dirty="0">
                <a:solidFill>
                  <a:schemeClr val="tx2">
                    <a:lumMod val="20000"/>
                    <a:lumOff val="80000"/>
                  </a:schemeClr>
                </a:solidFill>
              </a:rPr>
              <a:t>Měsíci a </a:t>
            </a:r>
            <a:r>
              <a:rPr lang="cs-CZ" sz="2200" b="1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jejich</a:t>
            </a:r>
            <a:br>
              <a:rPr lang="cs-CZ" sz="2200" b="1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</a:br>
            <a:r>
              <a:rPr lang="cs-CZ" sz="2200" b="1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bezpečný </a:t>
            </a:r>
            <a:r>
              <a:rPr lang="cs-CZ" sz="2200" b="1" dirty="0">
                <a:solidFill>
                  <a:schemeClr val="tx2">
                    <a:lumMod val="20000"/>
                    <a:lumOff val="80000"/>
                  </a:schemeClr>
                </a:solidFill>
              </a:rPr>
              <a:t>návrat na Zem do </a:t>
            </a:r>
            <a:r>
              <a:rPr lang="cs-CZ" sz="2200" b="1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konce desetiletí. Poté získal </a:t>
            </a:r>
            <a:r>
              <a:rPr lang="cs-CZ" sz="2200" b="1" dirty="0">
                <a:solidFill>
                  <a:schemeClr val="tx2">
                    <a:lumMod val="20000"/>
                    <a:lumOff val="80000"/>
                  </a:schemeClr>
                </a:solidFill>
              </a:rPr>
              <a:t>program Apollo konkrétní směr. </a:t>
            </a:r>
            <a:r>
              <a:rPr lang="cs-CZ" sz="2200" dirty="0" smtClean="0">
                <a:solidFill>
                  <a:schemeClr val="bg1"/>
                </a:solidFill>
              </a:rPr>
              <a:t>Tohoto </a:t>
            </a:r>
            <a:r>
              <a:rPr lang="cs-CZ" sz="2200" dirty="0">
                <a:solidFill>
                  <a:schemeClr val="bg1"/>
                </a:solidFill>
              </a:rPr>
              <a:t>cíle bylo poprvé dosaženo v roce 1969.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16632"/>
            <a:ext cx="2493298" cy="24974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10245" y="5411450"/>
            <a:ext cx="882625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>
                <a:solidFill>
                  <a:schemeClr val="bg1"/>
                </a:solidFill>
              </a:rPr>
              <a:t>Apollo 7</a:t>
            </a:r>
            <a:r>
              <a:rPr lang="cs-CZ" sz="2200" dirty="0">
                <a:solidFill>
                  <a:schemeClr val="bg1"/>
                </a:solidFill>
              </a:rPr>
              <a:t> byl první uskutečněný pilotovaný let (</a:t>
            </a:r>
            <a:r>
              <a:rPr lang="cs-CZ" sz="2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11. října 1968 – 22. října 1968</a:t>
            </a:r>
            <a:r>
              <a:rPr lang="cs-CZ" sz="2200" dirty="0">
                <a:solidFill>
                  <a:schemeClr val="bg1"/>
                </a:solidFill>
              </a:rPr>
              <a:t>) v rámci programu Apollo, první americký let do vesmíru s tříčlennou </a:t>
            </a:r>
            <a:r>
              <a:rPr lang="cs-CZ" sz="2200" dirty="0" smtClean="0">
                <a:solidFill>
                  <a:schemeClr val="bg1"/>
                </a:solidFill>
              </a:rPr>
              <a:t>posádkou a </a:t>
            </a:r>
            <a:r>
              <a:rPr lang="cs-CZ" sz="2200" dirty="0">
                <a:solidFill>
                  <a:schemeClr val="bg1"/>
                </a:solidFill>
              </a:rPr>
              <a:t>první let americké kosmické lodi, ze kterého se uskutečnil přímý televizní </a:t>
            </a:r>
            <a:r>
              <a:rPr lang="cs-CZ" sz="2200" dirty="0" smtClean="0">
                <a:solidFill>
                  <a:schemeClr val="bg1"/>
                </a:solidFill>
              </a:rPr>
              <a:t>přenos.</a:t>
            </a:r>
            <a:endParaRPr lang="cs-CZ" sz="22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27784" y="4218765"/>
            <a:ext cx="638557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Základním technickým prostředkem programu byla kosmická loď </a:t>
            </a:r>
            <a:r>
              <a:rPr lang="cs-CZ" sz="2000" b="1" dirty="0">
                <a:solidFill>
                  <a:schemeClr val="tx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Apollo</a:t>
            </a:r>
            <a:r>
              <a:rPr lang="cs-CZ" sz="20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, vynášená do vesmíru </a:t>
            </a:r>
            <a:r>
              <a:rPr lang="cs-CZ" sz="2000" b="1" dirty="0">
                <a:solidFill>
                  <a:schemeClr val="tx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nosnými raketami Saturn IB a Saturn V</a:t>
            </a:r>
            <a:r>
              <a:rPr lang="cs-CZ" sz="20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 z </a:t>
            </a:r>
            <a:r>
              <a:rPr lang="cs-CZ" sz="2000" b="1" dirty="0">
                <a:solidFill>
                  <a:schemeClr val="tx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Kennedyho vesmírného střediska na Floridě v USA</a:t>
            </a:r>
            <a:r>
              <a:rPr lang="cs-CZ" sz="20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.</a:t>
            </a: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9427" y="4267942"/>
            <a:ext cx="1524000" cy="1171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75494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6089"/>
            <a:ext cx="333278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lidé </a:t>
            </a:r>
            <a:b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Měsíci</a:t>
            </a:r>
            <a:endParaRPr lang="cs-CZ" sz="4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6736" y="141623"/>
            <a:ext cx="4435024" cy="306571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076056" y="3284984"/>
            <a:ext cx="3945704" cy="707886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>
                <a:solidFill>
                  <a:schemeClr val="accent1">
                    <a:lumMod val="50000"/>
                  </a:schemeClr>
                </a:solidFill>
              </a:rPr>
              <a:t>Portrét posádky Apolla 11 </a:t>
            </a:r>
            <a:endParaRPr lang="cs-CZ" sz="2000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algn="ctr"/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(</a:t>
            </a:r>
            <a:r>
              <a:rPr lang="cs-CZ" sz="2000" b="1" dirty="0">
                <a:solidFill>
                  <a:schemeClr val="accent1">
                    <a:lumMod val="50000"/>
                  </a:schemeClr>
                </a:solidFill>
              </a:rPr>
              <a:t>zleva: Armstrong, 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Collins a </a:t>
            </a:r>
            <a:r>
              <a:rPr lang="cs-CZ" sz="2000" b="1" dirty="0">
                <a:solidFill>
                  <a:schemeClr val="accent1">
                    <a:lumMod val="50000"/>
                  </a:schemeClr>
                </a:solidFill>
              </a:rPr>
              <a:t>Aldrin)</a:t>
            </a: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3385" y="2924944"/>
            <a:ext cx="1682671" cy="16968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5982" y="1422229"/>
            <a:ext cx="4354009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Apollo 11 </a:t>
            </a:r>
            <a:r>
              <a:rPr lang="cs-CZ" sz="2200" dirty="0">
                <a:solidFill>
                  <a:schemeClr val="bg1"/>
                </a:solidFill>
              </a:rPr>
              <a:t>je označení amerického pilotovaného kosmického letu programu Apollo, během něhož 20. července 1969 lidé poprvé stanuli na povrchu </a:t>
            </a:r>
            <a:r>
              <a:rPr lang="cs-CZ" sz="2200" dirty="0" smtClean="0">
                <a:solidFill>
                  <a:schemeClr val="bg1"/>
                </a:solidFill>
              </a:rPr>
              <a:t>Měsíce.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4802" y="3773349"/>
            <a:ext cx="8875778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200" dirty="0">
                <a:solidFill>
                  <a:schemeClr val="bg1"/>
                </a:solidFill>
              </a:rPr>
              <a:t>Trojici astronautů –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velitele </a:t>
            </a:r>
            <a:r>
              <a:rPr lang="cs-CZ" sz="2200" dirty="0">
                <a:solidFill>
                  <a:schemeClr val="bg1"/>
                </a:solidFill>
              </a:rPr>
              <a:t>Neila Armstronga,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pilota </a:t>
            </a:r>
            <a:r>
              <a:rPr lang="cs-CZ" sz="2200" dirty="0">
                <a:solidFill>
                  <a:schemeClr val="bg1"/>
                </a:solidFill>
              </a:rPr>
              <a:t>lunárního modulu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Edwina </a:t>
            </a:r>
            <a:r>
              <a:rPr lang="cs-CZ" sz="2200" dirty="0">
                <a:solidFill>
                  <a:schemeClr val="bg1"/>
                </a:solidFill>
              </a:rPr>
              <a:t>„Buzze“ Aldrina a </a:t>
            </a:r>
            <a:r>
              <a:rPr lang="cs-CZ" sz="2200" dirty="0" smtClean="0">
                <a:solidFill>
                  <a:schemeClr val="bg1"/>
                </a:solidFill>
              </a:rPr>
              <a:t>pilota </a:t>
            </a:r>
            <a:r>
              <a:rPr lang="cs-CZ" sz="2200" dirty="0">
                <a:solidFill>
                  <a:schemeClr val="bg1"/>
                </a:solidFill>
              </a:rPr>
              <a:t>velitelského modulu Michaela Collinse – v kosmické lodi Apollo 11 vynesla </a:t>
            </a:r>
            <a:r>
              <a:rPr lang="cs-CZ" sz="2200" b="1" u="sng" dirty="0">
                <a:solidFill>
                  <a:srgbClr val="FFC000"/>
                </a:solidFill>
              </a:rPr>
              <a:t>16. července 1969 </a:t>
            </a:r>
            <a:r>
              <a:rPr lang="cs-CZ" sz="2200" dirty="0">
                <a:solidFill>
                  <a:schemeClr val="bg1"/>
                </a:solidFill>
              </a:rPr>
              <a:t>raketa Saturn V na oběžnou dráhu Země. </a:t>
            </a:r>
            <a:endParaRPr lang="cs-CZ" sz="2200" dirty="0" smtClean="0">
              <a:solidFill>
                <a:schemeClr val="bg1"/>
              </a:solidFill>
            </a:endParaRPr>
          </a:p>
          <a:p>
            <a:pPr>
              <a:spcAft>
                <a:spcPts val="12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O</a:t>
            </a:r>
            <a:r>
              <a:rPr lang="cs-CZ" sz="2200" dirty="0">
                <a:solidFill>
                  <a:schemeClr val="bg1"/>
                </a:solidFill>
              </a:rPr>
              <a:t> tři dny později, 19. července, přiletěli na oběžnou dráhu Měsíce.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endParaRPr lang="cs-CZ" sz="2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9446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0234" y="89933"/>
            <a:ext cx="3217540" cy="32175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4713" y="89933"/>
            <a:ext cx="555740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>
                <a:solidFill>
                  <a:srgbClr val="FFC000"/>
                </a:solidFill>
              </a:rPr>
              <a:t>Dne 20. července 1969 </a:t>
            </a:r>
            <a:r>
              <a:rPr lang="cs-CZ" sz="2200" dirty="0">
                <a:solidFill>
                  <a:schemeClr val="bg1"/>
                </a:solidFill>
              </a:rPr>
              <a:t>se Armstrong a Aldrin v lunárním modulu spustili na povrch Měsíce a </a:t>
            </a:r>
            <a:r>
              <a:rPr lang="cs-CZ" sz="2200" dirty="0">
                <a:solidFill>
                  <a:srgbClr val="FFC000"/>
                </a:solidFill>
              </a:rPr>
              <a:t>ve 20:17:40 UTC přistáli v Moři klidu </a:t>
            </a:r>
            <a:r>
              <a:rPr lang="cs-CZ" sz="2200" dirty="0">
                <a:solidFill>
                  <a:schemeClr val="bg1"/>
                </a:solidFill>
              </a:rPr>
              <a:t>(Mare Tranquillitatis).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3246" y="1567979"/>
            <a:ext cx="5950922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rgbClr val="FFC000"/>
                </a:solidFill>
              </a:rPr>
              <a:t>O šest hodin později vstoupil Armstrong jako </a:t>
            </a:r>
            <a:r>
              <a:rPr lang="cs-CZ" sz="2200" dirty="0" smtClean="0">
                <a:solidFill>
                  <a:srgbClr val="FFC000"/>
                </a:solidFill>
              </a:rPr>
              <a:t/>
            </a:r>
            <a:br>
              <a:rPr lang="cs-CZ" sz="2200" dirty="0" smtClean="0">
                <a:solidFill>
                  <a:srgbClr val="FFC000"/>
                </a:solidFill>
              </a:rPr>
            </a:br>
            <a:r>
              <a:rPr lang="cs-CZ" sz="2200" dirty="0" smtClean="0">
                <a:solidFill>
                  <a:srgbClr val="FFC000"/>
                </a:solidFill>
              </a:rPr>
              <a:t>první </a:t>
            </a:r>
            <a:r>
              <a:rPr lang="cs-CZ" sz="2200" dirty="0">
                <a:solidFill>
                  <a:srgbClr val="FFC000"/>
                </a:solidFill>
              </a:rPr>
              <a:t>člověk na povrch Měsíce. </a:t>
            </a:r>
            <a:r>
              <a:rPr lang="cs-CZ" sz="2200" dirty="0">
                <a:solidFill>
                  <a:schemeClr val="bg1"/>
                </a:solidFill>
              </a:rPr>
              <a:t>Společně s Aldrinem během dvou a půlhodinové vycházky nasbírali 22 kg měsíčních hornin a </a:t>
            </a:r>
            <a:r>
              <a:rPr lang="cs-CZ" sz="2200" dirty="0">
                <a:solidFill>
                  <a:srgbClr val="FFC000"/>
                </a:solidFill>
              </a:rPr>
              <a:t>po 21 hodinách a 31 minutách pobytu na povrchu odstartovali zpět k Collinsovi, </a:t>
            </a:r>
            <a:r>
              <a:rPr lang="cs-CZ" sz="2200" dirty="0">
                <a:solidFill>
                  <a:schemeClr val="bg1"/>
                </a:solidFill>
              </a:rPr>
              <a:t>který zatím čekal ve </a:t>
            </a:r>
            <a:r>
              <a:rPr lang="cs-CZ" sz="2200" dirty="0" smtClean="0">
                <a:solidFill>
                  <a:schemeClr val="bg1"/>
                </a:solidFill>
              </a:rPr>
              <a:t>velitelském modulu </a:t>
            </a:r>
            <a:r>
              <a:rPr lang="cs-CZ" sz="2200" dirty="0">
                <a:solidFill>
                  <a:schemeClr val="bg1"/>
                </a:solidFill>
              </a:rPr>
              <a:t>na oběžné dráze Měsíce. Po spojení s velitelským modulem se všichni vydali na </a:t>
            </a:r>
            <a:r>
              <a:rPr lang="cs-CZ" sz="2200" dirty="0" smtClean="0">
                <a:solidFill>
                  <a:schemeClr val="bg1"/>
                </a:solidFill>
              </a:rPr>
              <a:t>zpáteční </a:t>
            </a:r>
            <a:r>
              <a:rPr lang="cs-CZ" sz="2200" dirty="0">
                <a:solidFill>
                  <a:schemeClr val="bg1"/>
                </a:solidFill>
              </a:rPr>
              <a:t>cestu k Zemi. </a:t>
            </a:r>
            <a:r>
              <a:rPr lang="cs-CZ" sz="2200" dirty="0" smtClean="0">
                <a:solidFill>
                  <a:srgbClr val="FFC000"/>
                </a:solidFill>
              </a:rPr>
              <a:t>Přistáli </a:t>
            </a:r>
            <a:r>
              <a:rPr lang="cs-CZ" sz="2200" dirty="0">
                <a:solidFill>
                  <a:srgbClr val="FFC000"/>
                </a:solidFill>
              </a:rPr>
              <a:t>v Tichém </a:t>
            </a:r>
            <a:r>
              <a:rPr lang="cs-CZ" sz="2200" dirty="0" smtClean="0">
                <a:solidFill>
                  <a:srgbClr val="FFC000"/>
                </a:solidFill>
              </a:rPr>
              <a:t>oceánu</a:t>
            </a:r>
            <a:br>
              <a:rPr lang="cs-CZ" sz="2200" dirty="0" smtClean="0">
                <a:solidFill>
                  <a:srgbClr val="FFC000"/>
                </a:solidFill>
              </a:rPr>
            </a:br>
            <a:r>
              <a:rPr lang="cs-CZ" sz="2200" dirty="0" smtClean="0">
                <a:solidFill>
                  <a:srgbClr val="FFC000"/>
                </a:solidFill>
              </a:rPr>
              <a:t>                                        24</a:t>
            </a:r>
            <a:r>
              <a:rPr lang="cs-CZ" sz="2200" dirty="0">
                <a:solidFill>
                  <a:srgbClr val="FFC000"/>
                </a:solidFill>
              </a:rPr>
              <a:t>. července 1969.</a:t>
            </a: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2298414" y="1340768"/>
            <a:ext cx="5544616" cy="0"/>
          </a:xfrm>
          <a:prstGeom prst="straightConnector1">
            <a:avLst/>
          </a:prstGeom>
          <a:ln w="28575">
            <a:solidFill>
              <a:srgbClr val="FFFF00"/>
            </a:solidFill>
            <a:tailEnd type="arrow"/>
          </a:ln>
          <a:effectLst>
            <a:glow rad="1016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8528" y="3461020"/>
            <a:ext cx="2689245" cy="33615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246" y="4717551"/>
            <a:ext cx="2095500" cy="2105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298414" y="5229200"/>
            <a:ext cx="378575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>
                <a:solidFill>
                  <a:srgbClr val="99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Eagle</a:t>
            </a:r>
            <a:r>
              <a:rPr lang="cs-CZ" sz="2000" dirty="0">
                <a:solidFill>
                  <a:srgbClr val="99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lunární modul Apolla 11, na Měsíci. Vpředu Buzz Aldrin.</a:t>
            </a:r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2228746" y="5141798"/>
            <a:ext cx="3711406" cy="0"/>
          </a:xfrm>
          <a:prstGeom prst="straightConnector1">
            <a:avLst/>
          </a:prstGeom>
          <a:ln w="38100">
            <a:solidFill>
              <a:srgbClr val="99FF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2873417" y="6093296"/>
            <a:ext cx="3385111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2771800" y="6223949"/>
            <a:ext cx="334320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Start Saturnu V s Apollem 11</a:t>
            </a:r>
            <a:endParaRPr lang="cs-CZ" sz="2000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9358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7504" y="116632"/>
            <a:ext cx="4546507" cy="5472608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577713" y="980728"/>
            <a:ext cx="4512713" cy="57606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4249896" cy="42928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4618002"/>
            <a:ext cx="42498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chemeClr val="bg1"/>
                </a:solidFill>
              </a:rPr>
              <a:t>Astronaut Buzz Aldrin a lunární modul, expedice Apollo 11</a:t>
            </a:r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4011" y="2060848"/>
            <a:ext cx="4360118" cy="43601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577713" y="1452846"/>
            <a:ext cx="45127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chemeClr val="bg1"/>
                </a:solidFill>
              </a:rPr>
              <a:t>Astronaut Buzz Aldrin, expedice Apollo 11</a:t>
            </a:r>
          </a:p>
        </p:txBody>
      </p:sp>
    </p:spTree>
    <p:extLst>
      <p:ext uri="{BB962C8B-B14F-4D97-AF65-F5344CB8AC3E}">
        <p14:creationId xmlns:p14="http://schemas.microsoft.com/office/powerpoint/2010/main" val="2689655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9047" y="3398419"/>
            <a:ext cx="3384376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907" y="0"/>
            <a:ext cx="49685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Lety k Měsíci</a:t>
            </a:r>
            <a:endParaRPr lang="cs-CZ" sz="4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3448" y="180226"/>
            <a:ext cx="3384376" cy="2681536"/>
          </a:xfrm>
          <a:prstGeom prst="rect">
            <a:avLst/>
          </a:prstGeom>
          <a:noFill/>
          <a:ln w="38100">
            <a:solidFill>
              <a:schemeClr val="accent1">
                <a:lumMod val="40000"/>
                <a:lumOff val="6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540648" y="2752088"/>
            <a:ext cx="3422775" cy="646331"/>
          </a:xfrm>
          <a:prstGeom prst="rect">
            <a:avLst/>
          </a:prstGeom>
          <a:gradFill flip="none" rotWithShape="1">
            <a:gsLst>
              <a:gs pos="0">
                <a:schemeClr val="tx1">
                  <a:lumMod val="50000"/>
                  <a:lumOff val="50000"/>
                  <a:shade val="30000"/>
                  <a:satMod val="115000"/>
                </a:schemeClr>
              </a:gs>
              <a:gs pos="50000">
                <a:schemeClr val="tx1">
                  <a:lumMod val="50000"/>
                  <a:lumOff val="50000"/>
                  <a:shade val="67500"/>
                  <a:satMod val="115000"/>
                </a:schemeClr>
              </a:gs>
              <a:gs pos="100000">
                <a:schemeClr val="tx1">
                  <a:lumMod val="50000"/>
                  <a:lumOff val="50000"/>
                  <a:shade val="100000"/>
                  <a:satMod val="115000"/>
                </a:schemeClr>
              </a:gs>
            </a:gsLst>
            <a:lin ang="16200000" scaled="1"/>
            <a:tileRect/>
          </a:gradFill>
          <a:ln w="28575"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Velitelský a servisní modul </a:t>
            </a:r>
            <a:r>
              <a:rPr lang="cs-CZ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</a:br>
            <a:r>
              <a:rPr lang="cs-CZ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Apolla </a:t>
            </a:r>
            <a:r>
              <a:rPr lang="cs-CZ" b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15 na oběžné dráze Měsíce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3906" y="769441"/>
            <a:ext cx="5278174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Lety v programu </a:t>
            </a:r>
            <a:r>
              <a:rPr lang="cs-CZ" sz="2200" dirty="0">
                <a:solidFill>
                  <a:schemeClr val="bg1"/>
                </a:solidFill>
              </a:rPr>
              <a:t>Apollo přinesly nová prvenství v pilotovaných letech do vesmíru. </a:t>
            </a:r>
            <a:endParaRPr lang="cs-CZ" sz="2200" dirty="0" smtClean="0">
              <a:solidFill>
                <a:schemeClr val="bg1"/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Zůstaly </a:t>
            </a:r>
            <a:r>
              <a:rPr lang="cs-CZ" sz="2200" dirty="0">
                <a:solidFill>
                  <a:schemeClr val="bg1"/>
                </a:solidFill>
              </a:rPr>
              <a:t>jedinými pilotovanými lety mimo nízkou oběžnou dráhu </a:t>
            </a:r>
            <a:r>
              <a:rPr lang="cs-CZ" sz="2200" dirty="0" smtClean="0">
                <a:solidFill>
                  <a:schemeClr val="bg1"/>
                </a:solidFill>
              </a:rPr>
              <a:t>Země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Apollo </a:t>
            </a:r>
            <a:r>
              <a:rPr lang="cs-CZ" sz="2200" dirty="0">
                <a:solidFill>
                  <a:schemeClr val="bg1"/>
                </a:solidFill>
              </a:rPr>
              <a:t>8 byl první pilotovaný let, který dosáhl oběžné dráhy jiného nebeského </a:t>
            </a:r>
            <a:r>
              <a:rPr lang="cs-CZ" sz="2200" dirty="0" smtClean="0">
                <a:solidFill>
                  <a:schemeClr val="bg1"/>
                </a:solidFill>
              </a:rPr>
              <a:t>tělesa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Apollo </a:t>
            </a:r>
            <a:r>
              <a:rPr lang="cs-CZ" sz="2200" dirty="0">
                <a:solidFill>
                  <a:schemeClr val="bg1"/>
                </a:solidFill>
              </a:rPr>
              <a:t>17 bylo poslední misí na Měsíci a posledním letem mimo nízkou oběžnou dráhu Země. </a:t>
            </a:r>
            <a:endParaRPr lang="cs-CZ" sz="2200" dirty="0" smtClean="0">
              <a:solidFill>
                <a:schemeClr val="bg1"/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Program </a:t>
            </a:r>
            <a:r>
              <a:rPr lang="cs-CZ" sz="2200" dirty="0">
                <a:solidFill>
                  <a:schemeClr val="bg1"/>
                </a:solidFill>
              </a:rPr>
              <a:t>urychlil technologický pokrok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v </a:t>
            </a:r>
            <a:r>
              <a:rPr lang="cs-CZ" sz="2200" dirty="0">
                <a:solidFill>
                  <a:schemeClr val="bg1"/>
                </a:solidFill>
              </a:rPr>
              <a:t>mnoha oblastech souvisejících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s </a:t>
            </a:r>
            <a:r>
              <a:rPr lang="cs-CZ" sz="2200" dirty="0">
                <a:solidFill>
                  <a:schemeClr val="bg1"/>
                </a:solidFill>
              </a:rPr>
              <a:t>raketovou techniku ​​a pilotovanými kosmickými lety, včetně letectví, telekomunikací a výpočetní techniky.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5559848" y="5857359"/>
            <a:ext cx="3422774" cy="923330"/>
          </a:xfrm>
          <a:prstGeom prst="rect">
            <a:avLst/>
          </a:prstGeom>
          <a:gradFill flip="none" rotWithShape="1">
            <a:gsLst>
              <a:gs pos="0">
                <a:schemeClr val="tx1">
                  <a:lumMod val="50000"/>
                  <a:lumOff val="50000"/>
                  <a:shade val="30000"/>
                  <a:satMod val="115000"/>
                </a:schemeClr>
              </a:gs>
              <a:gs pos="50000">
                <a:schemeClr val="tx1">
                  <a:lumMod val="50000"/>
                  <a:lumOff val="50000"/>
                  <a:shade val="67500"/>
                  <a:satMod val="115000"/>
                </a:schemeClr>
              </a:gs>
              <a:gs pos="100000">
                <a:schemeClr val="tx1">
                  <a:lumMod val="50000"/>
                  <a:lumOff val="50000"/>
                  <a:shade val="100000"/>
                  <a:satMod val="115000"/>
                </a:schemeClr>
              </a:gs>
            </a:gsLst>
            <a:lin ang="16200000" scaled="1"/>
            <a:tileRect/>
          </a:gra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Pilot lunárního modulu Apolla 15 James Irwin salutuje u vlajky Spojených států amerických</a:t>
            </a:r>
          </a:p>
        </p:txBody>
      </p:sp>
    </p:spTree>
    <p:extLst>
      <p:ext uri="{BB962C8B-B14F-4D97-AF65-F5344CB8AC3E}">
        <p14:creationId xmlns:p14="http://schemas.microsoft.com/office/powerpoint/2010/main" val="424068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5600" y="4086210"/>
            <a:ext cx="2725207" cy="2795084"/>
          </a:xfrm>
          <a:prstGeom prst="rect">
            <a:avLst/>
          </a:prstGeom>
          <a:noFill/>
          <a:ln w="28575">
            <a:solidFill>
              <a:srgbClr val="CFF2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116" y="476672"/>
            <a:ext cx="4630120" cy="4170590"/>
          </a:xfrm>
          <a:prstGeom prst="rect">
            <a:avLst/>
          </a:prstGeom>
          <a:noFill/>
          <a:ln w="38100">
            <a:solidFill>
              <a:schemeClr val="accent6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9569" y="4762997"/>
            <a:ext cx="4660667" cy="400110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>
                <a:solidFill>
                  <a:schemeClr val="bg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Lunární modul Apolla 16 na Měsíci</a:t>
            </a:r>
          </a:p>
        </p:txBody>
      </p:sp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9159" y="117969"/>
            <a:ext cx="4134618" cy="3100963"/>
          </a:xfrm>
          <a:prstGeom prst="rect">
            <a:avLst/>
          </a:prstGeom>
          <a:noFill/>
          <a:ln w="38100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5589240"/>
            <a:ext cx="4281992" cy="8112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898902" y="3271204"/>
            <a:ext cx="4154105" cy="707886"/>
          </a:xfrm>
          <a:prstGeom prst="rect">
            <a:avLst/>
          </a:prstGeom>
          <a:solidFill>
            <a:schemeClr val="bg2">
              <a:lumMod val="50000"/>
            </a:schemeClr>
          </a:solidFill>
          <a:ln w="28575">
            <a:solidFill>
              <a:schemeClr val="bg2">
                <a:lumMod val="2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Měsíční vozidlo Lunar 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Rover použité </a:t>
            </a:r>
            <a:r>
              <a:rPr lang="cs-CZ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misích Apollo 15 až 17</a:t>
            </a:r>
          </a:p>
        </p:txBody>
      </p:sp>
    </p:spTree>
    <p:extLst>
      <p:ext uri="{BB962C8B-B14F-4D97-AF65-F5344CB8AC3E}">
        <p14:creationId xmlns:p14="http://schemas.microsoft.com/office/powerpoint/2010/main" val="2314005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118" y="3009731"/>
            <a:ext cx="5184576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000" dirty="0">
                <a:solidFill>
                  <a:schemeClr val="bg1"/>
                </a:solidFill>
              </a:rPr>
              <a:t>Šest letů (Apollo 11, Apollo 12, Apollo 14, Apollo 15, Apollo 16 a Apollo 17) dosáhlo Měsíce. </a:t>
            </a:r>
            <a:endParaRPr lang="cs-CZ" sz="2000" dirty="0" smtClean="0">
              <a:solidFill>
                <a:schemeClr val="bg1"/>
              </a:solidFill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dirty="0" smtClean="0">
                <a:solidFill>
                  <a:schemeClr val="bg1"/>
                </a:solidFill>
              </a:rPr>
              <a:t>Apollo </a:t>
            </a:r>
            <a:r>
              <a:rPr lang="cs-CZ" sz="2000" dirty="0">
                <a:solidFill>
                  <a:schemeClr val="bg1"/>
                </a:solidFill>
              </a:rPr>
              <a:t>7 a </a:t>
            </a:r>
            <a:r>
              <a:rPr lang="cs-CZ" sz="2000" dirty="0" smtClean="0">
                <a:solidFill>
                  <a:schemeClr val="bg1"/>
                </a:solidFill>
              </a:rPr>
              <a:t>9  </a:t>
            </a:r>
            <a:r>
              <a:rPr lang="cs-CZ" sz="2000" dirty="0">
                <a:solidFill>
                  <a:schemeClr val="bg1"/>
                </a:solidFill>
              </a:rPr>
              <a:t>vzlétly pouze na oběžnou dráhu Země, aby otestovaly velitelský a lunární modul. </a:t>
            </a:r>
            <a:endParaRPr lang="cs-CZ" sz="2000" dirty="0" smtClean="0">
              <a:solidFill>
                <a:schemeClr val="bg1"/>
              </a:solidFill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dirty="0" smtClean="0">
                <a:solidFill>
                  <a:schemeClr val="bg1"/>
                </a:solidFill>
              </a:rPr>
              <a:t>Apollo </a:t>
            </a:r>
            <a:r>
              <a:rPr lang="cs-CZ" sz="2000" dirty="0">
                <a:solidFill>
                  <a:schemeClr val="bg1"/>
                </a:solidFill>
              </a:rPr>
              <a:t>8 a 10 testovaly různé komponenty na oběžné dráze Měsíce a fotografovaly jeho povrch. </a:t>
            </a:r>
            <a:endParaRPr lang="cs-CZ" sz="2000" dirty="0" smtClean="0">
              <a:solidFill>
                <a:schemeClr val="bg1"/>
              </a:solidFill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dirty="0" smtClean="0">
                <a:solidFill>
                  <a:schemeClr val="bg1"/>
                </a:solidFill>
              </a:rPr>
              <a:t>Porouchané </a:t>
            </a:r>
            <a:r>
              <a:rPr lang="cs-CZ" sz="2000" dirty="0">
                <a:solidFill>
                  <a:schemeClr val="bg1"/>
                </a:solidFill>
              </a:rPr>
              <a:t>Apollo 13 na Měsíci nepřistálo, ale získalo také jeho fotografie</a:t>
            </a:r>
            <a:r>
              <a:rPr lang="cs-CZ" sz="2000" dirty="0" smtClean="0">
                <a:solidFill>
                  <a:schemeClr val="bg1"/>
                </a:solidFill>
              </a:rPr>
              <a:t>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19672" y="116632"/>
            <a:ext cx="63367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Hodnocení letů APOLLO</a:t>
            </a:r>
            <a:endParaRPr lang="cs-CZ" sz="4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1866" y="2708920"/>
            <a:ext cx="3505572" cy="3505572"/>
          </a:xfrm>
          <a:prstGeom prst="rect">
            <a:avLst/>
          </a:prstGeom>
          <a:noFill/>
          <a:ln w="38100">
            <a:solidFill>
              <a:schemeClr val="accent3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886073"/>
            <a:ext cx="871296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rgbClr val="FFC000"/>
                </a:solidFill>
              </a:rPr>
              <a:t>Měsíční mise získaly cenná vědecká data a 382 kilogramů měsíčních vzorků. Prováděné pokusy a pozorování zkoumaly mechaniku hornin, meteoroidy, šíření seismických vln, šíření tepla, měřily vzdálenost Měsíce od Země, magnetická pole a sluneční vítr. Zanechané měřící aparatury pracovaly do září 1977,</a:t>
            </a:r>
            <a:r>
              <a:rPr lang="cs-CZ" sz="2200" baseline="30000" dirty="0">
                <a:solidFill>
                  <a:srgbClr val="FFC000"/>
                </a:solidFill>
              </a:rPr>
              <a:t> </a:t>
            </a:r>
            <a:r>
              <a:rPr lang="cs-CZ" sz="2200" dirty="0">
                <a:solidFill>
                  <a:srgbClr val="FFC000"/>
                </a:solidFill>
              </a:rPr>
              <a:t>pasivní koutové odražeče je možno pro měření vzdálenosti Měsíce používat dodnes</a:t>
            </a:r>
            <a:r>
              <a:rPr lang="cs-CZ" sz="2200" dirty="0" smtClean="0">
                <a:solidFill>
                  <a:srgbClr val="FFC000"/>
                </a:solidFill>
              </a:rPr>
              <a:t>.</a:t>
            </a:r>
            <a:endParaRPr lang="cs-CZ" sz="2200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35969" y="6164440"/>
            <a:ext cx="4787487" cy="646331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75000"/>
                  <a:shade val="30000"/>
                  <a:satMod val="115000"/>
                </a:schemeClr>
              </a:gs>
              <a:gs pos="50000">
                <a:schemeClr val="accent1">
                  <a:lumMod val="75000"/>
                  <a:shade val="67500"/>
                  <a:satMod val="115000"/>
                </a:schemeClr>
              </a:gs>
              <a:gs pos="100000">
                <a:schemeClr val="accent1">
                  <a:lumMod val="75000"/>
                  <a:shade val="100000"/>
                  <a:satMod val="115000"/>
                </a:schemeClr>
              </a:gs>
            </a:gsLst>
            <a:lin ang="18900000" scaled="1"/>
            <a:tileRect/>
          </a:gra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solidFill>
                  <a:srgbClr val="FFC000"/>
                </a:solidFill>
              </a:rPr>
              <a:t>Nejznámější kámen dopravený z Měsíce, </a:t>
            </a:r>
            <a:r>
              <a:rPr lang="cs-CZ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Genesis Rock</a:t>
            </a:r>
            <a:r>
              <a:rPr lang="cs-CZ" b="1" dirty="0">
                <a:solidFill>
                  <a:srgbClr val="FFC000"/>
                </a:solidFill>
              </a:rPr>
              <a:t>, přivezený astronauty z Apolla 15.</a:t>
            </a:r>
          </a:p>
        </p:txBody>
      </p:sp>
    </p:spTree>
    <p:extLst>
      <p:ext uri="{BB962C8B-B14F-4D97-AF65-F5344CB8AC3E}">
        <p14:creationId xmlns:p14="http://schemas.microsoft.com/office/powerpoint/2010/main" val="3716778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5645"/>
            <a:ext cx="84249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 </a:t>
            </a:r>
            <a:r>
              <a:rPr lang="cs-CZ" sz="3200" b="1" dirty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další více či méně úspěšné mise patří</a:t>
            </a:r>
            <a:r>
              <a:rPr lang="cs-CZ" sz="32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5722921"/>
              </p:ext>
            </p:extLst>
          </p:nvPr>
        </p:nvGraphicFramePr>
        <p:xfrm>
          <a:off x="287524" y="692696"/>
          <a:ext cx="8640960" cy="4023360"/>
        </p:xfrm>
        <a:graphic>
          <a:graphicData uri="http://schemas.openxmlformats.org/drawingml/2006/table">
            <a:tbl>
              <a:tblPr firstRow="1" bandRow="1">
                <a:effectLst>
                  <a:innerShdw blurRad="114300">
                    <a:prstClr val="black"/>
                  </a:innerShdw>
                </a:effectLst>
                <a:tableStyleId>{3B4B98B0-60AC-42C2-AFA5-B58CD77FA1E5}</a:tableStyleId>
              </a:tblPr>
              <a:tblGrid>
                <a:gridCol w="2880321"/>
                <a:gridCol w="1728192"/>
                <a:gridCol w="4032447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2100" b="0" dirty="0" smtClean="0">
                          <a:solidFill>
                            <a:srgbClr val="99FF3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Program Pioneer </a:t>
                      </a:r>
                      <a:endParaRPr lang="cs-CZ" sz="2100" b="0" dirty="0">
                        <a:solidFill>
                          <a:srgbClr val="99FF3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66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100" b="0" dirty="0" smtClean="0">
                          <a:solidFill>
                            <a:srgbClr val="99FF3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1958 - 1959 </a:t>
                      </a:r>
                      <a:endParaRPr lang="cs-CZ" sz="2100" b="0" dirty="0">
                        <a:solidFill>
                          <a:srgbClr val="99FF3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66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100" b="0" dirty="0" smtClean="0">
                          <a:solidFill>
                            <a:srgbClr val="99FF3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americký program</a:t>
                      </a: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6699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100" b="0" dirty="0" smtClean="0">
                          <a:solidFill>
                            <a:srgbClr val="99FF3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Program Ranger </a:t>
                      </a:r>
                      <a:endParaRPr lang="cs-CZ" sz="2100" b="0" dirty="0">
                        <a:solidFill>
                          <a:srgbClr val="99FF3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66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100" b="0" dirty="0" smtClean="0">
                          <a:solidFill>
                            <a:srgbClr val="99FF3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1961 - 1965</a:t>
                      </a:r>
                      <a:endParaRPr lang="cs-CZ" sz="2100" b="0" dirty="0">
                        <a:solidFill>
                          <a:srgbClr val="99FF3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66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100" b="0" dirty="0" smtClean="0">
                          <a:solidFill>
                            <a:srgbClr val="99FF3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americký program</a:t>
                      </a: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6699"/>
                    </a:solidFill>
                  </a:tcPr>
                </a:tc>
              </a:tr>
              <a:tr h="658728">
                <a:tc>
                  <a:txBody>
                    <a:bodyPr/>
                    <a:lstStyle/>
                    <a:p>
                      <a:r>
                        <a:rPr lang="cs-CZ" sz="2100" b="0" dirty="0" smtClean="0">
                          <a:solidFill>
                            <a:srgbClr val="99FF3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Program Zond </a:t>
                      </a:r>
                      <a:endParaRPr lang="cs-CZ" sz="2100" b="0" dirty="0">
                        <a:solidFill>
                          <a:srgbClr val="99FF3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66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100" b="0" dirty="0" smtClean="0">
                          <a:solidFill>
                            <a:srgbClr val="99FF3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1965 - 1970 </a:t>
                      </a:r>
                      <a:endParaRPr lang="cs-CZ" sz="2100" b="0" dirty="0">
                        <a:solidFill>
                          <a:srgbClr val="99FF3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66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100" b="0" dirty="0" smtClean="0">
                          <a:solidFill>
                            <a:srgbClr val="99FF3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výzkumný program SSSR kosmických sond a lodí </a:t>
                      </a:r>
                      <a:endParaRPr lang="cs-CZ" sz="2100" b="0" dirty="0">
                        <a:solidFill>
                          <a:srgbClr val="99FF3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6699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100" b="0" dirty="0" smtClean="0">
                          <a:solidFill>
                            <a:srgbClr val="99FF3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Program Surveyor </a:t>
                      </a:r>
                      <a:endParaRPr lang="cs-CZ" sz="2100" b="0" dirty="0">
                        <a:solidFill>
                          <a:srgbClr val="99FF3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66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100" b="0" dirty="0" smtClean="0">
                          <a:solidFill>
                            <a:srgbClr val="99FF3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1966 - 1968</a:t>
                      </a:r>
                      <a:endParaRPr lang="cs-CZ" sz="2100" b="0" dirty="0">
                        <a:solidFill>
                          <a:srgbClr val="99FF3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66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100" b="0" dirty="0" smtClean="0">
                          <a:solidFill>
                            <a:srgbClr val="99FF3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NASA</a:t>
                      </a:r>
                      <a:endParaRPr lang="cs-CZ" sz="2100" b="0" dirty="0">
                        <a:solidFill>
                          <a:srgbClr val="99FF3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6699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100" b="0" dirty="0" smtClean="0">
                          <a:solidFill>
                            <a:srgbClr val="99FF3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Program Lunar Orbiter </a:t>
                      </a:r>
                      <a:endParaRPr lang="cs-CZ" sz="2100" b="0" dirty="0">
                        <a:solidFill>
                          <a:srgbClr val="99FF3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66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100" b="0" dirty="0" smtClean="0">
                          <a:solidFill>
                            <a:srgbClr val="99FF3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1966 - 1968 </a:t>
                      </a:r>
                      <a:endParaRPr lang="cs-CZ" sz="2100" b="0" dirty="0">
                        <a:solidFill>
                          <a:srgbClr val="99FF3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66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100" b="0" dirty="0" smtClean="0">
                          <a:solidFill>
                            <a:srgbClr val="99FF3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NASA </a:t>
                      </a: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6699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100" b="0" dirty="0" smtClean="0">
                          <a:solidFill>
                            <a:srgbClr val="99FF3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Program Lunar Explorer </a:t>
                      </a:r>
                      <a:endParaRPr lang="cs-CZ" sz="2100" b="0" dirty="0">
                        <a:solidFill>
                          <a:srgbClr val="99FF3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66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100" b="0" dirty="0" smtClean="0">
                          <a:solidFill>
                            <a:srgbClr val="99FF3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1967 - 1973</a:t>
                      </a:r>
                      <a:endParaRPr lang="cs-CZ" sz="2100" b="0" dirty="0">
                        <a:solidFill>
                          <a:srgbClr val="99FF3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66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100" b="0" dirty="0" smtClean="0">
                          <a:solidFill>
                            <a:srgbClr val="99FF3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NASA</a:t>
                      </a:r>
                      <a:endParaRPr lang="cs-CZ" sz="2100" b="0" dirty="0">
                        <a:solidFill>
                          <a:srgbClr val="99FF3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6699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100" b="0" dirty="0" smtClean="0">
                          <a:solidFill>
                            <a:srgbClr val="99FF3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Clementine</a:t>
                      </a:r>
                      <a:endParaRPr lang="cs-CZ" sz="2100" b="0" dirty="0">
                        <a:solidFill>
                          <a:srgbClr val="99FF3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66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100" b="0" dirty="0" smtClean="0">
                          <a:solidFill>
                            <a:srgbClr val="99FF3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1994</a:t>
                      </a:r>
                      <a:endParaRPr lang="cs-CZ" sz="2100" b="0" dirty="0">
                        <a:solidFill>
                          <a:srgbClr val="99FF3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66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100" b="0" dirty="0" smtClean="0">
                          <a:solidFill>
                            <a:srgbClr val="99FF3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NASA</a:t>
                      </a:r>
                      <a:endParaRPr lang="cs-CZ" sz="2100" b="0" dirty="0">
                        <a:solidFill>
                          <a:srgbClr val="99FF3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6699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100" b="0" dirty="0" smtClean="0">
                          <a:solidFill>
                            <a:srgbClr val="99FF3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Lunar Prospector </a:t>
                      </a:r>
                      <a:endParaRPr lang="cs-CZ" sz="2100" b="0" dirty="0">
                        <a:solidFill>
                          <a:srgbClr val="99FF3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66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100" b="0" dirty="0" smtClean="0">
                          <a:solidFill>
                            <a:srgbClr val="99FF3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1998 - 1999</a:t>
                      </a:r>
                      <a:endParaRPr lang="cs-CZ" sz="2100" b="0" dirty="0">
                        <a:solidFill>
                          <a:srgbClr val="99FF3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66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100" b="0" dirty="0" smtClean="0">
                          <a:solidFill>
                            <a:srgbClr val="99FF3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NASA</a:t>
                      </a:r>
                      <a:endParaRPr lang="cs-CZ" sz="2100" b="0" dirty="0">
                        <a:solidFill>
                          <a:srgbClr val="99FF3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6699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100" b="0" dirty="0" smtClean="0">
                          <a:solidFill>
                            <a:srgbClr val="99FF3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Kaguya</a:t>
                      </a:r>
                      <a:endParaRPr lang="cs-CZ" sz="2100" b="0" dirty="0">
                        <a:solidFill>
                          <a:srgbClr val="99FF3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66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100" b="0" dirty="0" smtClean="0">
                          <a:solidFill>
                            <a:srgbClr val="99FF3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2007 - 2009</a:t>
                      </a:r>
                      <a:endParaRPr lang="cs-CZ" sz="2100" b="0" dirty="0">
                        <a:solidFill>
                          <a:srgbClr val="99FF3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66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100" b="0" dirty="0" smtClean="0">
                          <a:solidFill>
                            <a:srgbClr val="99FF3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JAXA (Japonsko)</a:t>
                      </a:r>
                      <a:endParaRPr lang="cs-CZ" sz="2100" b="0" dirty="0">
                        <a:solidFill>
                          <a:srgbClr val="99FF33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6699"/>
                    </a:solidFill>
                  </a:tcPr>
                </a:tc>
              </a:tr>
            </a:tbl>
          </a:graphicData>
        </a:graphic>
      </p:graphicFrame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325" y="4860244"/>
            <a:ext cx="2040632" cy="1988840"/>
          </a:xfrm>
          <a:prstGeom prst="rect">
            <a:avLst/>
          </a:prstGeom>
          <a:noFill/>
          <a:ln>
            <a:noFill/>
          </a:ln>
          <a:effectLst>
            <a:glow rad="63500">
              <a:schemeClr val="accent5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9957" y="4860244"/>
            <a:ext cx="1983041" cy="1986266"/>
          </a:xfrm>
          <a:prstGeom prst="rect">
            <a:avLst/>
          </a:prstGeom>
          <a:noFill/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2998" y="4860244"/>
            <a:ext cx="2828373" cy="1988840"/>
          </a:xfrm>
          <a:prstGeom prst="rect">
            <a:avLst/>
          </a:prstGeom>
          <a:noFill/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3769" y="4843998"/>
            <a:ext cx="1988839" cy="1988839"/>
          </a:xfrm>
          <a:prstGeom prst="rect">
            <a:avLst/>
          </a:prstGeom>
          <a:noFill/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98999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8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8000"/>
                            </p:stCondLst>
                            <p:childTnLst>
                              <p:par>
                                <p:cTn id="32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22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772815"/>
            <a:ext cx="8064896" cy="2308324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72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Bookman Old Style" pitchFamily="18" charset="0"/>
              </a:rPr>
              <a:t>DĚKUJI </a:t>
            </a:r>
            <a:br>
              <a:rPr lang="cs-CZ" sz="72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Bookman Old Style" pitchFamily="18" charset="0"/>
              </a:rPr>
            </a:br>
            <a:r>
              <a:rPr lang="cs-CZ" sz="72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Bookman Old Style" pitchFamily="18" charset="0"/>
              </a:rPr>
              <a:t>ZA POZORNOST</a:t>
            </a:r>
            <a:endParaRPr lang="cs-CZ" sz="72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5286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6" presetClass="emph" presetSubtype="0" fill="hold" grpId="3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280"/>
                            </p:stCondLst>
                            <p:childTnLst>
                              <p:par>
                                <p:cTn id="16" presetID="47" presetClass="exit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2"/>
      <p:bldP spid="2" grpId="3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2476" y="1052736"/>
            <a:ext cx="8805141" cy="5734903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0" scaled="1"/>
            <a:tileRect/>
          </a:gra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800"/>
              </a:spcAft>
              <a:buFont typeface="+mj-lt"/>
              <a:buAutoNum type="arabicParenR"/>
            </a:pPr>
            <a:r>
              <a:rPr lang="cs-CZ" sz="1600" i="1" dirty="0"/>
              <a:t>První encyklopedie vesmíru</a:t>
            </a:r>
            <a:r>
              <a:rPr lang="cs-CZ" sz="1600" dirty="0"/>
              <a:t>. Vyd. 1. Praha: Knižní klub, 2011, 127 s. Universum (Knižní klub). ISBN 978-80-242-2898-3. </a:t>
            </a:r>
            <a:endParaRPr lang="cs-CZ" sz="1600" dirty="0" smtClean="0"/>
          </a:p>
          <a:p>
            <a:pPr marL="342900" indent="-342900">
              <a:spcAft>
                <a:spcPts val="800"/>
              </a:spcAft>
              <a:buFont typeface="+mj-lt"/>
              <a:buAutoNum type="arabicParenR"/>
            </a:pPr>
            <a:r>
              <a:rPr lang="cs-CZ" sz="1600" dirty="0"/>
              <a:t>I, Luc </a:t>
            </a:r>
            <a:r>
              <a:rPr lang="cs-CZ" sz="1600" dirty="0" smtClean="0"/>
              <a:t>Viatour, [</a:t>
            </a:r>
            <a:r>
              <a:rPr lang="cs-CZ" sz="1600" dirty="0"/>
              <a:t>Creative Commons</a:t>
            </a:r>
            <a:r>
              <a:rPr lang="cs-CZ" sz="1600" dirty="0" smtClean="0"/>
              <a:t>], [citováno 4. 05. 2012]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cs.wikipedia.org/wiki/Soubor:Full_Moon_Luc_Viatour.jpg</a:t>
            </a:r>
            <a:r>
              <a:rPr lang="cs-CZ" sz="1600" dirty="0" smtClean="0"/>
              <a:t> </a:t>
            </a:r>
          </a:p>
          <a:p>
            <a:pPr marL="342900" indent="-342900">
              <a:spcAft>
                <a:spcPts val="800"/>
              </a:spcAft>
              <a:buFont typeface="+mj-lt"/>
              <a:buAutoNum type="arabicParenR"/>
            </a:pPr>
            <a:r>
              <a:rPr lang="cs-CZ" sz="1600" dirty="0"/>
              <a:t>Přispěvatelé Wikipedie,</a:t>
            </a:r>
            <a:r>
              <a:rPr lang="cs-CZ" sz="1600" i="1" dirty="0"/>
              <a:t> Měsíc</a:t>
            </a:r>
            <a:r>
              <a:rPr lang="cs-CZ" sz="1600" dirty="0"/>
              <a:t> [online], Wikipedie: Otevřená encyklopedie, c2012, 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Datum </a:t>
            </a:r>
            <a:r>
              <a:rPr lang="cs-CZ" sz="1600" dirty="0"/>
              <a:t>poslední revize 27. 04. 2012, 07:37 UTC, [citováno 27. 04. 2012] &lt;</a:t>
            </a:r>
            <a:r>
              <a:rPr lang="cs-CZ" sz="1600" dirty="0">
                <a:hlinkClick r:id="rId4"/>
              </a:rPr>
              <a:t>http://cs.wikipedia.org/w/index.php?title=M%C4%9Bs%C3%ADc&amp;oldid=8460511</a:t>
            </a:r>
            <a:r>
              <a:rPr lang="cs-CZ" sz="1600" dirty="0"/>
              <a:t>&gt; </a:t>
            </a:r>
            <a:endParaRPr lang="cs-CZ" sz="1600" dirty="0" smtClean="0"/>
          </a:p>
          <a:p>
            <a:pPr marL="342900" indent="-342900">
              <a:spcAft>
                <a:spcPts val="800"/>
              </a:spcAft>
              <a:buFont typeface="+mj-lt"/>
              <a:buAutoNum type="arabicParenR"/>
            </a:pPr>
            <a:r>
              <a:rPr lang="cs-CZ" sz="1600" dirty="0" smtClean="0">
                <a:hlinkClick r:id="rId5"/>
              </a:rPr>
              <a:t>http</a:t>
            </a:r>
            <a:r>
              <a:rPr lang="cs-CZ" sz="1600" dirty="0">
                <a:hlinkClick r:id="rId5"/>
              </a:rPr>
              <a:t>://www.base-universe.estranky.cz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smtClean="0"/>
              <a:t> </a:t>
            </a:r>
            <a:endParaRPr lang="cs-CZ" sz="1600" dirty="0"/>
          </a:p>
          <a:p>
            <a:pPr marL="342900" indent="-342900">
              <a:spcAft>
                <a:spcPts val="800"/>
              </a:spcAft>
              <a:buFont typeface="+mj-lt"/>
              <a:buAutoNum type="arabicParenR"/>
            </a:pPr>
            <a:r>
              <a:rPr lang="cs-CZ" sz="1600" dirty="0" smtClean="0">
                <a:cs typeface="Times New Roman" pitchFamily="18" charset="0"/>
              </a:rPr>
              <a:t>Autorský </a:t>
            </a:r>
            <a:r>
              <a:rPr lang="cs-CZ" sz="1600" dirty="0">
                <a:cs typeface="Times New Roman" pitchFamily="18" charset="0"/>
              </a:rPr>
              <a:t>tým, astronomia.zcu.cz, </a:t>
            </a:r>
            <a:r>
              <a:rPr lang="cs-CZ" sz="1600" i="1" dirty="0" smtClean="0">
                <a:cs typeface="Times New Roman" pitchFamily="18" charset="0"/>
              </a:rPr>
              <a:t>Stavba nitra Měsíce</a:t>
            </a:r>
            <a:r>
              <a:rPr lang="cs-CZ" sz="1600" dirty="0" smtClean="0">
                <a:cs typeface="Times New Roman" pitchFamily="18" charset="0"/>
              </a:rPr>
              <a:t> </a:t>
            </a:r>
            <a:r>
              <a:rPr lang="cs-CZ" sz="1600" dirty="0">
                <a:cs typeface="Times New Roman" pitchFamily="18" charset="0"/>
              </a:rPr>
              <a:t>]online], ASTRONOMIA: Astronomický server Fakulty pedagogické ZČU v Plzni, c2012 </a:t>
            </a:r>
            <a:r>
              <a:rPr lang="cs-CZ" sz="1600" dirty="0" smtClean="0"/>
              <a:t>Stránka </a:t>
            </a:r>
            <a:r>
              <a:rPr lang="cs-CZ" sz="1600" dirty="0"/>
              <a:t>byla naposledy editována </a:t>
            </a:r>
            <a:r>
              <a:rPr lang="sv-SE" sz="1600" dirty="0"/>
              <a:t>15. ledna 2010 v 19:41</a:t>
            </a:r>
            <a:r>
              <a:rPr lang="sv-SE" sz="1600" dirty="0" smtClean="0"/>
              <a:t>.</a:t>
            </a:r>
            <a:r>
              <a:rPr lang="cs-CZ" sz="1600" dirty="0" smtClean="0"/>
              <a:t> [</a:t>
            </a:r>
            <a:r>
              <a:rPr lang="cs-CZ" sz="1600" dirty="0"/>
              <a:t>citováno  </a:t>
            </a:r>
            <a:r>
              <a:rPr lang="cs-CZ" sz="1600" dirty="0" smtClean="0"/>
              <a:t>5. 05. 2012</a:t>
            </a:r>
            <a:r>
              <a:rPr lang="cs-CZ" sz="1600" dirty="0"/>
              <a:t>]</a:t>
            </a:r>
            <a:br>
              <a:rPr lang="cs-CZ" sz="1600" dirty="0"/>
            </a:b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astronomia.zcu.cz/planety/zeme/1957-stavba-nitra-mesice</a:t>
            </a:r>
            <a:r>
              <a:rPr lang="cs-CZ" sz="1600" dirty="0" smtClean="0"/>
              <a:t> </a:t>
            </a:r>
          </a:p>
          <a:p>
            <a:pPr marL="342900" indent="-342900">
              <a:spcAft>
                <a:spcPts val="800"/>
              </a:spcAft>
              <a:buFont typeface="+mj-lt"/>
              <a:buAutoNum type="arabicParenR"/>
            </a:pPr>
            <a:r>
              <a:rPr lang="cs-CZ" sz="1600" dirty="0" smtClean="0"/>
              <a:t>Zámečník P., </a:t>
            </a:r>
            <a:r>
              <a:rPr lang="cs-CZ" sz="1600" i="1" dirty="0" smtClean="0"/>
              <a:t>Měsíc</a:t>
            </a:r>
            <a:r>
              <a:rPr lang="cs-CZ" sz="1600" dirty="0" smtClean="0"/>
              <a:t> [online], Planets.cz Vesmír na dosah, c2009, [</a:t>
            </a:r>
            <a:r>
              <a:rPr lang="cs-CZ" sz="1600" dirty="0"/>
              <a:t>citováno </a:t>
            </a:r>
            <a:r>
              <a:rPr lang="cs-CZ" sz="1600" dirty="0" smtClean="0"/>
              <a:t>4. 05. 2012]</a:t>
            </a:r>
            <a:br>
              <a:rPr lang="cs-CZ" sz="1600" dirty="0" smtClean="0"/>
            </a:br>
            <a:r>
              <a:rPr lang="cs-CZ" sz="1600" dirty="0">
                <a:hlinkClick r:id="rId7"/>
              </a:rPr>
              <a:t>http://planets.cz/mesice-planet/mesic</a:t>
            </a:r>
            <a:r>
              <a:rPr lang="cs-CZ" sz="1600" dirty="0" smtClean="0">
                <a:hlinkClick r:id="rId7"/>
              </a:rPr>
              <a:t>/</a:t>
            </a:r>
            <a:endParaRPr lang="cs-CZ" sz="1600" dirty="0" smtClean="0"/>
          </a:p>
          <a:p>
            <a:pPr marL="342900" indent="-342900">
              <a:spcAft>
                <a:spcPts val="800"/>
              </a:spcAft>
              <a:buFont typeface="+mj-lt"/>
              <a:buAutoNum type="arabicParenR"/>
            </a:pPr>
            <a:r>
              <a:rPr lang="cs-CZ" sz="1600" dirty="0" smtClean="0">
                <a:cs typeface="Times New Roman" pitchFamily="18" charset="0"/>
              </a:rPr>
              <a:t>Aldebaran.cz, Země[online], f</a:t>
            </a:r>
            <a:r>
              <a:rPr lang="cs-CZ" sz="1600" dirty="0" smtClean="0"/>
              <a:t>otografie </a:t>
            </a:r>
            <a:r>
              <a:rPr lang="cs-CZ" sz="1600" dirty="0"/>
              <a:t>J. Hendricksona;</a:t>
            </a:r>
            <a:r>
              <a:rPr lang="cs-CZ" sz="1600" dirty="0" smtClean="0">
                <a:cs typeface="Times New Roman" pitchFamily="18" charset="0"/>
              </a:rPr>
              <a:t>  </a:t>
            </a:r>
            <a:r>
              <a:rPr lang="cs-CZ" sz="1600" dirty="0">
                <a:cs typeface="Times New Roman" pitchFamily="18" charset="0"/>
              </a:rPr>
              <a:t>ALDEBARAN GROUP FOR ASTROPHYSICS, c2012, Datum poslední revize </a:t>
            </a:r>
            <a:r>
              <a:rPr lang="cs-CZ" sz="1600" dirty="0" smtClean="0">
                <a:cs typeface="Times New Roman" pitchFamily="18" charset="0"/>
              </a:rPr>
              <a:t>27. 04. </a:t>
            </a:r>
            <a:r>
              <a:rPr lang="cs-CZ" sz="1600" dirty="0">
                <a:cs typeface="Times New Roman" pitchFamily="18" charset="0"/>
              </a:rPr>
              <a:t>2012, [citováno </a:t>
            </a:r>
            <a:r>
              <a:rPr lang="cs-CZ" sz="1600" dirty="0" smtClean="0">
                <a:cs typeface="Times New Roman" pitchFamily="18" charset="0"/>
              </a:rPr>
              <a:t>4. 05. 2012]</a:t>
            </a:r>
            <a:br>
              <a:rPr lang="cs-CZ" sz="1600" dirty="0" smtClean="0">
                <a:cs typeface="Times New Roman" pitchFamily="18" charset="0"/>
              </a:rPr>
            </a:br>
            <a:r>
              <a:rPr lang="cs-CZ" sz="1600" dirty="0" smtClean="0">
                <a:cs typeface="Times New Roman" pitchFamily="18" charset="0"/>
              </a:rPr>
              <a:t> </a:t>
            </a:r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www.aldebaran.cz/astrofyzika/sunsystem/zeme.html</a:t>
            </a:r>
            <a:r>
              <a:rPr lang="cs-CZ" sz="1600" dirty="0" smtClean="0"/>
              <a:t> </a:t>
            </a:r>
          </a:p>
          <a:p>
            <a:pPr marL="342900" indent="-342900">
              <a:spcAft>
                <a:spcPts val="800"/>
              </a:spcAft>
              <a:buFont typeface="+mj-lt"/>
              <a:buAutoNum type="arabicParenR"/>
            </a:pPr>
            <a:r>
              <a:rPr lang="cs-CZ" sz="1600" dirty="0"/>
              <a:t>Wikimedia Commons, Soubor:Cara-oculta-luna.jpg, Autor: NASA, Apollo 16, [Public Domain], [citováno 4. 05. 2012]</a:t>
            </a:r>
            <a:br>
              <a:rPr lang="cs-CZ" sz="1600" dirty="0"/>
            </a:br>
            <a:r>
              <a:rPr lang="cs-CZ" sz="1600" dirty="0" smtClean="0">
                <a:solidFill>
                  <a:srgbClr val="006600"/>
                </a:solidFill>
                <a:hlinkClick r:id="rId9"/>
              </a:rPr>
              <a:t>http</a:t>
            </a:r>
            <a:r>
              <a:rPr lang="cs-CZ" sz="1600" dirty="0">
                <a:solidFill>
                  <a:srgbClr val="006600"/>
                </a:solidFill>
                <a:hlinkClick r:id="rId9"/>
              </a:rPr>
              <a:t>://cs.wikipedia.org/wiki/Soubor:Cara-oculta-luna.jpg</a:t>
            </a:r>
            <a:r>
              <a:rPr lang="cs-CZ" sz="1600" dirty="0">
                <a:solidFill>
                  <a:srgbClr val="006600"/>
                </a:solidFill>
              </a:rPr>
              <a:t>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30622" y="21098"/>
            <a:ext cx="20162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2717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346" y="476672"/>
            <a:ext cx="8784976" cy="595547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0" scaled="1"/>
            <a:tileRect/>
          </a:gra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800"/>
              </a:spcAft>
              <a:buFont typeface="+mj-lt"/>
              <a:buAutoNum type="arabicParenR" startAt="9"/>
            </a:pPr>
            <a:r>
              <a:rPr lang="cs-CZ" sz="1600" dirty="0" smtClean="0"/>
              <a:t>Přispěvatelé </a:t>
            </a:r>
            <a:r>
              <a:rPr lang="cs-CZ" sz="1600" dirty="0"/>
              <a:t>Wikipedie,</a:t>
            </a:r>
            <a:r>
              <a:rPr lang="cs-CZ" sz="1600" i="1" dirty="0"/>
              <a:t> Kráter Daedalus</a:t>
            </a:r>
            <a:r>
              <a:rPr lang="cs-CZ" sz="1600" dirty="0"/>
              <a:t> [online], Wikipedie: Otevřená encyklopedie, c2011, Datum poslední revize 13. 12. 2011, 16:53 UTC, [citováno 5. 05. 2012] &lt;</a:t>
            </a:r>
            <a:r>
              <a:rPr lang="cs-CZ" sz="1600" dirty="0">
                <a:hlinkClick r:id="rId2"/>
              </a:rPr>
              <a:t>http://cs.wikipedia.org/w/index.php?title=Kr%C3%A1ter_Daedalus&amp;oldid=7729696</a:t>
            </a:r>
            <a:r>
              <a:rPr lang="cs-CZ" sz="1600" dirty="0"/>
              <a:t>&gt; </a:t>
            </a:r>
            <a:endParaRPr lang="cs-CZ" sz="1600" dirty="0" smtClean="0"/>
          </a:p>
          <a:p>
            <a:pPr marL="342900" indent="-342900">
              <a:spcAft>
                <a:spcPts val="600"/>
              </a:spcAft>
              <a:buFont typeface="+mj-lt"/>
              <a:buAutoNum type="arabicParenR" startAt="9"/>
            </a:pPr>
            <a:r>
              <a:rPr lang="cs-CZ" sz="1600" dirty="0" smtClean="0"/>
              <a:t>Přispěvatelé </a:t>
            </a:r>
            <a:r>
              <a:rPr lang="cs-CZ" sz="1600" dirty="0"/>
              <a:t>Wikipedie,</a:t>
            </a:r>
            <a:r>
              <a:rPr lang="cs-CZ" sz="1600" i="1" dirty="0"/>
              <a:t> South Pole-Aitken</a:t>
            </a:r>
            <a:r>
              <a:rPr lang="cs-CZ" sz="1600" dirty="0"/>
              <a:t> [online], Wikipedie: Otevřená encyklopedie, c2012, Datum poslední revize 29. 01. 2012, 00:04 UTC, [citováno 5. 05. 2012] &lt;</a:t>
            </a:r>
            <a:r>
              <a:rPr lang="cs-CZ" sz="1600" dirty="0">
                <a:hlinkClick r:id="rId3"/>
              </a:rPr>
              <a:t>http://cs.wikipedia.org/w/index.php?title=South_Pole-Aitken&amp;oldid=7972068</a:t>
            </a:r>
            <a:r>
              <a:rPr lang="cs-CZ" sz="1600" dirty="0"/>
              <a:t>&gt; </a:t>
            </a:r>
            <a:endParaRPr lang="cs-CZ" sz="1600" dirty="0" smtClean="0"/>
          </a:p>
          <a:p>
            <a:pPr marL="342900" indent="-342900">
              <a:spcAft>
                <a:spcPts val="800"/>
              </a:spcAft>
              <a:buFont typeface="+mj-lt"/>
              <a:buAutoNum type="arabicParenR" startAt="9"/>
            </a:pPr>
            <a:r>
              <a:rPr lang="cs-CZ" sz="1600" dirty="0" smtClean="0"/>
              <a:t>Přispěvatelé </a:t>
            </a:r>
            <a:r>
              <a:rPr lang="cs-CZ" sz="1600" dirty="0"/>
              <a:t>Wikipedie,</a:t>
            </a:r>
            <a:r>
              <a:rPr lang="cs-CZ" sz="1600" i="1" dirty="0"/>
              <a:t> Sinuous rilles</a:t>
            </a:r>
            <a:r>
              <a:rPr lang="cs-CZ" sz="1600" dirty="0"/>
              <a:t> [online], Wikipedie: Otevřená encyklopedie, c2011, Datum poslední revize 27. 10. 2011, 10:35 UTC, [citováno 5. 05. 2012] &lt;</a:t>
            </a:r>
            <a:r>
              <a:rPr lang="cs-CZ" sz="1600" dirty="0">
                <a:hlinkClick r:id="rId4"/>
              </a:rPr>
              <a:t>http://cs.wikipedia.org/w/index.php?title=Sinuous_rilles&amp;oldid=7548585</a:t>
            </a:r>
            <a:r>
              <a:rPr lang="cs-CZ" sz="1600" dirty="0"/>
              <a:t>&gt; </a:t>
            </a:r>
            <a:endParaRPr lang="cs-CZ" sz="1600" dirty="0" smtClean="0"/>
          </a:p>
          <a:p>
            <a:pPr marL="342900" indent="-342900">
              <a:spcAft>
                <a:spcPts val="800"/>
              </a:spcAft>
              <a:buFont typeface="+mj-lt"/>
              <a:buAutoNum type="arabicParenR" startAt="9"/>
            </a:pPr>
            <a:r>
              <a:rPr lang="cs-CZ" sz="1600" dirty="0"/>
              <a:t>Přispěvatelé Wikipedie,</a:t>
            </a:r>
            <a:r>
              <a:rPr lang="cs-CZ" sz="1600" i="1" dirty="0"/>
              <a:t> Luna 2</a:t>
            </a:r>
            <a:r>
              <a:rPr lang="cs-CZ" sz="1600" dirty="0"/>
              <a:t> [online], Wikipedie: Otevřená encyklopedie, c2012, Datum poslední revize 19. 04. 2012, 03:25 UTC, [citováno 5. 05. 2012] &lt;</a:t>
            </a:r>
            <a:r>
              <a:rPr lang="cs-CZ" sz="1600" dirty="0">
                <a:hlinkClick r:id="rId5"/>
              </a:rPr>
              <a:t>http://cs.wikipedia.org/w/index.php?title=Luna_2&amp;oldid=8429486</a:t>
            </a:r>
            <a:r>
              <a:rPr lang="cs-CZ" sz="1600" dirty="0"/>
              <a:t>&gt; </a:t>
            </a:r>
            <a:endParaRPr lang="cs-CZ" sz="1600" dirty="0" smtClean="0"/>
          </a:p>
          <a:p>
            <a:pPr marL="342900" indent="-342900">
              <a:spcAft>
                <a:spcPts val="1200"/>
              </a:spcAft>
              <a:buFont typeface="+mj-lt"/>
              <a:buAutoNum type="arabicParenR" startAt="9"/>
            </a:pPr>
            <a:r>
              <a:rPr lang="cs-CZ" sz="1600" dirty="0"/>
              <a:t>Přispěvatelé Wikipedie,</a:t>
            </a:r>
            <a:r>
              <a:rPr lang="cs-CZ" sz="1600" i="1" dirty="0"/>
              <a:t> Luna 3</a:t>
            </a:r>
            <a:r>
              <a:rPr lang="cs-CZ" sz="1600" dirty="0"/>
              <a:t> [online], Wikipedie: Otevřená encyklopedie, c2012, Datum poslední revize 11. 04. 2012, 14:52 UTC, [citováno 5. 05. 2012] &lt;</a:t>
            </a:r>
            <a:r>
              <a:rPr lang="cs-CZ" sz="1600" dirty="0">
                <a:hlinkClick r:id="rId6"/>
              </a:rPr>
              <a:t>http://cs.wikipedia.org/w/index.php?title=Luna_3&amp;oldid=8392823</a:t>
            </a:r>
            <a:r>
              <a:rPr lang="cs-CZ" sz="1600" dirty="0"/>
              <a:t>&gt; </a:t>
            </a:r>
          </a:p>
          <a:p>
            <a:pPr marL="342900" indent="-342900">
              <a:spcAft>
                <a:spcPts val="1200"/>
              </a:spcAft>
              <a:buFont typeface="+mj-lt"/>
              <a:buAutoNum type="arabicParenR" startAt="9"/>
            </a:pPr>
            <a:r>
              <a:rPr lang="cs-CZ" sz="1600" dirty="0"/>
              <a:t>Přispěvatelé Wikipedie,</a:t>
            </a:r>
            <a:r>
              <a:rPr lang="cs-CZ" sz="1600" i="1" dirty="0"/>
              <a:t> Luna 9</a:t>
            </a:r>
            <a:r>
              <a:rPr lang="cs-CZ" sz="1600" dirty="0"/>
              <a:t> [online], Wikipedie: Otevřená encyklopedie, c2012, Datum poslední revize 12. 04. 2012, 15:28 UTC, [citováno 5. 05. 2012] &lt;</a:t>
            </a:r>
            <a:r>
              <a:rPr lang="cs-CZ" sz="1600" dirty="0">
                <a:hlinkClick r:id="rId7"/>
              </a:rPr>
              <a:t>http://cs.wikipedia.org/w/index.php?title=Luna_9&amp;oldid=8401716</a:t>
            </a:r>
            <a:r>
              <a:rPr lang="cs-CZ" sz="1600" dirty="0"/>
              <a:t>&gt; </a:t>
            </a:r>
          </a:p>
          <a:p>
            <a:pPr marL="342900" indent="-342900">
              <a:spcAft>
                <a:spcPts val="1200"/>
              </a:spcAft>
              <a:buFont typeface="+mj-lt"/>
              <a:buAutoNum type="arabicParenR" startAt="9"/>
            </a:pPr>
            <a:r>
              <a:rPr lang="cs-CZ" sz="1600" dirty="0"/>
              <a:t>Přispěvatelé Wikipedie,</a:t>
            </a:r>
            <a:r>
              <a:rPr lang="cs-CZ" sz="1600" i="1" dirty="0"/>
              <a:t> Program Apollo</a:t>
            </a:r>
            <a:r>
              <a:rPr lang="cs-CZ" sz="1600" dirty="0"/>
              <a:t> [online], Wikipedie: Otevřená encyklopedie, c2012, Datum poslední revize 27. 04. 2012, 21:21 UTC, [citováno 5. 05. 2012] &lt;</a:t>
            </a:r>
            <a:r>
              <a:rPr lang="cs-CZ" sz="1600" dirty="0">
                <a:hlinkClick r:id="rId8"/>
              </a:rPr>
              <a:t>http://cs.wikipedia.org/w/index.php?title=Program_Apollo&amp;oldid=8462988</a:t>
            </a:r>
            <a:r>
              <a:rPr lang="cs-CZ" sz="1600" dirty="0"/>
              <a:t>&gt; </a:t>
            </a:r>
          </a:p>
        </p:txBody>
      </p:sp>
    </p:spTree>
    <p:extLst>
      <p:ext uri="{BB962C8B-B14F-4D97-AF65-F5344CB8AC3E}">
        <p14:creationId xmlns:p14="http://schemas.microsoft.com/office/powerpoint/2010/main" val="972383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8784976" cy="4401205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200"/>
              </a:spcAft>
              <a:buFont typeface="+mj-lt"/>
              <a:buAutoNum type="arabicParenR" startAt="16"/>
            </a:pPr>
            <a:r>
              <a:rPr lang="cs-CZ" sz="1600" dirty="0" smtClean="0"/>
              <a:t>Přispěvatelé </a:t>
            </a:r>
            <a:r>
              <a:rPr lang="cs-CZ" sz="1600" dirty="0"/>
              <a:t>Wikipedie,</a:t>
            </a:r>
            <a:r>
              <a:rPr lang="cs-CZ" sz="1600" i="1" dirty="0"/>
              <a:t> Apollo 7</a:t>
            </a:r>
            <a:r>
              <a:rPr lang="cs-CZ" sz="1600" dirty="0"/>
              <a:t> [online], Wikipedie: Otevřená encyklopedie, c2012, Datum poslední revize 29. 02. 2012, 13:52 UTC, [citováno 5. 05. 2012] &lt;</a:t>
            </a:r>
            <a:r>
              <a:rPr lang="cs-CZ" sz="1600" dirty="0">
                <a:hlinkClick r:id="rId2"/>
              </a:rPr>
              <a:t>http://cs.wikipedia.org/w/index.php?title=Apollo_7&amp;oldid=8205705</a:t>
            </a:r>
            <a:r>
              <a:rPr lang="cs-CZ" sz="1600" dirty="0"/>
              <a:t>&gt; </a:t>
            </a:r>
            <a:endParaRPr lang="cs-CZ" sz="1600" dirty="0" smtClean="0"/>
          </a:p>
          <a:p>
            <a:pPr marL="342900" indent="-342900">
              <a:spcAft>
                <a:spcPts val="1200"/>
              </a:spcAft>
              <a:buFont typeface="+mj-lt"/>
              <a:buAutoNum type="arabicParenR" startAt="16"/>
            </a:pPr>
            <a:r>
              <a:rPr lang="cs-CZ" sz="1600" dirty="0"/>
              <a:t>Soubor:Location of Mare </a:t>
            </a:r>
            <a:r>
              <a:rPr lang="cs-CZ" sz="1600" dirty="0" smtClean="0"/>
              <a:t>Tranquillitatis.jpg, Autor: User:Silvercat </a:t>
            </a:r>
            <a:r>
              <a:rPr lang="cs-CZ" sz="1600" dirty="0"/>
              <a:t>[online</a:t>
            </a:r>
            <a:r>
              <a:rPr lang="cs-CZ" sz="1600" dirty="0" smtClean="0"/>
              <a:t>], [Creative Commons</a:t>
            </a:r>
            <a:r>
              <a:rPr lang="cs-CZ" sz="1600" dirty="0"/>
              <a:t>], </a:t>
            </a:r>
            <a:br>
              <a:rPr lang="cs-CZ" sz="1600" dirty="0"/>
            </a:br>
            <a:r>
              <a:rPr lang="cs-CZ" sz="1600" dirty="0"/>
              <a:t>[citováno </a:t>
            </a:r>
            <a:r>
              <a:rPr lang="cs-CZ" sz="1600" dirty="0" smtClean="0"/>
              <a:t>5. </a:t>
            </a:r>
            <a:r>
              <a:rPr lang="cs-CZ" sz="1600" dirty="0"/>
              <a:t>05. 2012]</a:t>
            </a:r>
            <a:br>
              <a:rPr lang="cs-CZ" sz="1600" dirty="0"/>
            </a:br>
            <a:r>
              <a:rPr lang="cs-CZ" sz="1600" dirty="0" smtClean="0"/>
              <a:t>&lt;</a:t>
            </a:r>
            <a:r>
              <a:rPr lang="cs-CZ" sz="1600" dirty="0" smtClean="0">
                <a:hlinkClick r:id="rId3"/>
              </a:rPr>
              <a:t>http</a:t>
            </a:r>
            <a:r>
              <a:rPr lang="cs-CZ" sz="1600" dirty="0">
                <a:hlinkClick r:id="rId3"/>
              </a:rPr>
              <a:t>://</a:t>
            </a:r>
            <a:r>
              <a:rPr lang="cs-CZ" sz="1600" dirty="0" smtClean="0">
                <a:hlinkClick r:id="rId3"/>
              </a:rPr>
              <a:t>cs.wikipedia.org/wiki/Soubor:Location_of_Mare_Tranquillitatis.jpg</a:t>
            </a:r>
            <a:r>
              <a:rPr lang="cs-CZ" sz="1600" dirty="0" smtClean="0"/>
              <a:t> &gt;</a:t>
            </a:r>
            <a:endParaRPr lang="cs-CZ" sz="1600" dirty="0"/>
          </a:p>
          <a:p>
            <a:pPr marL="342900" indent="-342900">
              <a:spcAft>
                <a:spcPts val="1200"/>
              </a:spcAft>
              <a:buFont typeface="+mj-lt"/>
              <a:buAutoNum type="arabicParenR" startAt="16"/>
            </a:pPr>
            <a:r>
              <a:rPr lang="cs-CZ" sz="1600" dirty="0"/>
              <a:t>Přispěvatelé Wikipedie,</a:t>
            </a:r>
            <a:r>
              <a:rPr lang="cs-CZ" sz="1600" i="1" dirty="0"/>
              <a:t> Apollo 11</a:t>
            </a:r>
            <a:r>
              <a:rPr lang="cs-CZ" sz="1600" dirty="0"/>
              <a:t> [online], Wikipedie: Otevřená encyklopedie, c2012, Datum poslední revize 29. 04. 2012, 13:32 UTC, [citováno 5. 05. 2012] </a:t>
            </a:r>
            <a:r>
              <a:rPr lang="cs-CZ" sz="1600" dirty="0" smtClean="0">
                <a:hlinkClick r:id="rId4"/>
              </a:rPr>
              <a:t>http</a:t>
            </a:r>
            <a:r>
              <a:rPr lang="cs-CZ" sz="1600" dirty="0">
                <a:hlinkClick r:id="rId4"/>
              </a:rPr>
              <a:t>://</a:t>
            </a:r>
            <a:r>
              <a:rPr lang="cs-CZ" sz="1600" dirty="0" smtClean="0">
                <a:hlinkClick r:id="rId4"/>
              </a:rPr>
              <a:t>cs.wikipedia.org/w/index.php?title=Apollo_11&amp;oldid=8467515</a:t>
            </a:r>
            <a:endParaRPr lang="cs-CZ" sz="1600" dirty="0" smtClean="0"/>
          </a:p>
          <a:p>
            <a:pPr marL="342900" indent="-342900">
              <a:spcAft>
                <a:spcPts val="1200"/>
              </a:spcAft>
              <a:buFont typeface="+mj-lt"/>
              <a:buAutoNum type="arabicParenR" startAt="16"/>
            </a:pPr>
            <a:r>
              <a:rPr lang="cs-CZ" sz="1600" dirty="0"/>
              <a:t>Přispěvatelé Wikipedie,</a:t>
            </a:r>
            <a:r>
              <a:rPr lang="cs-CZ" sz="1600" i="1" dirty="0"/>
              <a:t> Apollo 15</a:t>
            </a:r>
            <a:r>
              <a:rPr lang="cs-CZ" sz="1600" dirty="0"/>
              <a:t> [online], Wikipedie: Otevřená encyklopedie, c2012, Datum poslední revize 22. 04. 2012, 09:37 UTC, [citováno 6. 05. 2012] &lt;</a:t>
            </a:r>
            <a:r>
              <a:rPr lang="cs-CZ" sz="1600" dirty="0">
                <a:hlinkClick r:id="rId5"/>
              </a:rPr>
              <a:t>http://cs.wikipedia.org/w/index.php?title=Apollo_15&amp;oldid=8442084</a:t>
            </a:r>
            <a:r>
              <a:rPr lang="cs-CZ" sz="1600" dirty="0"/>
              <a:t>&gt; </a:t>
            </a:r>
            <a:endParaRPr lang="cs-CZ" sz="1600" dirty="0" smtClean="0"/>
          </a:p>
          <a:p>
            <a:pPr marL="342900" indent="-342900">
              <a:spcAft>
                <a:spcPts val="1200"/>
              </a:spcAft>
              <a:buFont typeface="+mj-lt"/>
              <a:buAutoNum type="arabicParenR" startAt="16"/>
            </a:pPr>
            <a:r>
              <a:rPr lang="cs-CZ" sz="1600" dirty="0"/>
              <a:t>Přispěvatelé Wikipedie,</a:t>
            </a:r>
            <a:r>
              <a:rPr lang="cs-CZ" sz="1600" i="1" dirty="0"/>
              <a:t> Lunar Prospector</a:t>
            </a:r>
            <a:r>
              <a:rPr lang="cs-CZ" sz="1600" dirty="0"/>
              <a:t> [online], Wikipedie: Otevřená encyklopedie, c2012, Datum poslední revize 12. 04. 2012, 20:46 UTC, [citováno </a:t>
            </a:r>
            <a:r>
              <a:rPr lang="cs-CZ" sz="1600" dirty="0" smtClean="0"/>
              <a:t>6.</a:t>
            </a:r>
            <a:r>
              <a:rPr lang="cs-CZ" sz="1600" dirty="0"/>
              <a:t> 05. 2012] &lt;</a:t>
            </a:r>
            <a:r>
              <a:rPr lang="cs-CZ" sz="1600" dirty="0">
                <a:hlinkClick r:id="rId6"/>
              </a:rPr>
              <a:t>http://cs.wikipedia.org/w/index.php?title=Lunar_Prospector&amp;oldid=8402692</a:t>
            </a:r>
            <a:r>
              <a:rPr lang="cs-CZ" sz="1600" dirty="0"/>
              <a:t>&gt; </a:t>
            </a:r>
          </a:p>
        </p:txBody>
      </p:sp>
    </p:spTree>
    <p:extLst>
      <p:ext uri="{BB962C8B-B14F-4D97-AF65-F5344CB8AC3E}">
        <p14:creationId xmlns:p14="http://schemas.microsoft.com/office/powerpoint/2010/main" val="736784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Moti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1_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4619</TotalTime>
  <Words>1475</Words>
  <Application>Microsoft Office PowerPoint</Application>
  <PresentationFormat>Předvádění na obrazovce (4:3)</PresentationFormat>
  <Paragraphs>228</Paragraphs>
  <Slides>27</Slides>
  <Notes>3</Notes>
  <HiddenSlides>5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27</vt:i4>
      </vt:variant>
    </vt:vector>
  </HeadingPairs>
  <TitlesOfParts>
    <vt:vector size="31" baseType="lpstr">
      <vt:lpstr>Motiv1</vt:lpstr>
      <vt:lpstr>Motiv systému Office</vt:lpstr>
      <vt:lpstr>1_Motiv systému Office</vt:lpstr>
      <vt:lpstr>1_Živly</vt:lpstr>
      <vt:lpstr>Prezentace aplikace PowerPoint</vt:lpstr>
      <vt:lpstr>ANOTACE:</vt:lpstr>
      <vt:lpstr>VESMÍR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Povrch Měsíce</vt:lpstr>
      <vt:lpstr>Prezentace aplikace PowerPoint</vt:lpstr>
      <vt:lpstr>Základní data</vt:lpstr>
      <vt:lpstr>Důležité objevy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Špinlerová Zdeňka</dc:creator>
  <cp:lastModifiedBy>admin</cp:lastModifiedBy>
  <cp:revision>173</cp:revision>
  <dcterms:created xsi:type="dcterms:W3CDTF">2012-04-05T21:14:49Z</dcterms:created>
  <dcterms:modified xsi:type="dcterms:W3CDTF">2012-07-15T18:28:20Z</dcterms:modified>
</cp:coreProperties>
</file>