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40" r:id="rId2"/>
    <p:sldMasterId id="2147483852" r:id="rId3"/>
    <p:sldMasterId id="2147483864" r:id="rId4"/>
  </p:sldMasterIdLst>
  <p:notesMasterIdLst>
    <p:notesMasterId r:id="rId21"/>
  </p:notesMasterIdLst>
  <p:handoutMasterIdLst>
    <p:handoutMasterId r:id="rId22"/>
  </p:handoutMasterIdLst>
  <p:sldIdLst>
    <p:sldId id="262" r:id="rId5"/>
    <p:sldId id="263" r:id="rId6"/>
    <p:sldId id="264" r:id="rId7"/>
    <p:sldId id="256" r:id="rId8"/>
    <p:sldId id="287" r:id="rId9"/>
    <p:sldId id="297" r:id="rId10"/>
    <p:sldId id="296" r:id="rId11"/>
    <p:sldId id="299" r:id="rId12"/>
    <p:sldId id="303" r:id="rId13"/>
    <p:sldId id="307" r:id="rId14"/>
    <p:sldId id="301" r:id="rId15"/>
    <p:sldId id="302" r:id="rId16"/>
    <p:sldId id="304" r:id="rId17"/>
    <p:sldId id="305" r:id="rId18"/>
    <p:sldId id="300" r:id="rId19"/>
    <p:sldId id="298" r:id="rId20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F200"/>
    <a:srgbClr val="FFA7A7"/>
    <a:srgbClr val="00FF00"/>
    <a:srgbClr val="FF7043"/>
    <a:srgbClr val="006600"/>
    <a:srgbClr val="CC9900"/>
    <a:srgbClr val="CC66FF"/>
    <a:srgbClr val="FF5050"/>
    <a:srgbClr val="33CC33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>
      <p:cViewPr>
        <p:scale>
          <a:sx n="60" d="100"/>
          <a:sy n="60" d="100"/>
        </p:scale>
        <p:origin x="-96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434EE-0709-4A70-9A26-6500ED23EC25}" type="presOf" srcId="{100B6B2E-82E6-4C11-B19B-F2DB3A0EA64F}" destId="{645AA564-2E9E-4954-AD87-AE01782CEC59}" srcOrd="0" destOrd="0" presId="urn:microsoft.com/office/officeart/2005/8/layout/target3"/>
    <dgm:cxn modelId="{22FA549C-1E8D-49CE-97C8-A616EC172098}" type="presOf" srcId="{27FE2D31-D344-4B63-A89A-A89AB0D9F3E3}" destId="{FE47432B-CA46-450C-8D8F-66C300A95B52}" srcOrd="0" destOrd="0" presId="urn:microsoft.com/office/officeart/2005/8/layout/target3"/>
    <dgm:cxn modelId="{DDE656DD-2B5A-4770-A276-5CBE2D3A1D4D}" type="presOf" srcId="{100B6B2E-82E6-4C11-B19B-F2DB3A0EA64F}" destId="{DBA8199F-D892-4A8E-A352-2B7844050E09}" srcOrd="1" destOrd="0" presId="urn:microsoft.com/office/officeart/2005/8/layout/target3"/>
    <dgm:cxn modelId="{D8970308-6AB5-4BDD-B2CA-2284BF59FFD2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D45C295-19C4-44B9-96B8-9138AA08CAFC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D13DF80-F3D8-4C58-B529-375E404938A0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EA2FF8-9FC3-4E07-9454-F2C04302697E}" type="presOf" srcId="{130831A4-0540-4EC5-8F5A-93030E89D2D9}" destId="{8E23E229-92FC-49D1-B5FE-0303176B8A4E}" srcOrd="1" destOrd="0" presId="urn:microsoft.com/office/officeart/2005/8/layout/target3"/>
    <dgm:cxn modelId="{0808A343-76FF-4FDC-BE48-E14FD33BE41F}" type="presOf" srcId="{914700B9-77B5-440A-A438-DE98B6D4894D}" destId="{BD9AF279-D483-48F2-BBBD-45F8E8923512}" srcOrd="1" destOrd="0" presId="urn:microsoft.com/office/officeart/2005/8/layout/target3"/>
    <dgm:cxn modelId="{68950C5E-0F49-4262-A997-0B00A321DFEB}" type="presOf" srcId="{914700B9-77B5-440A-A438-DE98B6D4894D}" destId="{E73F1C26-6DCD-4001-88B9-355E01E2BCE7}" srcOrd="0" destOrd="0" presId="urn:microsoft.com/office/officeart/2005/8/layout/target3"/>
    <dgm:cxn modelId="{8861AEDB-5A5B-4DCF-B7EF-D7D39C780EF2}" type="presParOf" srcId="{FE47432B-CA46-450C-8D8F-66C300A95B52}" destId="{B522209E-30D0-49D6-A340-2D383A11C668}" srcOrd="0" destOrd="0" presId="urn:microsoft.com/office/officeart/2005/8/layout/target3"/>
    <dgm:cxn modelId="{F4D73906-22DD-4680-821A-1335C6B37CB0}" type="presParOf" srcId="{FE47432B-CA46-450C-8D8F-66C300A95B52}" destId="{ED5A8377-51D5-4DC5-B0E7-680166966720}" srcOrd="1" destOrd="0" presId="urn:microsoft.com/office/officeart/2005/8/layout/target3"/>
    <dgm:cxn modelId="{B4F172B5-A1E8-47DE-A11D-947F1761A73D}" type="presParOf" srcId="{FE47432B-CA46-450C-8D8F-66C300A95B52}" destId="{F69CC921-512E-49F4-824C-A648EC5F27A5}" srcOrd="2" destOrd="0" presId="urn:microsoft.com/office/officeart/2005/8/layout/target3"/>
    <dgm:cxn modelId="{EB48F4CC-A911-4EA0-9960-1BE4AA3926F9}" type="presParOf" srcId="{FE47432B-CA46-450C-8D8F-66C300A95B52}" destId="{61C9CE18-EDA6-4EDF-BA1C-09779D38FBBF}" srcOrd="3" destOrd="0" presId="urn:microsoft.com/office/officeart/2005/8/layout/target3"/>
    <dgm:cxn modelId="{B9174B9C-14BA-4EB1-8AD6-0203C4BE9CF8}" type="presParOf" srcId="{FE47432B-CA46-450C-8D8F-66C300A95B52}" destId="{D60DEAAB-7AFE-435A-ACF6-18851E4B0426}" srcOrd="4" destOrd="0" presId="urn:microsoft.com/office/officeart/2005/8/layout/target3"/>
    <dgm:cxn modelId="{BDC2FB7A-FEEE-4584-A022-B7361B9FB019}" type="presParOf" srcId="{FE47432B-CA46-450C-8D8F-66C300A95B52}" destId="{F7B3C0B7-F0F7-4F49-B02C-3630F8C5FAE5}" srcOrd="5" destOrd="0" presId="urn:microsoft.com/office/officeart/2005/8/layout/target3"/>
    <dgm:cxn modelId="{AA23D882-610E-4B78-82E0-B1DC42957024}" type="presParOf" srcId="{FE47432B-CA46-450C-8D8F-66C300A95B52}" destId="{C9DA9446-E2D3-4F6A-8960-3CADFBF870B8}" srcOrd="6" destOrd="0" presId="urn:microsoft.com/office/officeart/2005/8/layout/target3"/>
    <dgm:cxn modelId="{30346141-6662-430C-9AF7-9FD703BD2900}" type="presParOf" srcId="{FE47432B-CA46-450C-8D8F-66C300A95B52}" destId="{9726EC6F-D322-4CD3-B489-1BE3DF7CE70B}" srcOrd="7" destOrd="0" presId="urn:microsoft.com/office/officeart/2005/8/layout/target3"/>
    <dgm:cxn modelId="{985F956C-F14F-4578-B4B1-6DBC142E3465}" type="presParOf" srcId="{FE47432B-CA46-450C-8D8F-66C300A95B52}" destId="{645AA564-2E9E-4954-AD87-AE01782CEC59}" srcOrd="8" destOrd="0" presId="urn:microsoft.com/office/officeart/2005/8/layout/target3"/>
    <dgm:cxn modelId="{BAB598A5-BCC1-43F6-B18F-F9348074502C}" type="presParOf" srcId="{FE47432B-CA46-450C-8D8F-66C300A95B52}" destId="{8538CAC4-6A86-42B8-B5AF-2FF155DB9D02}" srcOrd="9" destOrd="0" presId="urn:microsoft.com/office/officeart/2005/8/layout/target3"/>
    <dgm:cxn modelId="{0892BA1A-CCD3-40C4-93A2-5F6C97333B54}" type="presParOf" srcId="{FE47432B-CA46-450C-8D8F-66C300A95B52}" destId="{26FD6024-A07F-46D0-8BC0-B5E595C5673D}" srcOrd="10" destOrd="0" presId="urn:microsoft.com/office/officeart/2005/8/layout/target3"/>
    <dgm:cxn modelId="{C9B579BF-4366-4437-8448-E0F4D3EEA682}" type="presParOf" srcId="{FE47432B-CA46-450C-8D8F-66C300A95B52}" destId="{E73F1C26-6DCD-4001-88B9-355E01E2BCE7}" srcOrd="11" destOrd="0" presId="urn:microsoft.com/office/officeart/2005/8/layout/target3"/>
    <dgm:cxn modelId="{92A8E2A9-4E33-4FE7-A30E-CBAED0F5F76B}" type="presParOf" srcId="{FE47432B-CA46-450C-8D8F-66C300A95B52}" destId="{8E23E229-92FC-49D1-B5FE-0303176B8A4E}" srcOrd="12" destOrd="0" presId="urn:microsoft.com/office/officeart/2005/8/layout/target3"/>
    <dgm:cxn modelId="{FA45272B-1306-4519-85F9-CF7135397901}" type="presParOf" srcId="{FE47432B-CA46-450C-8D8F-66C300A95B52}" destId="{8467D0EB-87A2-4285-8ACA-0398EFBF29BC}" srcOrd="13" destOrd="0" presId="urn:microsoft.com/office/officeart/2005/8/layout/target3"/>
    <dgm:cxn modelId="{284E50E7-5D93-4C8F-BED3-7891C2D8E793}" type="presParOf" srcId="{FE47432B-CA46-450C-8D8F-66C300A95B52}" destId="{DBA8199F-D892-4A8E-A352-2B7844050E09}" srcOrd="14" destOrd="0" presId="urn:microsoft.com/office/officeart/2005/8/layout/target3"/>
    <dgm:cxn modelId="{5243DAD3-3685-45EC-8EE0-E1A267E85A3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>
              <a:defRPr sz="1200"/>
            </a:lvl1pPr>
          </a:lstStyle>
          <a:p>
            <a:fld id="{49015D87-69FB-4BA3-9AE9-9D056D001163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r">
              <a:defRPr sz="1200"/>
            </a:lvl1pPr>
          </a:lstStyle>
          <a:p>
            <a:fld id="{7A013962-5FAC-40D7-B1E9-2C7F2BD1163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0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>
              <a:defRPr sz="1200"/>
            </a:lvl1pPr>
          </a:lstStyle>
          <a:p>
            <a:fld id="{4B46E980-5AB9-40E3-850F-4491BDAC9D79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34" tIns="45717" rIns="91434" bIns="45717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3"/>
            <a:ext cx="5486400" cy="4475559"/>
          </a:xfrm>
          <a:prstGeom prst="rect">
            <a:avLst/>
          </a:prstGeom>
        </p:spPr>
        <p:txBody>
          <a:bodyPr vert="horz" lIns="91434" tIns="45717" rIns="91434" bIns="45717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r">
              <a:defRPr sz="1200"/>
            </a:lvl1pPr>
          </a:lstStyle>
          <a:p>
            <a:fld id="{192D0FF0-5463-4795-B37C-19F0B4B96B4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31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389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599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95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4129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372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059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9547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971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863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736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625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5153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0637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0566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303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34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5446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4971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8112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006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719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2654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F6EC35-A27F-412E-AA47-CD5D3B553E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2B56A-75E2-40B4-B9C9-D8BEB14E73D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03280B-CABC-4BB9-9F42-3A3B01FA42B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9073F4-564B-4A57-A03C-7F35AF9CC0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2FAC78-C8C3-4C6C-9DE9-74D8F9C95E7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FB9973-5D40-4B9B-986F-696FD491AC3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4A326E-1ADE-47FB-A4E6-F2B9961D3D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6A9FD-5057-4832-BD4A-59B8510B31F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8F98-4825-4477-9329-DD5906E75E2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C8545D-F01F-4177-BE33-2A36BEA4FD4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9CE422-DF25-45A6-AF0C-1541E03A6A0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1F53C5-68A2-462C-8A47-86820E0ED54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B8A3D-8F9E-4F62-BC5D-DD6B0600D79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7D9460-732D-4BA6-8E6C-10EE50E6F91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83F932-30FA-4718-B439-DF55596AC06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2CC6F1-38BF-4728-B19A-30FC5A6D5C4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A20E2B-270D-4486-83D2-343A737DB1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364DCF-D698-4837-8140-0583FE539B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57B1DF-84CD-43D9-A268-CAEA18E7D57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DA03-3693-4810-A4E8-2B88CBFFC25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2A1682-D560-4831-95D4-AF5AFF2C399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6A1307-8CDF-4191-BB0F-C5791B5A759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3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55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youtu.be/MWBmKQRQsks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youtu.be/YtSMdiTEIb4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pmo1lep5Duk" TargetMode="External"/><Relationship Id="rId2" Type="http://schemas.openxmlformats.org/officeDocument/2006/relationships/hyperlink" Target="http://www.astro.cz/clanek/5170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astro.cz/rady/ukazy/zatmeni/slunce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stro.cz/rady/ukazy/zatmeni/slunce/" TargetMode="External"/><Relationship Id="rId3" Type="http://schemas.openxmlformats.org/officeDocument/2006/relationships/hyperlink" Target="http://www.vesmir.cz/clanek/pas-totality-ve-stredni-evrope" TargetMode="External"/><Relationship Id="rId7" Type="http://schemas.openxmlformats.org/officeDocument/2006/relationships/hyperlink" Target="http://cs.wikipedia.org/w/index.php?title=Zatm%C4%9Bn%C3%AD_Slunce_4._ledna_2011&amp;oldid=8201871" TargetMode="External"/><Relationship Id="rId2" Type="http://schemas.openxmlformats.org/officeDocument/2006/relationships/hyperlink" Target="http://planety.astro.cz/zeme/1942-zatmeni-slunce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://cs.wikipedia.org/wiki/Soubor:SolarEclipseCzechRepublicJanuary2011.jpg" TargetMode="External"/><Relationship Id="rId5" Type="http://schemas.openxmlformats.org/officeDocument/2006/relationships/hyperlink" Target="http://cs.wikipedia.org/wiki/Soubor:Solar_eclips_1999_4.jpg" TargetMode="External"/><Relationship Id="rId4" Type="http://schemas.openxmlformats.org/officeDocument/2006/relationships/hyperlink" Target="http://cs.wikipedia.org/w/index.php?title=Zatm%C4%9Bn%C3%AD_Slunce&amp;oldid=857266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01660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15832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Zajímavé úkazy II.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64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936745"/>
              </p:ext>
            </p:extLst>
          </p:nvPr>
        </p:nvGraphicFramePr>
        <p:xfrm>
          <a:off x="539552" y="3573016"/>
          <a:ext cx="8280920" cy="2422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0366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Připojení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 spuštění videoukázek je nutné připojení k internetu.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72951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podmínkami pro zatmění Slunce, pozná jednotlivé druhy zatmění. Prezentace je doplněna o videoukázky.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 podmínky pro zatmění Slunce, rozpozná úplné, částečné a prstencové zatmění.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60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1454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4956" y="1268760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Rounded MT Bold" pitchFamily="34" charset="0"/>
              </a:rPr>
              <a:t>ZAJÍMAVÉ ÚKAZY</a:t>
            </a:r>
          </a:p>
          <a:p>
            <a:pPr algn="ctr"/>
            <a:r>
              <a:rPr lang="cs-CZ" sz="88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Rounded MT Bold" pitchFamily="34" charset="0"/>
              </a:rPr>
              <a:t>II.</a:t>
            </a:r>
            <a:endParaRPr lang="cs-CZ" sz="8800" b="1" dirty="0">
              <a:ln w="11430"/>
              <a:solidFill>
                <a:schemeClr val="accent6">
                  <a:lumMod val="75000"/>
                </a:schemeClr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1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524" y="3140968"/>
            <a:ext cx="8640960" cy="3312368"/>
          </a:xfrm>
        </p:spPr>
        <p:txBody>
          <a:bodyPr>
            <a:noAutofit/>
          </a:bodyPr>
          <a:lstStyle/>
          <a:p>
            <a:pPr>
              <a:spcAft>
                <a:spcPts val="3000"/>
              </a:spcAft>
            </a:pPr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ZATMĚNÍ SLUNCE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267744" y="188640"/>
            <a:ext cx="4680520" cy="244827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99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11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1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8569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zatmění Slunce dochází, pokud Měsíc při svém oběhu kolem Země zaujímá takovou polohu, že při pohledu ze Země zakryje sluneční disk (Slunce se schová za Měsíc). Aby tedy došlo k zatmění, musí se Měsíc se Zemí a Sluncem nacházet na jedné přímce.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352928" cy="2911592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157192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Pro pozorovatele na Zemi je Měsíc v okamžiku zatmění v novu, tedy mezi Sluncem a Zemí. K zatmění však nedochází při každém novu, protože se Měsíc většinou nachází mimo rovinu ekliptiky, čímž není splněna podmínka, aby Měsíc zakryl </a:t>
            </a:r>
            <a:r>
              <a:rPr lang="cs-CZ" sz="2200" dirty="0" smtClean="0">
                <a:solidFill>
                  <a:schemeClr val="bg1"/>
                </a:solidFill>
              </a:rPr>
              <a:t>Slunce.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04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6632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Úplné (totální) zatmění Slunce</a:t>
            </a:r>
            <a:endParaRPr lang="cs-CZ" sz="40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824518"/>
            <a:ext cx="885698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- je úkaz, kterého si nelze nepovšimnout - celé </a:t>
            </a:r>
            <a:r>
              <a:rPr lang="cs-CZ" sz="2200" dirty="0">
                <a:solidFill>
                  <a:schemeClr val="bg1"/>
                </a:solidFill>
              </a:rPr>
              <a:t>Slunce </a:t>
            </a:r>
            <a:r>
              <a:rPr lang="cs-CZ" sz="2200" dirty="0" smtClean="0">
                <a:solidFill>
                  <a:schemeClr val="bg1"/>
                </a:solidFill>
              </a:rPr>
              <a:t>se schová </a:t>
            </a:r>
            <a:r>
              <a:rPr lang="cs-CZ" sz="2200" dirty="0">
                <a:solidFill>
                  <a:schemeClr val="bg1"/>
                </a:solidFill>
              </a:rPr>
              <a:t>za </a:t>
            </a:r>
            <a:r>
              <a:rPr lang="cs-CZ" sz="2200" dirty="0" smtClean="0">
                <a:solidFill>
                  <a:schemeClr val="bg1"/>
                </a:solidFill>
              </a:rPr>
              <a:t>Měsíc.. </a:t>
            </a:r>
            <a:r>
              <a:rPr lang="cs-CZ" sz="2200" dirty="0">
                <a:solidFill>
                  <a:schemeClr val="bg1"/>
                </a:solidFill>
              </a:rPr>
              <a:t>Výrazně se setmí, ochladí se a na obloze se dokonce objeví planety a jasné hvězdy. Měsíční disk zakrývající Slunce je obklopen přízračnou září koróny – atmosféry Slunce, kterou můžeme vidět právě jen při úplném zatmění Slunce.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95" y="2708920"/>
            <a:ext cx="866321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6395" y="4941168"/>
            <a:ext cx="86632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Úplný stín Měsíce se pohybuje po zemském povrchu a vytváří pás, ze kterého je úkaz vidět.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Nazývá </a:t>
            </a:r>
            <a:r>
              <a:rPr lang="cs-CZ" sz="2200" dirty="0">
                <a:solidFill>
                  <a:schemeClr val="bg1"/>
                </a:solidFill>
              </a:rPr>
              <a:t>se pás totality a jeho šíře není obvykle větší než 270 km, v jeho ose pak úplné zatmění trvá jen několik minut (nejdéle 7 min 35 s). </a:t>
            </a:r>
          </a:p>
        </p:txBody>
      </p:sp>
    </p:spTree>
    <p:extLst>
      <p:ext uri="{BB962C8B-B14F-4D97-AF65-F5344CB8AC3E}">
        <p14:creationId xmlns:p14="http://schemas.microsoft.com/office/powerpoint/2010/main" val="236060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12009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 totality</a:t>
            </a:r>
            <a:endParaRPr lang="cs-CZ" sz="4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81450"/>
            <a:ext cx="6879109" cy="4858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5877272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Průběh úplného zatmění Slunce 11. 8. 1999 v Evropě (převzato z </a:t>
            </a:r>
            <a:r>
              <a:rPr lang="cs-CZ" sz="2200" dirty="0">
                <a:solidFill>
                  <a:schemeClr val="bg1"/>
                </a:solidFill>
              </a:rPr>
              <a:t>Total</a:t>
            </a:r>
            <a:r>
              <a:rPr lang="cs-CZ" sz="2200" dirty="0">
                <a:solidFill>
                  <a:schemeClr val="bg1"/>
                </a:solidFill>
              </a:rPr>
              <a:t> Solar </a:t>
            </a:r>
            <a:r>
              <a:rPr lang="cs-CZ" sz="2200" dirty="0">
                <a:solidFill>
                  <a:schemeClr val="bg1"/>
                </a:solidFill>
              </a:rPr>
              <a:t>Eclipse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of</a:t>
            </a:r>
            <a:r>
              <a:rPr lang="cs-CZ" sz="2200" dirty="0">
                <a:solidFill>
                  <a:schemeClr val="bg1"/>
                </a:solidFill>
              </a:rPr>
              <a:t> 1999 August 11, </a:t>
            </a:r>
            <a:r>
              <a:rPr lang="cs-CZ" sz="2200" dirty="0">
                <a:solidFill>
                  <a:schemeClr val="bg1"/>
                </a:solidFill>
              </a:rPr>
              <a:t>Espenak</a:t>
            </a:r>
            <a:r>
              <a:rPr lang="cs-CZ" sz="2200" dirty="0">
                <a:solidFill>
                  <a:schemeClr val="bg1"/>
                </a:solidFill>
              </a:rPr>
              <a:t> and Anderson, 1997)</a:t>
            </a:r>
          </a:p>
        </p:txBody>
      </p:sp>
    </p:spTree>
    <p:extLst>
      <p:ext uri="{BB962C8B-B14F-4D97-AF65-F5344CB8AC3E}">
        <p14:creationId xmlns:p14="http://schemas.microsoft.com/office/powerpoint/2010/main" val="199211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0977" y="5590728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Animace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úplného zatmění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března 2006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77" y="1632814"/>
            <a:ext cx="3600400" cy="38884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76056" y="5590727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Animace částečného zatmění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ledna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</a:t>
            </a:r>
            <a:endParaRPr lang="cs-CZ" sz="2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28800"/>
            <a:ext cx="3600400" cy="38884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64180" y="228088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 totality - animace</a:t>
            </a:r>
            <a:endParaRPr lang="cs-CZ" sz="40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744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FF00"/>
                </a:solidFill>
              </a:rPr>
              <a:t>Jak lidé vnímají úplné zatmění v pásu totality?</a:t>
            </a:r>
          </a:p>
          <a:p>
            <a:pPr algn="ctr"/>
            <a:r>
              <a:rPr lang="cs-CZ" sz="2800" dirty="0" smtClean="0">
                <a:solidFill>
                  <a:srgbClr val="00FF00"/>
                </a:solidFill>
              </a:rPr>
              <a:t>To nám ukazuje následující video.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8DRF9YFW\MP900401231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44824"/>
            <a:ext cx="5616624" cy="449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2564904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KLIKNĚTE  SEM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0149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8392" y="188640"/>
            <a:ext cx="878497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>
                <a:solidFill>
                  <a:srgbClr val="00FF00"/>
                </a:solidFill>
              </a:rPr>
              <a:t>Zatmění Slunce i Měsíce se opakuje v periodě SAROS, </a:t>
            </a:r>
            <a:r>
              <a:rPr lang="cs-CZ" sz="2400" b="1" dirty="0" smtClean="0">
                <a:solidFill>
                  <a:srgbClr val="00FF00"/>
                </a:solidFill>
              </a:rPr>
              <a:t/>
            </a:r>
            <a:br>
              <a:rPr lang="cs-CZ" sz="2400" b="1" dirty="0" smtClean="0">
                <a:solidFill>
                  <a:srgbClr val="00FF00"/>
                </a:solidFill>
              </a:rPr>
            </a:br>
            <a:r>
              <a:rPr lang="cs-CZ" sz="2400" b="1" dirty="0" smtClean="0">
                <a:solidFill>
                  <a:srgbClr val="00FF00"/>
                </a:solidFill>
              </a:rPr>
              <a:t>trvající </a:t>
            </a:r>
            <a:r>
              <a:rPr lang="cs-CZ" sz="2400" b="1" dirty="0">
                <a:solidFill>
                  <a:srgbClr val="00FF00"/>
                </a:solidFill>
              </a:rPr>
              <a:t>18 let 11 dní 7 hodin 43 minut</a:t>
            </a:r>
            <a:r>
              <a:rPr lang="cs-CZ" sz="2400" b="1" dirty="0" smtClean="0">
                <a:solidFill>
                  <a:srgbClr val="00FF00"/>
                </a:solidFill>
              </a:rPr>
              <a:t>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C000"/>
                </a:solidFill>
              </a:rPr>
              <a:t>Během </a:t>
            </a:r>
            <a:r>
              <a:rPr lang="cs-CZ" sz="2400" b="1" dirty="0">
                <a:solidFill>
                  <a:srgbClr val="FFC000"/>
                </a:solidFill>
              </a:rPr>
              <a:t>té doby proběhne 15 úplných, 15 částečných a </a:t>
            </a:r>
            <a:r>
              <a:rPr lang="cs-CZ" sz="2400" b="1" dirty="0" smtClean="0">
                <a:solidFill>
                  <a:srgbClr val="FFC000"/>
                </a:solidFill>
              </a:rPr>
              <a:t/>
            </a:r>
            <a:br>
              <a:rPr lang="cs-CZ" sz="2400" b="1" dirty="0" smtClean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13 </a:t>
            </a:r>
            <a:r>
              <a:rPr lang="cs-CZ" sz="2400" b="1" dirty="0">
                <a:solidFill>
                  <a:srgbClr val="FFC000"/>
                </a:solidFill>
              </a:rPr>
              <a:t>prstencových zatmění Slunce a 29 zatmění Měsíce. </a:t>
            </a:r>
            <a:endParaRPr lang="cs-CZ" sz="2400" b="1" dirty="0" smtClean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3951" y="3789040"/>
            <a:ext cx="864096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Úplné zatmění Slunce lze pozorovat jen v pásu totality (totálního </a:t>
            </a:r>
            <a:r>
              <a:rPr lang="cs-CZ" sz="2200" dirty="0" smtClean="0">
                <a:solidFill>
                  <a:schemeClr val="bg1"/>
                </a:solidFill>
              </a:rPr>
              <a:t>zatmění, </a:t>
            </a:r>
            <a:r>
              <a:rPr lang="cs-CZ" sz="2200" dirty="0">
                <a:solidFill>
                  <a:schemeClr val="bg1"/>
                </a:solidFill>
              </a:rPr>
              <a:t>širokém okolo 200 km a dlouhém několik tisíc km.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Fáze úplného zatmění trvá nanejvýš 7,5 minuty.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rgbClr val="FF70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úplné zatmění bylo v Praze r. 1706 a další, kdy pás totality bude probíhat 30 km na sever od Prahy, nastane r. 2135.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Evropě sice bylo možné pozorovat úplné zatmění r. 1990,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ale </a:t>
            </a:r>
            <a:r>
              <a:rPr lang="cs-CZ" sz="2200" dirty="0">
                <a:solidFill>
                  <a:schemeClr val="bg1"/>
                </a:solidFill>
              </a:rPr>
              <a:t>jen </a:t>
            </a: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severním Finsku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30" y="1912189"/>
            <a:ext cx="1811616" cy="1784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32510"/>
            <a:ext cx="2205654" cy="1764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340" y="1932508"/>
            <a:ext cx="2357814" cy="176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031" y="1932510"/>
            <a:ext cx="2352698" cy="1764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47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777" y="2140783"/>
            <a:ext cx="3210283" cy="2568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218" y="2131295"/>
            <a:ext cx="3488221" cy="2618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86262" y="771224"/>
            <a:ext cx="5621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Úplné zatmění 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Slunce, 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proběhlo 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srpna 1999 a bylo viditelné z Evropy. 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Fotografie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pořízena z území Francie.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952328" cy="2908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5207935"/>
            <a:ext cx="34583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400" dirty="0">
                <a:solidFill>
                  <a:srgbClr val="FFC000"/>
                </a:solidFill>
              </a:rPr>
              <a:t>Z Petrova nad Desnou </a:t>
            </a:r>
            <a:r>
              <a:rPr lang="pl-PL" sz="2400" dirty="0" smtClean="0">
                <a:solidFill>
                  <a:srgbClr val="FFC000"/>
                </a:solidFill>
              </a:rPr>
              <a:t/>
            </a:r>
            <a:br>
              <a:rPr lang="pl-PL" sz="2400" dirty="0" smtClean="0">
                <a:solidFill>
                  <a:srgbClr val="FFC000"/>
                </a:solidFill>
              </a:rPr>
            </a:br>
            <a:r>
              <a:rPr lang="pl-PL" sz="2400" dirty="0" smtClean="0">
                <a:solidFill>
                  <a:srgbClr val="FFC000"/>
                </a:solidFill>
              </a:rPr>
              <a:t>4. ledna 2011 v </a:t>
            </a:r>
            <a:r>
              <a:rPr lang="pl-PL" sz="2400" dirty="0">
                <a:solidFill>
                  <a:srgbClr val="FFC000"/>
                </a:solidFill>
              </a:rPr>
              <a:t>8:41 UTC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1328" y="5748227"/>
            <a:ext cx="5345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mohou </a:t>
            </a:r>
            <a:r>
              <a:rPr lang="cs-CZ" sz="2200" dirty="0">
                <a:solidFill>
                  <a:schemeClr val="bg1"/>
                </a:solidFill>
              </a:rPr>
              <a:t>lidé rovněž spatřit v úzkém pásu na Zemi (širokém maximálně 350 km) zvaném </a:t>
            </a:r>
            <a:r>
              <a:rPr lang="cs-CZ" sz="2200" i="1" dirty="0">
                <a:solidFill>
                  <a:schemeClr val="bg1"/>
                </a:solidFill>
              </a:rPr>
              <a:t>pás </a:t>
            </a:r>
            <a:r>
              <a:rPr lang="cs-CZ" sz="2200" i="1" dirty="0" smtClean="0">
                <a:solidFill>
                  <a:schemeClr val="bg1"/>
                </a:solidFill>
              </a:rPr>
              <a:t>annularity</a:t>
            </a:r>
            <a:r>
              <a:rPr lang="cs-CZ" sz="2200" i="1" dirty="0" smtClean="0">
                <a:solidFill>
                  <a:schemeClr val="bg1"/>
                </a:solidFill>
              </a:rPr>
              <a:t>. (USA 20. 5. 2012)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3132876" y="188640"/>
            <a:ext cx="4670114" cy="582584"/>
          </a:xfrm>
          <a:prstGeom prst="snip2DiagRect">
            <a:avLst>
              <a:gd name="adj1" fmla="val 50000"/>
              <a:gd name="adj2" fmla="val 16667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</a:rPr>
              <a:t>ÚPLNÉ ZATMĚNÍ SLUNCE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-33529" y="4210084"/>
            <a:ext cx="3491880" cy="997851"/>
          </a:xfrm>
          <a:prstGeom prst="snip2DiagRect">
            <a:avLst>
              <a:gd name="adj1" fmla="val 50000"/>
              <a:gd name="adj2" fmla="val 16667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</a:rPr>
              <a:t>ČÁSTEČNÉ ZATMĚNÍ SLUNCE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15" name="Obdélník s odříznutým příčným rohem 14"/>
          <p:cNvSpPr/>
          <p:nvPr/>
        </p:nvSpPr>
        <p:spPr>
          <a:xfrm>
            <a:off x="4758782" y="4750144"/>
            <a:ext cx="4392488" cy="998083"/>
          </a:xfrm>
          <a:prstGeom prst="snip2DiagRect">
            <a:avLst>
              <a:gd name="adj1" fmla="val 50000"/>
              <a:gd name="adj2" fmla="val 16667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</a:rPr>
              <a:t>PRSENCOVÉ  </a:t>
            </a:r>
          </a:p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</a:rPr>
              <a:t>ZATMĚNÍ SLUNCE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20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" presetClass="entr" presetSubtype="32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200"/>
                            </p:stCondLst>
                            <p:childTnLst>
                              <p:par>
                                <p:cTn id="26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2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Prstencové zatmění Slunce 20. 5. 2012</a:t>
            </a:r>
            <a:endParaRPr lang="cs-CZ" sz="32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773415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Tento úkaz byl postupně viditelný v úzkém pruhu od Asie do poloviny USA (viz mapka na </a:t>
            </a:r>
            <a:r>
              <a:rPr lang="cs-CZ" sz="2200" dirty="0" smtClean="0">
                <a:solidFill>
                  <a:schemeClr val="bg1"/>
                </a:solidFill>
              </a:rPr>
              <a:t> videu). </a:t>
            </a:r>
            <a:r>
              <a:rPr lang="cs-CZ" sz="2200" dirty="0">
                <a:solidFill>
                  <a:schemeClr val="bg1"/>
                </a:solidFill>
              </a:rPr>
              <a:t>U nás to vidět nebylo, </a:t>
            </a:r>
            <a:r>
              <a:rPr lang="cs-CZ" sz="2200" dirty="0" smtClean="0">
                <a:solidFill>
                  <a:schemeClr val="bg1"/>
                </a:solidFill>
              </a:rPr>
              <a:t>škoda!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2052" y="1564351"/>
            <a:ext cx="8568952" cy="576064"/>
          </a:xfrm>
          <a:prstGeom prst="roundRect">
            <a:avLst/>
          </a:prstGeom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Ring of Fire Solar Eclipse </a:t>
            </a:r>
            <a:r>
              <a:rPr lang="cs-CZ" sz="2000" b="1" dirty="0" smtClean="0"/>
              <a:t> </a:t>
            </a:r>
            <a:r>
              <a:rPr lang="en-US" sz="2000" b="1" dirty="0" smtClean="0"/>
              <a:t>on </a:t>
            </a:r>
            <a:r>
              <a:rPr lang="en-US" sz="2000" b="1" dirty="0"/>
              <a:t>May 20, 2012 - Visible in US</a:t>
            </a:r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700" y="2348880"/>
            <a:ext cx="5256584" cy="4205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2754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38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380"/>
                            </p:stCondLst>
                            <p:childTnLst>
                              <p:par>
                                <p:cTn id="2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835696" y="5229200"/>
            <a:ext cx="5328592" cy="1224136"/>
          </a:xfrm>
          <a:prstGeom prst="horizontalScroll">
            <a:avLst>
              <a:gd name="adj" fmla="val 18587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dirty="0">
                <a:solidFill>
                  <a:prstClr val="black"/>
                </a:solidFill>
                <a:hlinkClick r:id="rId2"/>
              </a:rPr>
              <a:t>http://www.astro.cz/clanek/5170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3174" y="3861048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Velmi zajímavé informace o  prstencovém zatmění Slunce 2012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včetně animace průběhu zatmění najdete  na stránkách České astronomické společnosti: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143532"/>
            <a:ext cx="8928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</a:rPr>
              <a:t>A jak prstencové zatměné Slunce 2012 probíhalo v přímém přenosu?</a:t>
            </a:r>
            <a:endParaRPr lang="cs-CZ" sz="2400" b="1" dirty="0">
              <a:solidFill>
                <a:srgbClr val="00FF00"/>
              </a:solidFill>
            </a:endParaRPr>
          </a:p>
        </p:txBody>
      </p:sp>
      <p:sp>
        <p:nvSpPr>
          <p:cNvPr id="2" name="Stužka dolů 1"/>
          <p:cNvSpPr/>
          <p:nvPr/>
        </p:nvSpPr>
        <p:spPr>
          <a:xfrm>
            <a:off x="611560" y="1628800"/>
            <a:ext cx="7776864" cy="1368152"/>
          </a:xfrm>
          <a:prstGeom prst="ribbon">
            <a:avLst>
              <a:gd name="adj1" fmla="val 23952"/>
              <a:gd name="adj2" fmla="val 50000"/>
            </a:avLst>
          </a:prstGeom>
          <a:solidFill>
            <a:srgbClr val="CFF200"/>
          </a:solidFill>
          <a:ln>
            <a:solidFill>
              <a:srgbClr val="FFA7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Klikněte pro spuštění videa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SEM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2925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8" grpId="0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338996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2866" y="5966319"/>
            <a:ext cx="6192688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Podrobné informace můžete získat </a:t>
            </a:r>
            <a:r>
              <a:rPr lang="cs-CZ" sz="2200" b="1" dirty="0"/>
              <a:t>na stránkách </a:t>
            </a:r>
            <a:r>
              <a:rPr lang="cs-CZ" sz="2200" b="1" dirty="0">
                <a:solidFill>
                  <a:schemeClr val="bg1"/>
                </a:solidFill>
                <a:hlinkClick r:id="rId4"/>
              </a:rPr>
              <a:t>http://www.astro.cz/rady/ukazy/zatmeni/slunce</a:t>
            </a:r>
            <a:r>
              <a:rPr lang="cs-CZ" b="1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6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784976" cy="58785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cs typeface="Times New Roman" pitchFamily="18" charset="0"/>
              </a:rPr>
              <a:t>Zatmění Slunce </a:t>
            </a:r>
            <a:r>
              <a:rPr lang="cs-CZ" sz="1600" dirty="0" smtClean="0">
                <a:cs typeface="Times New Roman" pitchFamily="18" charset="0"/>
              </a:rPr>
              <a:t>[online</a:t>
            </a:r>
            <a:r>
              <a:rPr lang="cs-CZ" sz="1600" dirty="0">
                <a:cs typeface="Times New Roman" pitchFamily="18" charset="0"/>
              </a:rPr>
              <a:t>], ASTRONOMIA: Astronomický server Fakulty pedagogické ZČU v Plzni, c2012</a:t>
            </a:r>
            <a:r>
              <a:rPr lang="cs-CZ" sz="1600" dirty="0"/>
              <a:t> Stránka byla naposledy editována 15. ledna 2010 v 19:41. [citováno  </a:t>
            </a:r>
            <a:r>
              <a:rPr lang="cs-CZ" sz="1600" dirty="0" smtClean="0"/>
              <a:t>26. 05. </a:t>
            </a:r>
            <a:r>
              <a:rPr lang="cs-CZ" sz="1600" dirty="0"/>
              <a:t>2012]</a:t>
            </a:r>
            <a:br>
              <a:rPr lang="cs-CZ" sz="1600" dirty="0"/>
            </a:b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planety.astro.cz/zeme/1942-zatmeni-slunce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Eva </a:t>
            </a:r>
            <a:r>
              <a:rPr lang="cs-CZ" sz="1600" dirty="0" smtClean="0"/>
              <a:t>Marková, Pás totality ve střední Evropě, Publikováno</a:t>
            </a:r>
            <a:r>
              <a:rPr lang="cs-CZ" sz="1600" dirty="0"/>
              <a:t>: Vesmír 77, 675, </a:t>
            </a:r>
            <a:r>
              <a:rPr lang="cs-CZ" sz="1600" dirty="0" smtClean="0"/>
              <a:t>1998/12,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Obor</a:t>
            </a:r>
            <a:r>
              <a:rPr lang="cs-CZ" sz="1600" dirty="0"/>
              <a:t>: Astronomie a </a:t>
            </a:r>
            <a:r>
              <a:rPr lang="cs-CZ" sz="1600" dirty="0" smtClean="0"/>
              <a:t>kosmologie, Rubrika</a:t>
            </a:r>
            <a:r>
              <a:rPr lang="cs-CZ" sz="1600" dirty="0"/>
              <a:t>: Poznámky a </a:t>
            </a:r>
            <a:r>
              <a:rPr lang="cs-CZ" sz="1600" dirty="0" smtClean="0"/>
              <a:t>glosy: [online], [citováno 30. 05. </a:t>
            </a:r>
            <a:r>
              <a:rPr lang="cs-CZ" sz="1600" dirty="0"/>
              <a:t>2012]</a:t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www.vesmir.cz/clanek/pas-totality-ve-stredni-evrope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Zatmění Slunce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24. 05. 2012, 01:52 UTC, [citováno 30. 05. 2012]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=Zatm%C4%9Bn%C3%AD_Slunce&amp;oldid=8572661</a:t>
            </a:r>
            <a:r>
              <a:rPr lang="cs-CZ" sz="1600" dirty="0"/>
              <a:t>&gt; 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I, </a:t>
            </a:r>
            <a:r>
              <a:rPr lang="cs-CZ" sz="1600" dirty="0"/>
              <a:t>Luc</a:t>
            </a:r>
            <a:r>
              <a:rPr lang="cs-CZ" sz="1600" dirty="0"/>
              <a:t> </a:t>
            </a:r>
            <a:r>
              <a:rPr lang="cs-CZ" sz="1600" dirty="0" smtClean="0"/>
              <a:t>Viatour</a:t>
            </a:r>
            <a:r>
              <a:rPr lang="cs-CZ" sz="1600" dirty="0"/>
              <a:t>, </a:t>
            </a:r>
            <a:r>
              <a:rPr lang="cs-CZ" sz="1600" dirty="0"/>
              <a:t>Soubor:Solar</a:t>
            </a:r>
            <a:r>
              <a:rPr lang="cs-CZ" sz="1600" dirty="0"/>
              <a:t> </a:t>
            </a:r>
            <a:r>
              <a:rPr lang="cs-CZ" sz="1600" dirty="0"/>
              <a:t>eclips</a:t>
            </a:r>
            <a:r>
              <a:rPr lang="cs-CZ" sz="1600" dirty="0"/>
              <a:t> 1999 </a:t>
            </a:r>
            <a:r>
              <a:rPr lang="cs-CZ" sz="1600" dirty="0" smtClean="0"/>
              <a:t>4.jpg, [</a:t>
            </a:r>
            <a:r>
              <a:rPr lang="cs-CZ" sz="1600" dirty="0" smtClean="0"/>
              <a:t>Creative</a:t>
            </a:r>
            <a:r>
              <a:rPr lang="cs-CZ" sz="1600" dirty="0" smtClean="0"/>
              <a:t> </a:t>
            </a:r>
            <a:r>
              <a:rPr lang="cs-CZ" sz="1600" dirty="0" smtClean="0"/>
              <a:t>Commons</a:t>
            </a:r>
            <a:r>
              <a:rPr lang="cs-CZ" sz="1600" dirty="0"/>
              <a:t>]</a:t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cs.wikipedia.org/wiki/Soubor:Solar_eclips_1999_4.jpg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b="1" dirty="0" smtClean="0"/>
              <a:t>Soubor:SolarEclipseCzechRepublicJanuary2011.jpg, [volné dílo],[citováno 30. 05. </a:t>
            </a:r>
            <a:r>
              <a:rPr lang="cs-CZ" sz="1600" b="1" dirty="0"/>
              <a:t>2012]</a:t>
            </a:r>
            <a:br>
              <a:rPr lang="cs-CZ" sz="1600" b="1" dirty="0"/>
            </a:br>
            <a:r>
              <a:rPr lang="cs-CZ" sz="1600" b="1" dirty="0">
                <a:hlinkClick r:id="rId6"/>
              </a:rPr>
              <a:t>http://</a:t>
            </a:r>
            <a:r>
              <a:rPr lang="cs-CZ" sz="1600" b="1" dirty="0" smtClean="0">
                <a:hlinkClick r:id="rId6"/>
              </a:rPr>
              <a:t>cs.wikipedia.org/wiki/Soubor:SolarEclipseCzechRepublicJanuary2011.jpg</a:t>
            </a:r>
            <a:r>
              <a:rPr lang="cs-CZ" sz="1600" b="1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Zatmění Slunce 4. ledna 2011</a:t>
            </a:r>
            <a:r>
              <a:rPr lang="cs-CZ" sz="1600" dirty="0"/>
              <a:t> [online], Wikipedie: Otevřená encyklopedie, c2012, Datum poslední revize 28. 02. 2012, 16:23 UTC, [citováno 30. 05. 2012]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=Zatm%C4%9Bn%C3%AD_Slunce_4._ledna_2011&amp;oldid=8201871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Česká astronomická společnost,  Zatmění </a:t>
            </a:r>
            <a:r>
              <a:rPr lang="cs-CZ" sz="1600" dirty="0" smtClean="0"/>
              <a:t>Slunce</a:t>
            </a:r>
            <a:r>
              <a:rPr lang="cs-CZ" sz="1600" dirty="0" smtClean="0"/>
              <a:t>, </a:t>
            </a:r>
            <a:r>
              <a:rPr lang="cs-CZ" sz="1600" dirty="0"/>
              <a:t>[citováno </a:t>
            </a:r>
            <a:r>
              <a:rPr lang="cs-CZ" sz="1600" dirty="0" smtClean="0"/>
              <a:t>30. </a:t>
            </a:r>
            <a:r>
              <a:rPr lang="cs-CZ" sz="1600" dirty="0"/>
              <a:t>05. 2012] </a:t>
            </a:r>
            <a:r>
              <a:rPr lang="cs-CZ" sz="1600" b="1" dirty="0" smtClean="0">
                <a:hlinkClick r:id="rId8"/>
              </a:rPr>
              <a:t>http</a:t>
            </a:r>
            <a:r>
              <a:rPr lang="cs-CZ" sz="1600" b="1" dirty="0">
                <a:hlinkClick r:id="rId8"/>
              </a:rPr>
              <a:t>://www.astro.cz/rady/ukazy/zatmeni/slunce</a:t>
            </a:r>
            <a:r>
              <a:rPr lang="cs-CZ" sz="1600" b="1" dirty="0" smtClean="0">
                <a:hlinkClick r:id="rId8"/>
              </a:rPr>
              <a:t>/</a:t>
            </a:r>
            <a:r>
              <a:rPr lang="cs-CZ" sz="1600" b="1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endParaRPr lang="cs-CZ" sz="1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0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048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4254</TotalTime>
  <Words>624</Words>
  <Application>Microsoft Office PowerPoint</Application>
  <PresentationFormat>Předvádění na obrazovce (4:3)</PresentationFormat>
  <Paragraphs>84</Paragraphs>
  <Slides>16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Motiv1</vt:lpstr>
      <vt:lpstr>1_Motiv systému Office</vt:lpstr>
      <vt:lpstr>1_Živly</vt:lpstr>
      <vt:lpstr>Motiv3</vt:lpstr>
      <vt:lpstr>Prezentace aplikace PowerPoint</vt:lpstr>
      <vt:lpstr>ANOTACE:</vt:lpstr>
      <vt:lpstr>VESMÍR</vt:lpstr>
      <vt:lpstr>Prezentace aplikace PowerPoint</vt:lpstr>
      <vt:lpstr>ZATMĚNÍ SLUNCE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170</cp:revision>
  <cp:lastPrinted>2012-04-19T09:23:25Z</cp:lastPrinted>
  <dcterms:created xsi:type="dcterms:W3CDTF">2012-04-05T21:14:49Z</dcterms:created>
  <dcterms:modified xsi:type="dcterms:W3CDTF">2012-07-15T13:12:27Z</dcterms:modified>
</cp:coreProperties>
</file>