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59" r:id="rId4"/>
    <p:sldId id="261" r:id="rId5"/>
    <p:sldId id="264" r:id="rId6"/>
    <p:sldId id="265" r:id="rId7"/>
    <p:sldId id="269" r:id="rId8"/>
    <p:sldId id="26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4" autoAdjust="0"/>
    <p:restoredTop sz="94660"/>
  </p:normalViewPr>
  <p:slideViewPr>
    <p:cSldViewPr>
      <p:cViewPr varScale="1">
        <p:scale>
          <a:sx n="69" d="100"/>
          <a:sy n="69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NÁZEV:VY_32_INOVACE_3.2.5.1B06_Synonyma, homonyma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Význam slov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X="100000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70753" custLinFactNeighborX="343" custLinFactNeighborY="91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ScaleY="91322" custLinFactNeighborX="922" custLinFactNeighborY="35119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C79155-795F-4004-9DE7-A9653014F39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81D8E0-A72E-49F7-83C2-FF6AC8D9551A}" type="presOf" srcId="{D1D4F407-5343-4D3F-B5B9-D407B03CAEB4}" destId="{AED2198E-93D5-4001-81B4-73124B309672}" srcOrd="1" destOrd="0" presId="urn:microsoft.com/office/officeart/2005/8/layout/target3"/>
    <dgm:cxn modelId="{AA0399F4-DCE1-4113-8AA9-5C28B5B5716A}" type="presOf" srcId="{D8197B8C-B260-4A16-BDF4-0947B075E274}" destId="{25B08C86-7E15-44DC-BE7F-FFB55DD49D12}" srcOrd="0" destOrd="0" presId="urn:microsoft.com/office/officeart/2005/8/layout/target3"/>
    <dgm:cxn modelId="{5B5F3651-F854-4AE7-9C8C-ECB67031FAA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5860F5C-A72E-4B31-880B-BF65B6ACD4B9}" type="presOf" srcId="{B651F6E3-6281-48DB-9319-2AEAFDAE7572}" destId="{619D679B-A015-4ECF-8348-D1034C574F40}" srcOrd="0" destOrd="0" presId="urn:microsoft.com/office/officeart/2005/8/layout/target3"/>
    <dgm:cxn modelId="{8275EB9E-420C-4144-B903-81B1290F2EA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00CF4A-A7BD-43C2-9ED0-513031CDB57F}" type="presOf" srcId="{757F3AB3-0718-4624-B441-E567A8F0AB56}" destId="{333A1088-737F-45CB-B68E-254E46348037}" srcOrd="0" destOrd="0" presId="urn:microsoft.com/office/officeart/2005/8/layout/target3"/>
    <dgm:cxn modelId="{C9B5D1FC-EB39-47CB-B0CF-4159C3661FC6}" type="presOf" srcId="{B651F6E3-6281-48DB-9319-2AEAFDAE7572}" destId="{6BB5E863-4638-4E1D-BFDE-399D028AC4ED}" srcOrd="1" destOrd="0" presId="urn:microsoft.com/office/officeart/2005/8/layout/target3"/>
    <dgm:cxn modelId="{4DE31BDB-1B3E-4CBB-8CC3-951FC32E43D9}" type="presOf" srcId="{D1B46980-6531-4606-95E6-44980827E919}" destId="{2BE915AB-18AA-4053-B92C-3BFC9ED204BB}" srcOrd="1" destOrd="0" presId="urn:microsoft.com/office/officeart/2005/8/layout/target3"/>
    <dgm:cxn modelId="{2B0B5924-B9C4-4AB9-A086-4F4126C3BEC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9CAAFF6-6EAB-49C1-861E-30CD74CC92E5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C2F3D3-9E43-4C9D-A7FC-CE1EB9FA839C}" type="presParOf" srcId="{333A1088-737F-45CB-B68E-254E46348037}" destId="{F5ABB229-8D3B-4694-996A-96F23CF14429}" srcOrd="0" destOrd="0" presId="urn:microsoft.com/office/officeart/2005/8/layout/target3"/>
    <dgm:cxn modelId="{118B86A4-D6F8-4932-94B6-15EC605A3B7E}" type="presParOf" srcId="{333A1088-737F-45CB-B68E-254E46348037}" destId="{F41139FD-01EE-4571-8B17-4FB00FC51163}" srcOrd="1" destOrd="0" presId="urn:microsoft.com/office/officeart/2005/8/layout/target3"/>
    <dgm:cxn modelId="{6AF3AC44-CAC4-4A9C-9F63-FE65D399CA18}" type="presParOf" srcId="{333A1088-737F-45CB-B68E-254E46348037}" destId="{D005CE8C-CC26-4C3E-AC11-E15060ECD759}" srcOrd="2" destOrd="0" presId="urn:microsoft.com/office/officeart/2005/8/layout/target3"/>
    <dgm:cxn modelId="{95C4D912-5E3F-401E-A481-7E4BB75B639E}" type="presParOf" srcId="{333A1088-737F-45CB-B68E-254E46348037}" destId="{2C702D82-9B77-49B7-9568-BB8EB47C3372}" srcOrd="3" destOrd="0" presId="urn:microsoft.com/office/officeart/2005/8/layout/target3"/>
    <dgm:cxn modelId="{682925A3-2D5E-4731-8EEB-59ED4AC4191C}" type="presParOf" srcId="{333A1088-737F-45CB-B68E-254E46348037}" destId="{A52A0455-90FF-4808-ABD0-F02540D31D5A}" srcOrd="4" destOrd="0" presId="urn:microsoft.com/office/officeart/2005/8/layout/target3"/>
    <dgm:cxn modelId="{1342284C-D3B8-4E8B-B22D-54DDE538AF48}" type="presParOf" srcId="{333A1088-737F-45CB-B68E-254E46348037}" destId="{6140AFEC-043D-4C43-A2F9-D0F5331DF3A3}" srcOrd="5" destOrd="0" presId="urn:microsoft.com/office/officeart/2005/8/layout/target3"/>
    <dgm:cxn modelId="{CB2813AD-0D43-45A2-BE1C-C346640F190A}" type="presParOf" srcId="{333A1088-737F-45CB-B68E-254E46348037}" destId="{9358AC05-5D7D-4327-9F80-1AD486AEA664}" srcOrd="6" destOrd="0" presId="urn:microsoft.com/office/officeart/2005/8/layout/target3"/>
    <dgm:cxn modelId="{EA372D8B-538E-4C27-8EE3-61F34ADDB533}" type="presParOf" srcId="{333A1088-737F-45CB-B68E-254E46348037}" destId="{313FC574-E1CD-4FB4-B054-0B805CE0447D}" srcOrd="7" destOrd="0" presId="urn:microsoft.com/office/officeart/2005/8/layout/target3"/>
    <dgm:cxn modelId="{520AEC27-BDEA-4491-9B9E-CCC0C3979508}" type="presParOf" srcId="{333A1088-737F-45CB-B68E-254E46348037}" destId="{619D679B-A015-4ECF-8348-D1034C574F40}" srcOrd="8" destOrd="0" presId="urn:microsoft.com/office/officeart/2005/8/layout/target3"/>
    <dgm:cxn modelId="{63DF01EE-4A0F-468B-9A6C-BD1C2D765A32}" type="presParOf" srcId="{333A1088-737F-45CB-B68E-254E46348037}" destId="{322283A8-4A27-4CDA-BAE3-F381106A9174}" srcOrd="9" destOrd="0" presId="urn:microsoft.com/office/officeart/2005/8/layout/target3"/>
    <dgm:cxn modelId="{9B51BC18-12FC-4EED-8E16-1A7B12E8F744}" type="presParOf" srcId="{333A1088-737F-45CB-B68E-254E46348037}" destId="{FFC9F71D-1B4F-4AD9-A4A6-86ADEFC8AF5C}" srcOrd="10" destOrd="0" presId="urn:microsoft.com/office/officeart/2005/8/layout/target3"/>
    <dgm:cxn modelId="{A5FA102C-ABB8-4BF6-9224-5C8E952FDDCB}" type="presParOf" srcId="{333A1088-737F-45CB-B68E-254E46348037}" destId="{25B08C86-7E15-44DC-BE7F-FFB55DD49D12}" srcOrd="11" destOrd="0" presId="urn:microsoft.com/office/officeart/2005/8/layout/target3"/>
    <dgm:cxn modelId="{15674A1A-6C43-4922-8A53-9D55592DCD1D}" type="presParOf" srcId="{333A1088-737F-45CB-B68E-254E46348037}" destId="{76644BE8-9D7C-4C09-B250-3D10AF48CBB7}" srcOrd="12" destOrd="0" presId="urn:microsoft.com/office/officeart/2005/8/layout/target3"/>
    <dgm:cxn modelId="{655AF43A-8B10-4231-BE4C-81842AA9C349}" type="presParOf" srcId="{333A1088-737F-45CB-B68E-254E46348037}" destId="{EE85B701-7295-41C0-BA7A-34D3756A2AE6}" srcOrd="13" destOrd="0" presId="urn:microsoft.com/office/officeart/2005/8/layout/target3"/>
    <dgm:cxn modelId="{32F90A00-A167-432C-81D6-45B18D9A52FB}" type="presParOf" srcId="{333A1088-737F-45CB-B68E-254E46348037}" destId="{8BEBB6EC-1DAA-4CAC-8A25-BC0FCBD5DBD5}" srcOrd="14" destOrd="0" presId="urn:microsoft.com/office/officeart/2005/8/layout/target3"/>
    <dgm:cxn modelId="{9097C4A5-5CC4-49A4-AE85-E43D27B73678}" type="presParOf" srcId="{333A1088-737F-45CB-B68E-254E46348037}" destId="{AED2198E-93D5-4001-81B4-73124B309672}" srcOrd="15" destOrd="0" presId="urn:microsoft.com/office/officeart/2005/8/layout/target3"/>
    <dgm:cxn modelId="{8D661EE4-633D-4C61-800F-1DA966A898B6}" type="presParOf" srcId="{333A1088-737F-45CB-B68E-254E46348037}" destId="{2BE915AB-18AA-4053-B92C-3BFC9ED204BB}" srcOrd="16" destOrd="0" presId="urn:microsoft.com/office/officeart/2005/8/layout/target3"/>
    <dgm:cxn modelId="{0C8BEB65-A35E-4687-9161-9D800EC1F892}" type="presParOf" srcId="{333A1088-737F-45CB-B68E-254E46348037}" destId="{6BB5E863-4638-4E1D-BFDE-399D028AC4ED}" srcOrd="17" destOrd="0" presId="urn:microsoft.com/office/officeart/2005/8/layout/target3"/>
    <dgm:cxn modelId="{CECA2244-F2E0-4724-B1FB-0511AA868754}" type="presParOf" srcId="{333A1088-737F-45CB-B68E-254E46348037}" destId="{5A5FFA88-C948-4069-8E93-59FA12366E83}" srcOrd="18" destOrd="0" presId="urn:microsoft.com/office/officeart/2005/8/layout/target3"/>
    <dgm:cxn modelId="{AE5896E4-CEF9-46C5-8CBF-D4BB73F20D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2446" y="0"/>
          <a:ext cx="6444716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532446" y="0"/>
        <a:ext cx="6444716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6444716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548172" y="495415"/>
        <a:ext cx="6444716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62652"/>
          <a:ext cx="6444716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NÁZEV:VY_32_INOVACE_3.2.5.1B06_Synonyma, homonyma</a:t>
          </a:r>
          <a:endParaRPr lang="cs-CZ" sz="2000" kern="1200" dirty="0"/>
        </a:p>
      </dsp:txBody>
      <dsp:txXfrm>
        <a:off x="1548172" y="962652"/>
        <a:ext cx="6444716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8172" y="1664272"/>
          <a:ext cx="6444716" cy="8105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Význam slov </a:t>
          </a:r>
          <a:endParaRPr lang="cs-CZ" sz="2000" kern="1200" dirty="0"/>
        </a:p>
      </dsp:txBody>
      <dsp:txXfrm>
        <a:off x="1548172" y="1664272"/>
        <a:ext cx="6444716" cy="350521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48172" y="2177141"/>
          <a:ext cx="6444716" cy="452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548172" y="2177141"/>
        <a:ext cx="6444716" cy="452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95E6CE-0173-4F99-9F44-4C56EE71C4AD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B458AC-458A-47C6-86EC-23DF196E03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516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B458AC-458A-47C6-86EC-23DF196E03D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142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B458AC-458A-47C6-86EC-23DF196E03D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451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2358C79-3B54-478A-9201-698B0FA85B0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95D6180-FB0F-48F0-8C77-F38ED0E5A9F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41366"/>
              </p:ext>
            </p:extLst>
          </p:nvPr>
        </p:nvGraphicFramePr>
        <p:xfrm>
          <a:off x="1043608" y="548680"/>
          <a:ext cx="799288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0257" y="2725820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45668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Žáci: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vědomí si význam pojmů synonymum a homonymum;</a:t>
            </a:r>
          </a:p>
          <a:p>
            <a:r>
              <a:rPr lang="cs-CZ" sz="2400" dirty="0" smtClean="0"/>
              <a:t>vyhledávají synonyma a uvědomují si jejich význam (např. cizí ekvivalenty českých termínů z jazykovědy) i jejich významové a stylistické odstíny (oblasti využití);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ři plnění úkolů pracují s jazykovými příručkami, jako jsou slovník synonym či slovník cizích slov a naučí se je využívat;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osilují své vyjadřovací schopnosti.</a:t>
            </a:r>
          </a:p>
          <a:p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45409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Vyškrtni z řady slovo, které není synonymem ostatních. Daná synonyma použij ve větách.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pevnina  - zem – planeta – půda – země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hluchý – slepý – neslyšící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h</a:t>
            </a:r>
            <a:r>
              <a:rPr lang="cs-CZ" dirty="0" smtClean="0"/>
              <a:t>ezky – pořádně –pěkně- podrobně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patřit – zpozorovat -patřit – zahlédnout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srdnatý -  bázlivý- ustrašený - zbabělý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8605" y="1488611"/>
            <a:ext cx="1296144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1735" y="2132856"/>
            <a:ext cx="1296144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3938" y="2631531"/>
            <a:ext cx="1610931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56677" y="3261378"/>
            <a:ext cx="1343379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3765434"/>
            <a:ext cx="14317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49917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12" y="188640"/>
            <a:ext cx="7818072" cy="1143000"/>
          </a:xfrm>
        </p:spPr>
        <p:txBody>
          <a:bodyPr>
            <a:no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 Podtrhni v řadě slov dvojici, která je tvořena synonymy.</a:t>
            </a:r>
            <a:r>
              <a:rPr lang="cs-CZ" sz="3200" dirty="0"/>
              <a:t> </a:t>
            </a:r>
            <a:r>
              <a:rPr lang="cs-CZ" sz="3200" dirty="0" smtClean="0"/>
              <a:t> Vysvětli význam všech slov.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publicistika– veřejnost– novinařina– komunita - sekta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c</a:t>
            </a:r>
            <a:r>
              <a:rPr lang="cs-CZ" dirty="0" smtClean="0"/>
              <a:t>hudý – žalostný – trialistický –  tristní – tragikomický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adverbium – adjektivum – sloveso – zájmeno – přídavné jméno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g</a:t>
            </a:r>
            <a:r>
              <a:rPr lang="cs-CZ" dirty="0" smtClean="0"/>
              <a:t>eologie – geografie – zeměpis – zeměměřič - geometrie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2051720" y="19168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168" y="194944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37279" y="299695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08304" y="299695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44961" y="4077072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707904" y="4576401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51920" y="5085184"/>
            <a:ext cx="1368152" cy="28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42130" y="5113459"/>
            <a:ext cx="1116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132185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 V každé řadě podtrhni slova, která jsou synonymy.  Daná synonyma </a:t>
            </a:r>
            <a:r>
              <a:rPr lang="cs-CZ" sz="3200" dirty="0"/>
              <a:t>použij ve větách.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fantazie– spánek– obrazotvornost – představivost – tvořivost - přízemnost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hranice – omezenost – omezení – přechodník – namyšlenost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prezence – přítomnost –minulost – obdarování – účast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f</a:t>
            </a:r>
            <a:r>
              <a:rPr lang="cs-CZ" dirty="0" smtClean="0"/>
              <a:t>rustrovaný – naplněný – napjatý – zklamaný - ovocný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051720" y="191683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051720" y="2431085"/>
            <a:ext cx="20142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04048" y="1921737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051720" y="2996952"/>
            <a:ext cx="11881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796136" y="299695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53253" y="4520878"/>
            <a:ext cx="9944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51720" y="4005064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79912" y="400506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51720" y="508518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1720" y="558924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07611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Uveď synonyma k následujícím slovům.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504406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gramatika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singulár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lurál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/>
              <a:t>f</a:t>
            </a:r>
            <a:r>
              <a:rPr lang="cs-CZ" dirty="0" err="1" smtClean="0"/>
              <a:t>eminimum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err="1"/>
              <a:t>m</a:t>
            </a:r>
            <a:r>
              <a:rPr lang="cs-CZ" dirty="0" err="1" smtClean="0"/>
              <a:t>asculinum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neutrum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412776"/>
            <a:ext cx="41044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 mluvnice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 jednotné číslo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 množné číslo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 ženský rod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 mužský rod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200" dirty="0" smtClean="0"/>
              <a:t>střední rod</a:t>
            </a:r>
          </a:p>
          <a:p>
            <a:pPr marL="342900" indent="-342900">
              <a:buFont typeface="+mj-lt"/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3503356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</a:t>
            </a:r>
            <a:r>
              <a:rPr lang="cs-CZ" dirty="0" smtClean="0"/>
              <a:t>. Doplň výraz, který je synonymní se slovem v pravém i levém sloupci.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5032"/>
              </p:ext>
            </p:extLst>
          </p:nvPr>
        </p:nvGraphicFramePr>
        <p:xfrm>
          <a:off x="1435100" y="1447800"/>
          <a:ext cx="7499349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99783"/>
                <a:gridCol w="2499783"/>
                <a:gridCol w="249978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úder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jitra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zřícení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záhuba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cukrovat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zharmonizovat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špinit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potírat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volný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neženatý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pozbýt platnosti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neuspět u zkoušky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různorodý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strakatý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chůze směrem nahoru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 divadelní hry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hřát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střílet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převést do jiného jazyka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přemístit náklad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přelstít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dohonit</a:t>
                      </a:r>
                      <a:endParaRPr lang="cs-CZ" dirty="0"/>
                    </a:p>
                  </a:txBody>
                  <a:tcPr marL="83326" marR="83326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připevnit</a:t>
                      </a:r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326" marR="83326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Udělat navíc</a:t>
                      </a:r>
                      <a:endParaRPr lang="cs-CZ" dirty="0"/>
                    </a:p>
                  </a:txBody>
                  <a:tcPr marL="83326" marR="83326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8401258"/>
              </p:ext>
            </p:extLst>
          </p:nvPr>
        </p:nvGraphicFramePr>
        <p:xfrm>
          <a:off x="3923928" y="1432272"/>
          <a:ext cx="2520280" cy="4445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rána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sladit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mazat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svobodný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propadnout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pestrý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výstup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pálit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přeložit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doběhnout</a:t>
                      </a:r>
                      <a:endParaRPr lang="cs-CZ" dirty="0"/>
                    </a:p>
                  </a:txBody>
                  <a:tcPr/>
                </a:tc>
              </a:tr>
              <a:tr h="313248">
                <a:tc>
                  <a:txBody>
                    <a:bodyPr/>
                    <a:lstStyle/>
                    <a:p>
                      <a:r>
                        <a:rPr lang="cs-CZ" dirty="0" smtClean="0"/>
                        <a:t>přidělat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807191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48872" cy="4306490"/>
          </a:xfrm>
        </p:spPr>
        <p:txBody>
          <a:bodyPr>
            <a:norm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Sepiš ve dvou skupinách co nejvíce homonym a poznamenejte si u nich všechny slovní významy, které tě napadnou. Ta skupina, která najde více homonym, vyhrává.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15937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Cvičení č. 5 převzato:</a:t>
            </a:r>
          </a:p>
          <a:p>
            <a:pPr marL="82296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SCHNEIDEROVÁ, Eva.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Jazykové hry a hříčky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Praha: Portál, 2010. ISBN 978-80-7367-657-5.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Str.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33.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Další p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oužitá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literatura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2296" indent="0">
              <a:buNone/>
            </a:pP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Cvičebnice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českého jazyka aneb Co byste měli znát ze základní školy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Brno: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Didaktis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2007. ISBN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970-80-7358-084-1. </a:t>
            </a:r>
          </a:p>
          <a:p>
            <a:pPr marL="82296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SCHNEIDEROVÁ, Eva.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Jazykové hry a hříčky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Praha: Portál, 2010. ISBN 978-80-7367-657-5. </a:t>
            </a:r>
          </a:p>
          <a:p>
            <a:pPr marL="82296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33895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172</TotalTime>
  <Words>454</Words>
  <Application>Microsoft Office PowerPoint</Application>
  <PresentationFormat>Předvádění na obrazovce (4:3)</PresentationFormat>
  <Paragraphs>92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Anotace:</vt:lpstr>
      <vt:lpstr>1. Vyškrtni z řady slovo, které není synonymem ostatních. Daná synonyma použij ve větách.</vt:lpstr>
      <vt:lpstr>2. Podtrhni v řadě slov dvojici, která je tvořena synonymy.  Vysvětli význam všech slov.</vt:lpstr>
      <vt:lpstr>3. V každé řadě podtrhni slova, která jsou synonymy.  Daná synonyma použij ve větách.</vt:lpstr>
      <vt:lpstr>4. Uveď synonyma k následujícím slovům.</vt:lpstr>
      <vt:lpstr>5. Doplň výraz, který je synonymní se slovem v pravém i levém sloupci.</vt:lpstr>
      <vt:lpstr>6. Sepiš ve dvou skupinách co nejvíce homonym a poznamenejte si u nich všechny slovní významy, které tě napadnou. Ta skupina, která najde více homonym, vyhrává.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Klára</cp:lastModifiedBy>
  <cp:revision>20</cp:revision>
  <dcterms:created xsi:type="dcterms:W3CDTF">2011-12-11T21:28:24Z</dcterms:created>
  <dcterms:modified xsi:type="dcterms:W3CDTF">2012-03-04T21:37:43Z</dcterms:modified>
</cp:coreProperties>
</file>