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avi" ContentType="video/avi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  <p:sldMasterId id="2147483840" r:id="rId2"/>
    <p:sldMasterId id="2147483852" r:id="rId3"/>
    <p:sldMasterId id="2147483864" r:id="rId4"/>
    <p:sldMasterId id="2147483876" r:id="rId5"/>
  </p:sldMasterIdLst>
  <p:notesMasterIdLst>
    <p:notesMasterId r:id="rId40"/>
  </p:notesMasterIdLst>
  <p:handoutMasterIdLst>
    <p:handoutMasterId r:id="rId41"/>
  </p:handoutMasterIdLst>
  <p:sldIdLst>
    <p:sldId id="262" r:id="rId6"/>
    <p:sldId id="263" r:id="rId7"/>
    <p:sldId id="264" r:id="rId8"/>
    <p:sldId id="256" r:id="rId9"/>
    <p:sldId id="258" r:id="rId10"/>
    <p:sldId id="261" r:id="rId11"/>
    <p:sldId id="257" r:id="rId12"/>
    <p:sldId id="280" r:id="rId13"/>
    <p:sldId id="283" r:id="rId14"/>
    <p:sldId id="281" r:id="rId15"/>
    <p:sldId id="282" r:id="rId16"/>
    <p:sldId id="268" r:id="rId17"/>
    <p:sldId id="285" r:id="rId18"/>
    <p:sldId id="266" r:id="rId19"/>
    <p:sldId id="286" r:id="rId20"/>
    <p:sldId id="265" r:id="rId21"/>
    <p:sldId id="287" r:id="rId22"/>
    <p:sldId id="288" r:id="rId23"/>
    <p:sldId id="289" r:id="rId24"/>
    <p:sldId id="290" r:id="rId25"/>
    <p:sldId id="291" r:id="rId26"/>
    <p:sldId id="297" r:id="rId27"/>
    <p:sldId id="269" r:id="rId28"/>
    <p:sldId id="299" r:id="rId29"/>
    <p:sldId id="270" r:id="rId30"/>
    <p:sldId id="294" r:id="rId31"/>
    <p:sldId id="295" r:id="rId32"/>
    <p:sldId id="296" r:id="rId33"/>
    <p:sldId id="277" r:id="rId34"/>
    <p:sldId id="298" r:id="rId35"/>
    <p:sldId id="278" r:id="rId36"/>
    <p:sldId id="279" r:id="rId37"/>
    <p:sldId id="284" r:id="rId38"/>
    <p:sldId id="292" r:id="rId3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00"/>
    <a:srgbClr val="33CC33"/>
    <a:srgbClr val="FF9F89"/>
    <a:srgbClr val="FF8669"/>
    <a:srgbClr val="FF3300"/>
    <a:srgbClr val="000066"/>
    <a:srgbClr val="CC9900"/>
    <a:srgbClr val="CFF2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06" autoAdjust="0"/>
    <p:restoredTop sz="90941" autoAdjust="0"/>
  </p:normalViewPr>
  <p:slideViewPr>
    <p:cSldViewPr>
      <p:cViewPr>
        <p:scale>
          <a:sx n="60" d="100"/>
          <a:sy n="60" d="100"/>
        </p:scale>
        <p:origin x="-1710" y="-150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61434EE-0709-4A70-9A26-6500ED23EC25}" type="presOf" srcId="{100B6B2E-82E6-4C11-B19B-F2DB3A0EA64F}" destId="{645AA564-2E9E-4954-AD87-AE01782CEC59}" srcOrd="0" destOrd="0" presId="urn:microsoft.com/office/officeart/2005/8/layout/target3"/>
    <dgm:cxn modelId="{22FA549C-1E8D-49CE-97C8-A616EC172098}" type="presOf" srcId="{27FE2D31-D344-4B63-A89A-A89AB0D9F3E3}" destId="{FE47432B-CA46-450C-8D8F-66C300A95B52}" srcOrd="0" destOrd="0" presId="urn:microsoft.com/office/officeart/2005/8/layout/target3"/>
    <dgm:cxn modelId="{DDE656DD-2B5A-4770-A276-5CBE2D3A1D4D}" type="presOf" srcId="{100B6B2E-82E6-4C11-B19B-F2DB3A0EA64F}" destId="{DBA8199F-D892-4A8E-A352-2B7844050E09}" srcOrd="1" destOrd="0" presId="urn:microsoft.com/office/officeart/2005/8/layout/target3"/>
    <dgm:cxn modelId="{D8970308-6AB5-4BDD-B2CA-2284BF59FFD2}" type="presOf" srcId="{1D8420EA-BFA0-403B-80F5-647FA396CC45}" destId="{8467D0EB-87A2-4285-8ACA-0398EFBF29BC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D45C295-19C4-44B9-96B8-9138AA08CAFC}" type="presOf" srcId="{1D8420EA-BFA0-403B-80F5-647FA396CC45}" destId="{F7B3C0B7-F0F7-4F49-B02C-3630F8C5FAE5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3D13DF80-F3D8-4C58-B529-375E404938A0}" type="presOf" srcId="{130831A4-0540-4EC5-8F5A-93030E89D2D9}" destId="{F69CC921-512E-49F4-824C-A648EC5F27A5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ADEA2FF8-9FC3-4E07-9454-F2C04302697E}" type="presOf" srcId="{130831A4-0540-4EC5-8F5A-93030E89D2D9}" destId="{8E23E229-92FC-49D1-B5FE-0303176B8A4E}" srcOrd="1" destOrd="0" presId="urn:microsoft.com/office/officeart/2005/8/layout/target3"/>
    <dgm:cxn modelId="{0808A343-76FF-4FDC-BE48-E14FD33BE41F}" type="presOf" srcId="{914700B9-77B5-440A-A438-DE98B6D4894D}" destId="{BD9AF279-D483-48F2-BBBD-45F8E8923512}" srcOrd="1" destOrd="0" presId="urn:microsoft.com/office/officeart/2005/8/layout/target3"/>
    <dgm:cxn modelId="{68950C5E-0F49-4262-A997-0B00A321DFEB}" type="presOf" srcId="{914700B9-77B5-440A-A438-DE98B6D4894D}" destId="{E73F1C26-6DCD-4001-88B9-355E01E2BCE7}" srcOrd="0" destOrd="0" presId="urn:microsoft.com/office/officeart/2005/8/layout/target3"/>
    <dgm:cxn modelId="{8861AEDB-5A5B-4DCF-B7EF-D7D39C780EF2}" type="presParOf" srcId="{FE47432B-CA46-450C-8D8F-66C300A95B52}" destId="{B522209E-30D0-49D6-A340-2D383A11C668}" srcOrd="0" destOrd="0" presId="urn:microsoft.com/office/officeart/2005/8/layout/target3"/>
    <dgm:cxn modelId="{F4D73906-22DD-4680-821A-1335C6B37CB0}" type="presParOf" srcId="{FE47432B-CA46-450C-8D8F-66C300A95B52}" destId="{ED5A8377-51D5-4DC5-B0E7-680166966720}" srcOrd="1" destOrd="0" presId="urn:microsoft.com/office/officeart/2005/8/layout/target3"/>
    <dgm:cxn modelId="{B4F172B5-A1E8-47DE-A11D-947F1761A73D}" type="presParOf" srcId="{FE47432B-CA46-450C-8D8F-66C300A95B52}" destId="{F69CC921-512E-49F4-824C-A648EC5F27A5}" srcOrd="2" destOrd="0" presId="urn:microsoft.com/office/officeart/2005/8/layout/target3"/>
    <dgm:cxn modelId="{EB48F4CC-A911-4EA0-9960-1BE4AA3926F9}" type="presParOf" srcId="{FE47432B-CA46-450C-8D8F-66C300A95B52}" destId="{61C9CE18-EDA6-4EDF-BA1C-09779D38FBBF}" srcOrd="3" destOrd="0" presId="urn:microsoft.com/office/officeart/2005/8/layout/target3"/>
    <dgm:cxn modelId="{B9174B9C-14BA-4EB1-8AD6-0203C4BE9CF8}" type="presParOf" srcId="{FE47432B-CA46-450C-8D8F-66C300A95B52}" destId="{D60DEAAB-7AFE-435A-ACF6-18851E4B0426}" srcOrd="4" destOrd="0" presId="urn:microsoft.com/office/officeart/2005/8/layout/target3"/>
    <dgm:cxn modelId="{BDC2FB7A-FEEE-4584-A022-B7361B9FB019}" type="presParOf" srcId="{FE47432B-CA46-450C-8D8F-66C300A95B52}" destId="{F7B3C0B7-F0F7-4F49-B02C-3630F8C5FAE5}" srcOrd="5" destOrd="0" presId="urn:microsoft.com/office/officeart/2005/8/layout/target3"/>
    <dgm:cxn modelId="{AA23D882-610E-4B78-82E0-B1DC42957024}" type="presParOf" srcId="{FE47432B-CA46-450C-8D8F-66C300A95B52}" destId="{C9DA9446-E2D3-4F6A-8960-3CADFBF870B8}" srcOrd="6" destOrd="0" presId="urn:microsoft.com/office/officeart/2005/8/layout/target3"/>
    <dgm:cxn modelId="{30346141-6662-430C-9AF7-9FD703BD2900}" type="presParOf" srcId="{FE47432B-CA46-450C-8D8F-66C300A95B52}" destId="{9726EC6F-D322-4CD3-B489-1BE3DF7CE70B}" srcOrd="7" destOrd="0" presId="urn:microsoft.com/office/officeart/2005/8/layout/target3"/>
    <dgm:cxn modelId="{985F956C-F14F-4578-B4B1-6DBC142E3465}" type="presParOf" srcId="{FE47432B-CA46-450C-8D8F-66C300A95B52}" destId="{645AA564-2E9E-4954-AD87-AE01782CEC59}" srcOrd="8" destOrd="0" presId="urn:microsoft.com/office/officeart/2005/8/layout/target3"/>
    <dgm:cxn modelId="{BAB598A5-BCC1-43F6-B18F-F9348074502C}" type="presParOf" srcId="{FE47432B-CA46-450C-8D8F-66C300A95B52}" destId="{8538CAC4-6A86-42B8-B5AF-2FF155DB9D02}" srcOrd="9" destOrd="0" presId="urn:microsoft.com/office/officeart/2005/8/layout/target3"/>
    <dgm:cxn modelId="{0892BA1A-CCD3-40C4-93A2-5F6C97333B54}" type="presParOf" srcId="{FE47432B-CA46-450C-8D8F-66C300A95B52}" destId="{26FD6024-A07F-46D0-8BC0-B5E595C5673D}" srcOrd="10" destOrd="0" presId="urn:microsoft.com/office/officeart/2005/8/layout/target3"/>
    <dgm:cxn modelId="{C9B579BF-4366-4437-8448-E0F4D3EEA682}" type="presParOf" srcId="{FE47432B-CA46-450C-8D8F-66C300A95B52}" destId="{E73F1C26-6DCD-4001-88B9-355E01E2BCE7}" srcOrd="11" destOrd="0" presId="urn:microsoft.com/office/officeart/2005/8/layout/target3"/>
    <dgm:cxn modelId="{92A8E2A9-4E33-4FE7-A30E-CBAED0F5F76B}" type="presParOf" srcId="{FE47432B-CA46-450C-8D8F-66C300A95B52}" destId="{8E23E229-92FC-49D1-B5FE-0303176B8A4E}" srcOrd="12" destOrd="0" presId="urn:microsoft.com/office/officeart/2005/8/layout/target3"/>
    <dgm:cxn modelId="{FA45272B-1306-4519-85F9-CF7135397901}" type="presParOf" srcId="{FE47432B-CA46-450C-8D8F-66C300A95B52}" destId="{8467D0EB-87A2-4285-8ACA-0398EFBF29BC}" srcOrd="13" destOrd="0" presId="urn:microsoft.com/office/officeart/2005/8/layout/target3"/>
    <dgm:cxn modelId="{284E50E7-5D93-4C8F-BED3-7891C2D8E793}" type="presParOf" srcId="{FE47432B-CA46-450C-8D8F-66C300A95B52}" destId="{DBA8199F-D892-4A8E-A352-2B7844050E09}" srcOrd="14" destOrd="0" presId="urn:microsoft.com/office/officeart/2005/8/layout/target3"/>
    <dgm:cxn modelId="{5243DAD3-3685-45EC-8EE0-E1A267E85A36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AB4149-E129-4913-9964-F13027194E57}" type="doc">
      <dgm:prSet loTypeId="urn:microsoft.com/office/officeart/2005/8/layout/chevronAccent+Icon" loCatId="officeonline" qsTypeId="urn:microsoft.com/office/officeart/2005/8/quickstyle/3d3" qsCatId="3D" csTypeId="urn:microsoft.com/office/officeart/2005/8/colors/accent1_2" csCatId="accent1" phldr="1"/>
      <dgm:spPr/>
    </dgm:pt>
    <dgm:pt modelId="{494D3E44-9A23-49A7-A76B-DE6B826F9EA9}">
      <dgm:prSet phldrT="[Text]" custT="1"/>
      <dgm:spPr>
        <a:gradFill flip="none" rotWithShape="0">
          <a:gsLst>
            <a:gs pos="0">
              <a:srgbClr val="33CC33">
                <a:shade val="30000"/>
                <a:satMod val="115000"/>
              </a:srgbClr>
            </a:gs>
            <a:gs pos="50000">
              <a:srgbClr val="33CC33">
                <a:shade val="67500"/>
                <a:satMod val="115000"/>
              </a:srgbClr>
            </a:gs>
            <a:gs pos="100000">
              <a:srgbClr val="33CC33">
                <a:shade val="100000"/>
                <a:satMod val="115000"/>
              </a:srgbClr>
            </a:gs>
          </a:gsLst>
          <a:lin ang="18900000" scaled="1"/>
          <a:tileRect/>
        </a:gradFill>
      </dgm:spPr>
      <dgm:t>
        <a:bodyPr/>
        <a:lstStyle/>
        <a:p>
          <a:r>
            <a: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rPr>
            <a:t>Charakteristika</a:t>
          </a:r>
          <a:endParaRPr lang="cs-CZ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itchFamily="18" charset="0"/>
          </a:endParaRPr>
        </a:p>
      </dgm:t>
    </dgm:pt>
    <dgm:pt modelId="{7D64B808-FDB8-496C-99AC-DA2BBAEB0337}" type="parTrans" cxnId="{903ADBBF-4FCF-4F92-A30E-842A40A1866D}">
      <dgm:prSet/>
      <dgm:spPr/>
      <dgm:t>
        <a:bodyPr/>
        <a:lstStyle/>
        <a:p>
          <a:endParaRPr lang="cs-CZ"/>
        </a:p>
      </dgm:t>
    </dgm:pt>
    <dgm:pt modelId="{DCDFCA1F-1A19-4B2E-9B18-E9E84D0E9770}" type="sibTrans" cxnId="{903ADBBF-4FCF-4F92-A30E-842A40A1866D}">
      <dgm:prSet/>
      <dgm:spPr/>
      <dgm:t>
        <a:bodyPr/>
        <a:lstStyle/>
        <a:p>
          <a:endParaRPr lang="cs-CZ"/>
        </a:p>
      </dgm:t>
    </dgm:pt>
    <dgm:pt modelId="{A991CE37-0AED-4751-8C9A-1FDC32D690BC}">
      <dgm:prSet phldrT="[Text]" custT="1"/>
      <dgm:spPr>
        <a:gradFill flip="none" rotWithShape="0">
          <a:gsLst>
            <a:gs pos="0">
              <a:srgbClr val="33CC33">
                <a:shade val="30000"/>
                <a:satMod val="115000"/>
              </a:srgbClr>
            </a:gs>
            <a:gs pos="50000">
              <a:srgbClr val="33CC33">
                <a:shade val="67500"/>
                <a:satMod val="115000"/>
              </a:srgbClr>
            </a:gs>
            <a:gs pos="100000">
              <a:srgbClr val="33CC33">
                <a:shade val="100000"/>
                <a:satMod val="115000"/>
              </a:srgbClr>
            </a:gs>
          </a:gsLst>
          <a:lin ang="16200000" scaled="1"/>
          <a:tileRect/>
        </a:gradFill>
        <a:effectLst/>
      </dgm:spPr>
      <dgm:t>
        <a:bodyPr/>
        <a:lstStyle/>
        <a:p>
          <a:r>
            <a: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Calibri" pitchFamily="34" charset="0"/>
            </a:rPr>
            <a:t>Základní</a:t>
          </a:r>
        </a:p>
        <a:p>
          <a:r>
            <a: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Calibri" pitchFamily="34" charset="0"/>
            </a:rPr>
            <a:t>data</a:t>
          </a:r>
          <a:endParaRPr lang="cs-CZ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itchFamily="18" charset="0"/>
            <a:cs typeface="Calibri" pitchFamily="34" charset="0"/>
          </a:endParaRPr>
        </a:p>
      </dgm:t>
    </dgm:pt>
    <dgm:pt modelId="{A44A37C4-E8CE-4574-B7C0-511C6A2DE14C}" type="parTrans" cxnId="{2F6BEFE5-33FA-461A-9C1C-D8B3C14BCD1F}">
      <dgm:prSet/>
      <dgm:spPr/>
      <dgm:t>
        <a:bodyPr/>
        <a:lstStyle/>
        <a:p>
          <a:endParaRPr lang="cs-CZ"/>
        </a:p>
      </dgm:t>
    </dgm:pt>
    <dgm:pt modelId="{225DF155-029F-48B0-8375-CCA20C8FD025}" type="sibTrans" cxnId="{2F6BEFE5-33FA-461A-9C1C-D8B3C14BCD1F}">
      <dgm:prSet/>
      <dgm:spPr/>
      <dgm:t>
        <a:bodyPr/>
        <a:lstStyle/>
        <a:p>
          <a:endParaRPr lang="cs-CZ"/>
        </a:p>
      </dgm:t>
    </dgm:pt>
    <dgm:pt modelId="{A3F55F8F-EC7E-4F00-BAE7-FD5FCA5CF1AB}">
      <dgm:prSet phldrT="[Text]" custT="1"/>
      <dgm:spPr>
        <a:gradFill flip="none" rotWithShape="1">
          <a:gsLst>
            <a:gs pos="0">
              <a:srgbClr val="33CC33">
                <a:shade val="30000"/>
                <a:satMod val="115000"/>
              </a:srgbClr>
            </a:gs>
            <a:gs pos="50000">
              <a:srgbClr val="33CC33">
                <a:shade val="67500"/>
                <a:satMod val="115000"/>
              </a:srgbClr>
            </a:gs>
            <a:gs pos="100000">
              <a:srgbClr val="33CC33">
                <a:shade val="100000"/>
                <a:satMod val="115000"/>
              </a:srgbClr>
            </a:gs>
          </a:gsLst>
          <a:path path="circle">
            <a:fillToRect r="100000" b="100000"/>
          </a:path>
          <a:tileRect l="-100000" t="-100000"/>
        </a:gradFill>
      </dgm:spPr>
      <dgm:t>
        <a:bodyPr/>
        <a:lstStyle/>
        <a:p>
          <a:r>
            <a: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rPr>
            <a:t>Důležité</a:t>
          </a:r>
        </a:p>
        <a:p>
          <a:r>
            <a: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rPr>
            <a:t>objevy</a:t>
          </a:r>
          <a:endParaRPr lang="cs-CZ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itchFamily="18" charset="0"/>
          </a:endParaRPr>
        </a:p>
      </dgm:t>
    </dgm:pt>
    <dgm:pt modelId="{B82FE4CD-EFD8-43EA-BE9C-74A3E1F8C76A}" type="parTrans" cxnId="{FF09459F-3C93-467A-B484-B4BB749FA9F2}">
      <dgm:prSet/>
      <dgm:spPr/>
      <dgm:t>
        <a:bodyPr/>
        <a:lstStyle/>
        <a:p>
          <a:endParaRPr lang="cs-CZ"/>
        </a:p>
      </dgm:t>
    </dgm:pt>
    <dgm:pt modelId="{98714E6E-BB1F-4380-8F5D-CEB9983D1949}" type="sibTrans" cxnId="{FF09459F-3C93-467A-B484-B4BB749FA9F2}">
      <dgm:prSet/>
      <dgm:spPr/>
      <dgm:t>
        <a:bodyPr/>
        <a:lstStyle/>
        <a:p>
          <a:endParaRPr lang="cs-CZ"/>
        </a:p>
      </dgm:t>
    </dgm:pt>
    <dgm:pt modelId="{4CFEAECA-A5E9-4EEA-AA03-3E28932718B9}" type="pres">
      <dgm:prSet presAssocID="{26AB4149-E129-4913-9964-F13027194E57}" presName="Name0" presStyleCnt="0">
        <dgm:presLayoutVars>
          <dgm:dir/>
          <dgm:resizeHandles val="exact"/>
        </dgm:presLayoutVars>
      </dgm:prSet>
      <dgm:spPr/>
    </dgm:pt>
    <dgm:pt modelId="{A39E9FFB-A006-4AD6-BE16-EA841F9614A3}" type="pres">
      <dgm:prSet presAssocID="{494D3E44-9A23-49A7-A76B-DE6B826F9EA9}" presName="composite" presStyleCnt="0"/>
      <dgm:spPr/>
    </dgm:pt>
    <dgm:pt modelId="{E7E669C7-2BF0-45F9-9719-CD7D4EB6D3D8}" type="pres">
      <dgm:prSet presAssocID="{494D3E44-9A23-49A7-A76B-DE6B826F9EA9}" presName="bgChev" presStyleLbl="node1" presStyleIdx="0" presStyleCnt="3" custScaleX="156274" custScaleY="131364" custLinFactNeighborX="-3" custLinFactNeighborY="-26102"/>
      <dgm:spPr>
        <a:solidFill>
          <a:srgbClr val="FFC000"/>
        </a:solidFill>
        <a:effectLst>
          <a:reflection blurRad="6350" stA="50000" endA="300" endPos="90000" dir="5400000" sy="-100000" algn="bl" rotWithShape="0"/>
        </a:effectLst>
      </dgm:spPr>
    </dgm:pt>
    <dgm:pt modelId="{4247FC86-4EB0-4B53-ABFC-66340212B126}" type="pres">
      <dgm:prSet presAssocID="{494D3E44-9A23-49A7-A76B-DE6B826F9EA9}" presName="txNode" presStyleLbl="fgAcc1" presStyleIdx="0" presStyleCnt="3" custScaleX="186530" custScaleY="142994" custLinFactNeighborX="5027" custLinFactNeighborY="606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AE6ECE-925C-4372-9EF7-62006BEF71EA}" type="pres">
      <dgm:prSet presAssocID="{DCDFCA1F-1A19-4B2E-9B18-E9E84D0E9770}" presName="compositeSpace" presStyleCnt="0"/>
      <dgm:spPr/>
    </dgm:pt>
    <dgm:pt modelId="{733BBF27-CB7C-4CE9-952C-8EE7316A787B}" type="pres">
      <dgm:prSet presAssocID="{A991CE37-0AED-4751-8C9A-1FDC32D690BC}" presName="composite" presStyleCnt="0"/>
      <dgm:spPr/>
    </dgm:pt>
    <dgm:pt modelId="{CD78D7D0-8D5C-42BA-A09C-D4C2F0655501}" type="pres">
      <dgm:prSet presAssocID="{A991CE37-0AED-4751-8C9A-1FDC32D690BC}" presName="bgChev" presStyleLbl="node1" presStyleIdx="1" presStyleCnt="3" custScaleY="127581" custLinFactNeighborX="-162" custLinFactNeighborY="-34471"/>
      <dgm:spPr>
        <a:solidFill>
          <a:schemeClr val="accent6">
            <a:lumMod val="75000"/>
          </a:schemeClr>
        </a:solidFill>
        <a:effectLst>
          <a:reflection blurRad="6350" stA="50000" endA="300" endPos="90000" dir="5400000" sy="-100000" algn="bl" rotWithShape="0"/>
        </a:effectLst>
      </dgm:spPr>
    </dgm:pt>
    <dgm:pt modelId="{2E5073DD-8F46-44C9-BC92-62127A41A80C}" type="pres">
      <dgm:prSet presAssocID="{A991CE37-0AED-4751-8C9A-1FDC32D690BC}" presName="txNode" presStyleLbl="fgAcc1" presStyleIdx="1" presStyleCnt="3" custScaleX="132691" custScaleY="143258" custLinFactNeighborX="3444" custLinFactNeighborY="1083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DB91581-5A50-408C-AD9E-71AEEB3C689C}" type="pres">
      <dgm:prSet presAssocID="{225DF155-029F-48B0-8375-CCA20C8FD025}" presName="compositeSpace" presStyleCnt="0"/>
      <dgm:spPr/>
    </dgm:pt>
    <dgm:pt modelId="{0462948E-185A-4EB8-B753-671DCCCF10E8}" type="pres">
      <dgm:prSet presAssocID="{A3F55F8F-EC7E-4F00-BAE7-FD5FCA5CF1AB}" presName="composite" presStyleCnt="0"/>
      <dgm:spPr/>
    </dgm:pt>
    <dgm:pt modelId="{8BF446FB-EAEA-43D6-8DDC-90959C9C6A83}" type="pres">
      <dgm:prSet presAssocID="{A3F55F8F-EC7E-4F00-BAE7-FD5FCA5CF1AB}" presName="bgChev" presStyleLbl="node1" presStyleIdx="2" presStyleCnt="3" custScaleX="96341" custScaleY="134660" custLinFactNeighborX="-585" custLinFactNeighborY="-35943"/>
      <dgm:spPr>
        <a:solidFill>
          <a:schemeClr val="accent6">
            <a:lumMod val="50000"/>
          </a:schemeClr>
        </a:solidFill>
        <a:effectLst>
          <a:reflection blurRad="6350" stA="50000" endA="300" endPos="90000" dir="5400000" sy="-100000" algn="bl" rotWithShape="0"/>
        </a:effectLst>
      </dgm:spPr>
    </dgm:pt>
    <dgm:pt modelId="{B72B3426-728D-41A8-994F-3C813A4BFBE1}" type="pres">
      <dgm:prSet presAssocID="{A3F55F8F-EC7E-4F00-BAE7-FD5FCA5CF1AB}" presName="txNode" presStyleLbl="fgAcc1" presStyleIdx="2" presStyleCnt="3" custScaleX="109773" custScaleY="143258" custLinFactNeighborX="-970" custLinFactNeighborY="69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6549E0-EDF9-40E9-A9DF-20B37B62C50B}" type="presOf" srcId="{26AB4149-E129-4913-9964-F13027194E57}" destId="{4CFEAECA-A5E9-4EEA-AA03-3E28932718B9}" srcOrd="0" destOrd="0" presId="urn:microsoft.com/office/officeart/2005/8/layout/chevronAccent+Icon"/>
    <dgm:cxn modelId="{2F6BEFE5-33FA-461A-9C1C-D8B3C14BCD1F}" srcId="{26AB4149-E129-4913-9964-F13027194E57}" destId="{A991CE37-0AED-4751-8C9A-1FDC32D690BC}" srcOrd="1" destOrd="0" parTransId="{A44A37C4-E8CE-4574-B7C0-511C6A2DE14C}" sibTransId="{225DF155-029F-48B0-8375-CCA20C8FD025}"/>
    <dgm:cxn modelId="{BE8ABE79-382E-4AAF-9F6D-55689F6988E4}" type="presOf" srcId="{A3F55F8F-EC7E-4F00-BAE7-FD5FCA5CF1AB}" destId="{B72B3426-728D-41A8-994F-3C813A4BFBE1}" srcOrd="0" destOrd="0" presId="urn:microsoft.com/office/officeart/2005/8/layout/chevronAccent+Icon"/>
    <dgm:cxn modelId="{903ADBBF-4FCF-4F92-A30E-842A40A1866D}" srcId="{26AB4149-E129-4913-9964-F13027194E57}" destId="{494D3E44-9A23-49A7-A76B-DE6B826F9EA9}" srcOrd="0" destOrd="0" parTransId="{7D64B808-FDB8-496C-99AC-DA2BBAEB0337}" sibTransId="{DCDFCA1F-1A19-4B2E-9B18-E9E84D0E9770}"/>
    <dgm:cxn modelId="{90FBA9B3-B8E2-4218-BB9F-432665C46A4C}" type="presOf" srcId="{494D3E44-9A23-49A7-A76B-DE6B826F9EA9}" destId="{4247FC86-4EB0-4B53-ABFC-66340212B126}" srcOrd="0" destOrd="0" presId="urn:microsoft.com/office/officeart/2005/8/layout/chevronAccent+Icon"/>
    <dgm:cxn modelId="{FF09459F-3C93-467A-B484-B4BB749FA9F2}" srcId="{26AB4149-E129-4913-9964-F13027194E57}" destId="{A3F55F8F-EC7E-4F00-BAE7-FD5FCA5CF1AB}" srcOrd="2" destOrd="0" parTransId="{B82FE4CD-EFD8-43EA-BE9C-74A3E1F8C76A}" sibTransId="{98714E6E-BB1F-4380-8F5D-CEB9983D1949}"/>
    <dgm:cxn modelId="{43942740-F9CC-4E9A-8F57-020A3F3F69C5}" type="presOf" srcId="{A991CE37-0AED-4751-8C9A-1FDC32D690BC}" destId="{2E5073DD-8F46-44C9-BC92-62127A41A80C}" srcOrd="0" destOrd="0" presId="urn:microsoft.com/office/officeart/2005/8/layout/chevronAccent+Icon"/>
    <dgm:cxn modelId="{36F17496-9ED0-449C-902D-C991B35F8C06}" type="presParOf" srcId="{4CFEAECA-A5E9-4EEA-AA03-3E28932718B9}" destId="{A39E9FFB-A006-4AD6-BE16-EA841F9614A3}" srcOrd="0" destOrd="0" presId="urn:microsoft.com/office/officeart/2005/8/layout/chevronAccent+Icon"/>
    <dgm:cxn modelId="{5DC2D337-1CFE-4495-A03D-7E282EF56A67}" type="presParOf" srcId="{A39E9FFB-A006-4AD6-BE16-EA841F9614A3}" destId="{E7E669C7-2BF0-45F9-9719-CD7D4EB6D3D8}" srcOrd="0" destOrd="0" presId="urn:microsoft.com/office/officeart/2005/8/layout/chevronAccent+Icon"/>
    <dgm:cxn modelId="{B8FB0A6C-225F-4993-B513-A10F4B9D51BE}" type="presParOf" srcId="{A39E9FFB-A006-4AD6-BE16-EA841F9614A3}" destId="{4247FC86-4EB0-4B53-ABFC-66340212B126}" srcOrd="1" destOrd="0" presId="urn:microsoft.com/office/officeart/2005/8/layout/chevronAccent+Icon"/>
    <dgm:cxn modelId="{E3E60D19-9224-41C6-8DD6-E38AA1252A6E}" type="presParOf" srcId="{4CFEAECA-A5E9-4EEA-AA03-3E28932718B9}" destId="{18AE6ECE-925C-4372-9EF7-62006BEF71EA}" srcOrd="1" destOrd="0" presId="urn:microsoft.com/office/officeart/2005/8/layout/chevronAccent+Icon"/>
    <dgm:cxn modelId="{9DB9194C-1C4F-4262-9DE7-326A966C3E26}" type="presParOf" srcId="{4CFEAECA-A5E9-4EEA-AA03-3E28932718B9}" destId="{733BBF27-CB7C-4CE9-952C-8EE7316A787B}" srcOrd="2" destOrd="0" presId="urn:microsoft.com/office/officeart/2005/8/layout/chevronAccent+Icon"/>
    <dgm:cxn modelId="{C9628E1D-0A67-4AF5-BDBD-6C58DEA668A2}" type="presParOf" srcId="{733BBF27-CB7C-4CE9-952C-8EE7316A787B}" destId="{CD78D7D0-8D5C-42BA-A09C-D4C2F0655501}" srcOrd="0" destOrd="0" presId="urn:microsoft.com/office/officeart/2005/8/layout/chevronAccent+Icon"/>
    <dgm:cxn modelId="{3049843E-F419-4293-B130-F1B817D19C58}" type="presParOf" srcId="{733BBF27-CB7C-4CE9-952C-8EE7316A787B}" destId="{2E5073DD-8F46-44C9-BC92-62127A41A80C}" srcOrd="1" destOrd="0" presId="urn:microsoft.com/office/officeart/2005/8/layout/chevronAccent+Icon"/>
    <dgm:cxn modelId="{B4B77133-3688-4116-AA5C-D25FF572E21A}" type="presParOf" srcId="{4CFEAECA-A5E9-4EEA-AA03-3E28932718B9}" destId="{ADB91581-5A50-408C-AD9E-71AEEB3C689C}" srcOrd="3" destOrd="0" presId="urn:microsoft.com/office/officeart/2005/8/layout/chevronAccent+Icon"/>
    <dgm:cxn modelId="{8597C4F4-5224-4DFA-ACCA-82EBB8EE1FC0}" type="presParOf" srcId="{4CFEAECA-A5E9-4EEA-AA03-3E28932718B9}" destId="{0462948E-185A-4EB8-B753-671DCCCF10E8}" srcOrd="4" destOrd="0" presId="urn:microsoft.com/office/officeart/2005/8/layout/chevronAccent+Icon"/>
    <dgm:cxn modelId="{242DB3FB-0129-438B-B0BA-F71BD702F501}" type="presParOf" srcId="{0462948E-185A-4EB8-B753-671DCCCF10E8}" destId="{8BF446FB-EAEA-43D6-8DDC-90959C9C6A83}" srcOrd="0" destOrd="0" presId="urn:microsoft.com/office/officeart/2005/8/layout/chevronAccent+Icon"/>
    <dgm:cxn modelId="{B0A71AE2-1AD5-4A7C-902B-D981E52D6310}" type="presParOf" srcId="{0462948E-185A-4EB8-B753-671DCCCF10E8}" destId="{B72B3426-728D-41A8-994F-3C813A4BFBE1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E669C7-2BF0-45F9-9719-CD7D4EB6D3D8}">
      <dsp:nvSpPr>
        <dsp:cNvPr id="0" name=""/>
        <dsp:cNvSpPr/>
      </dsp:nvSpPr>
      <dsp:spPr>
        <a:xfrm>
          <a:off x="3083" y="1143090"/>
          <a:ext cx="3357349" cy="1089365"/>
        </a:xfrm>
        <a:prstGeom prst="chevron">
          <a:avLst>
            <a:gd name="adj" fmla="val 40000"/>
          </a:avLst>
        </a:prstGeom>
        <a:solidFill>
          <a:srgbClr val="FFC000"/>
        </a:solidFill>
        <a:ln>
          <a:noFill/>
        </a:ln>
        <a:effectLst>
          <a:reflection blurRad="6350" stA="50000" endA="300" endPos="90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47FC86-4EB0-4B53-ABFC-66340212B126}">
      <dsp:nvSpPr>
        <dsp:cNvPr id="0" name=""/>
        <dsp:cNvSpPr/>
      </dsp:nvSpPr>
      <dsp:spPr>
        <a:xfrm>
          <a:off x="486828" y="1568905"/>
          <a:ext cx="3383994" cy="118580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33CC33">
                <a:shade val="30000"/>
                <a:satMod val="115000"/>
              </a:srgbClr>
            </a:gs>
            <a:gs pos="50000">
              <a:srgbClr val="33CC33">
                <a:shade val="67500"/>
                <a:satMod val="115000"/>
              </a:srgbClr>
            </a:gs>
            <a:gs pos="100000">
              <a:srgbClr val="33CC33">
                <a:shade val="100000"/>
                <a:satMod val="115000"/>
              </a:srgbClr>
            </a:gs>
          </a:gsLst>
          <a:lin ang="18900000" scaled="1"/>
          <a:tileRect/>
        </a:gra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rPr>
            <a:t>Charakteristika</a:t>
          </a:r>
          <a:endParaRPr lang="cs-CZ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itchFamily="18" charset="0"/>
          </a:endParaRPr>
        </a:p>
      </dsp:txBody>
      <dsp:txXfrm>
        <a:off x="521559" y="1603636"/>
        <a:ext cx="3314532" cy="1116347"/>
      </dsp:txXfrm>
    </dsp:sp>
    <dsp:sp modelId="{CD78D7D0-8D5C-42BA-A09C-D4C2F0655501}">
      <dsp:nvSpPr>
        <dsp:cNvPr id="0" name=""/>
        <dsp:cNvSpPr/>
      </dsp:nvSpPr>
      <dsp:spPr>
        <a:xfrm>
          <a:off x="3842982" y="1080984"/>
          <a:ext cx="2148373" cy="1057993"/>
        </a:xfrm>
        <a:prstGeom prst="chevron">
          <a:avLst>
            <a:gd name="adj" fmla="val 4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reflection blurRad="6350" stA="50000" endA="300" endPos="90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E5073DD-8F46-44C9-BC92-62127A41A80C}">
      <dsp:nvSpPr>
        <dsp:cNvPr id="0" name=""/>
        <dsp:cNvSpPr/>
      </dsp:nvSpPr>
      <dsp:spPr>
        <a:xfrm>
          <a:off x="4185305" y="1599026"/>
          <a:ext cx="2407256" cy="1187998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33CC33">
                <a:shade val="30000"/>
                <a:satMod val="115000"/>
              </a:srgbClr>
            </a:gs>
            <a:gs pos="50000">
              <a:srgbClr val="33CC33">
                <a:shade val="67500"/>
                <a:satMod val="115000"/>
              </a:srgbClr>
            </a:gs>
            <a:gs pos="100000">
              <a:srgbClr val="33CC33">
                <a:shade val="100000"/>
                <a:satMod val="115000"/>
              </a:srgbClr>
            </a:gs>
          </a:gsLst>
          <a:lin ang="16200000" scaled="1"/>
          <a:tileRect/>
        </a:gra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Calibri" pitchFamily="34" charset="0"/>
            </a:rPr>
            <a:t>Základní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Calibri" pitchFamily="34" charset="0"/>
            </a:rPr>
            <a:t>data</a:t>
          </a:r>
          <a:endParaRPr lang="cs-CZ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itchFamily="18" charset="0"/>
            <a:cs typeface="Calibri" pitchFamily="34" charset="0"/>
          </a:endParaRPr>
        </a:p>
      </dsp:txBody>
      <dsp:txXfrm>
        <a:off x="4220100" y="1633821"/>
        <a:ext cx="2337666" cy="1118408"/>
      </dsp:txXfrm>
    </dsp:sp>
    <dsp:sp modelId="{8BF446FB-EAEA-43D6-8DDC-90959C9C6A83}">
      <dsp:nvSpPr>
        <dsp:cNvPr id="0" name=""/>
        <dsp:cNvSpPr/>
      </dsp:nvSpPr>
      <dsp:spPr>
        <a:xfrm>
          <a:off x="6584352" y="1054101"/>
          <a:ext cx="2069764" cy="1116698"/>
        </a:xfrm>
        <a:prstGeom prst="chevron">
          <a:avLst>
            <a:gd name="adj" fmla="val 40000"/>
          </a:avLst>
        </a:prstGeom>
        <a:solidFill>
          <a:schemeClr val="accent6">
            <a:lumMod val="50000"/>
          </a:schemeClr>
        </a:solidFill>
        <a:ln>
          <a:noFill/>
        </a:ln>
        <a:effectLst>
          <a:reflection blurRad="6350" stA="50000" endA="300" endPos="90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2B3426-728D-41A8-994F-3C813A4BFBE1}">
      <dsp:nvSpPr>
        <dsp:cNvPr id="0" name=""/>
        <dsp:cNvSpPr/>
      </dsp:nvSpPr>
      <dsp:spPr>
        <a:xfrm>
          <a:off x="7024267" y="1581120"/>
          <a:ext cx="1991482" cy="1187998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33CC33">
                <a:shade val="30000"/>
                <a:satMod val="115000"/>
              </a:srgbClr>
            </a:gs>
            <a:gs pos="50000">
              <a:srgbClr val="33CC33">
                <a:shade val="67500"/>
                <a:satMod val="115000"/>
              </a:srgbClr>
            </a:gs>
            <a:gs pos="100000">
              <a:srgbClr val="33CC33">
                <a:shade val="100000"/>
                <a:satMod val="115000"/>
              </a:srgbClr>
            </a:gs>
          </a:gsLst>
          <a:path path="circle">
            <a:fillToRect r="100000" b="100000"/>
          </a:path>
          <a:tileRect l="-100000" t="-100000"/>
        </a:gra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rPr>
            <a:t>Důležité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rPr>
            <a:t>objevy</a:t>
          </a:r>
          <a:endParaRPr lang="cs-CZ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Georgia" pitchFamily="18" charset="0"/>
          </a:endParaRPr>
        </a:p>
      </dsp:txBody>
      <dsp:txXfrm>
        <a:off x="7059062" y="1615915"/>
        <a:ext cx="1921892" cy="11184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Proces dvojité šipky – zvýraznění"/>
  <dgm:desc val="Umožňuje znázornit postupné kroky v úkolu, procesu nebo pracovním postupu či zdůraznit pohyb nebo směr. Nejvhodnější je pro práci s minimálním množstvím textu úrovně 1 a 2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15D87-69FB-4BA3-9AE9-9D056D001163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013962-5FAC-40D7-B1E9-2C7F2BD1163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706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6E980-5AB9-40E3-850F-4491BDAC9D79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D0FF0-5463-4795-B37C-19F0B4B96B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5312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D0FF0-5463-4795-B37C-19F0B4B96B45}" type="slidenum">
              <a:rPr lang="cs-CZ" smtClean="0"/>
              <a:t>22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2277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D0FF0-5463-4795-B37C-19F0B4B96B45}" type="slidenum">
              <a:rPr lang="cs-CZ" smtClean="0"/>
              <a:t>26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748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Oba obrázky jsou animace.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D0FF0-5463-4795-B37C-19F0B4B96B45}" type="slidenum">
              <a:rPr lang="cs-CZ" smtClean="0"/>
              <a:t>30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058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576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475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8523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0453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32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837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7574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240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4388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8647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6816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5991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4955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4129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372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0059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9547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4971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863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7366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625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5153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{</a:t>
            </a:r>
            <a:endParaRPr lang="en-US" sz="6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0637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0566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{</a:t>
            </a:r>
            <a:endParaRPr lang="en-US" sz="6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2303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96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{</a:t>
            </a:r>
            <a:endParaRPr lang="en-US" sz="6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{</a:t>
            </a:r>
            <a:endParaRPr lang="en-US" sz="6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3344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5446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4971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{</a:t>
            </a:r>
            <a:endParaRPr lang="en-US" sz="8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8112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{</a:t>
            </a:r>
            <a:endParaRPr lang="en-US" sz="6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0006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0719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654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F6EC35-A27F-412E-AA47-CD5D3B553EA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2B56A-75E2-40B4-B9C9-D8BEB14E73D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7648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03280B-CABC-4BB9-9F42-3A3B01FA42B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9073F4-564B-4A57-A03C-7F35AF9CC009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7524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2FAC78-C8C3-4C6C-9DE9-74D8F9C95E7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FB9973-5D40-4B9B-986F-696FD491AC3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5236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4A326E-1ADE-47FB-A4E6-F2B9961D3DB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26A9FD-5057-4832-BD4A-59B8510B31F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4538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AF8F98-4825-4477-9329-DD5906E75E2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C8545D-F01F-4177-BE33-2A36BEA4FD4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3283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9CE422-DF25-45A6-AF0C-1541E03A6A0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1F53C5-68A2-462C-8A47-86820E0ED54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8372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B8A3D-8F9E-4F62-BC5D-DD6B0600D79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7D9460-732D-4BA6-8E6C-10EE50E6F91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57430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83F932-30FA-4718-B439-DF55596AC06A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2CC6F1-38BF-4728-B19A-30FC5A6D5C4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4003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A20E2B-270D-4486-83D2-343A737DB13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364DCF-D698-4837-8140-0583FE539B7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3887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57B1DF-84CD-43D9-A268-CAEA18E7D57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BADA03-3693-4810-A4E8-2B88CBFFC25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64797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2A1682-D560-4831-95D4-AF5AFF2C399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6A1307-8CDF-4191-BB0F-C5791B5A759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81678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57648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47524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852367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045385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3283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83724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757430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240034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438879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864797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6816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8098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636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796AC6E3-9C21-419C-B41A-04833FDFCAF6}" type="datetimeFigureOut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17.7.2012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06845AB5-4FEB-4019-9C26-1D249377BA0B}" type="slidenum">
              <a:rPr lang="cs-CZ" smtClean="0">
                <a:solidFill>
                  <a:prstClr val="white">
                    <a:alpha val="6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1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1552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8098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17.7.2012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80982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microsoft.com/office/2007/relationships/media" Target="../media/media2.avi"/><Relationship Id="rId7" Type="http://schemas.openxmlformats.org/officeDocument/2006/relationships/image" Target="../media/image40.png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avi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astronomia.zcu.cz/planety/mars/1131-mars" TargetMode="External"/><Relationship Id="rId3" Type="http://schemas.openxmlformats.org/officeDocument/2006/relationships/hyperlink" Target="http://cs.wikipedia.org/wiki/Soubor:Mars_Hubble.jpg" TargetMode="External"/><Relationship Id="rId7" Type="http://schemas.openxmlformats.org/officeDocument/2006/relationships/hyperlink" Target="http://cs.wikipedia.org/w/index.php?title=Mars_(mytologie)&amp;oldid=8567834" TargetMode="External"/><Relationship Id="rId2" Type="http://schemas.openxmlformats.org/officeDocument/2006/relationships/hyperlink" Target="http://cs.wikipedia.org/w/index.php?title=Planeta&amp;oldid=8319305" TargetMode="External"/><Relationship Id="rId1" Type="http://schemas.openxmlformats.org/officeDocument/2006/relationships/slideLayout" Target="../slideLayouts/slideLayout40.xml"/><Relationship Id="rId6" Type="http://schemas.openxmlformats.org/officeDocument/2006/relationships/hyperlink" Target="http://cs.wikipedia.org/wiki/Soubor:Side_view_Ares_villa_Adriana.jpg" TargetMode="External"/><Relationship Id="rId5" Type="http://schemas.openxmlformats.org/officeDocument/2006/relationships/hyperlink" Target="http://cs.wikipedia.org/w/index.php?title=Mars_(planeta)&amp;oldid=8556479" TargetMode="External"/><Relationship Id="rId4" Type="http://schemas.openxmlformats.org/officeDocument/2006/relationships/hyperlink" Target="http://cs.wikipedia.org/w/index.php?title=Slune%C4%8Dn%C3%AD_soustava&amp;oldid=8578157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/index.php?title=Pol%C3%A1rn%C3%AD_%C4%8Depi%C4%8Dky_Marsu&amp;oldid=8537892" TargetMode="External"/><Relationship Id="rId3" Type="http://schemas.openxmlformats.org/officeDocument/2006/relationships/hyperlink" Target="http://provesmir.ic.cz/clanky/slunecni-soustava/16-mars/" TargetMode="External"/><Relationship Id="rId7" Type="http://schemas.openxmlformats.org/officeDocument/2006/relationships/hyperlink" Target="http://astronomia.zcu.cz/planety/mars/1141-polarni-cepicky" TargetMode="External"/><Relationship Id="rId2" Type="http://schemas.openxmlformats.org/officeDocument/2006/relationships/hyperlink" Target="http://www.aldebaran.cz/astrofyzika/sunsystem/mars.html" TargetMode="External"/><Relationship Id="rId1" Type="http://schemas.openxmlformats.org/officeDocument/2006/relationships/slideLayout" Target="../slideLayouts/slideLayout40.xml"/><Relationship Id="rId6" Type="http://schemas.openxmlformats.org/officeDocument/2006/relationships/hyperlink" Target="http://www.base-universe.estranky.cz/clanky/planeta-mars.html" TargetMode="External"/><Relationship Id="rId5" Type="http://schemas.openxmlformats.org/officeDocument/2006/relationships/hyperlink" Target="http://cs.wikipedia.org/w/index.php?title=Povrch_Marsu&amp;oldid=8100867" TargetMode="External"/><Relationship Id="rId4" Type="http://schemas.openxmlformats.org/officeDocument/2006/relationships/hyperlink" Target="http://galaxie.web2001.cz/" TargetMode="External"/><Relationship Id="rId9" Type="http://schemas.openxmlformats.org/officeDocument/2006/relationships/hyperlink" Target="http://astronomia.zcu.cz/planety/mars/1134-atmosfera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astronomia.zcu.cz/planety/mars/1270-mesice-planety-mars" TargetMode="External"/><Relationship Id="rId2" Type="http://schemas.openxmlformats.org/officeDocument/2006/relationships/hyperlink" Target="http://cs.wikipedia.org/w/index.php?title=Atmosf%C3%A9ra_Marsu&amp;oldid=8582905" TargetMode="External"/><Relationship Id="rId1" Type="http://schemas.openxmlformats.org/officeDocument/2006/relationships/slideLayout" Target="../slideLayouts/slideLayout40.xml"/><Relationship Id="rId6" Type="http://schemas.openxmlformats.org/officeDocument/2006/relationships/hyperlink" Target="http://office.microsoft.com/" TargetMode="External"/><Relationship Id="rId5" Type="http://schemas.openxmlformats.org/officeDocument/2006/relationships/hyperlink" Target="http://astronomia.zcu.cz/planety/mars/1268-neobvykle-animace-planety-mars" TargetMode="External"/><Relationship Id="rId4" Type="http://schemas.openxmlformats.org/officeDocument/2006/relationships/hyperlink" Target="http://planets.cz/planety/mar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24016603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445224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790334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VY_32_INOVACE_16_S12-Fy-9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květen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 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Člověk a příroda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Fyzika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Fyzika pro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Planeta Mars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864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038008"/>
              </p:ext>
            </p:extLst>
          </p:nvPr>
        </p:nvGraphicFramePr>
        <p:xfrm>
          <a:off x="539552" y="3573016"/>
          <a:ext cx="8280920" cy="2675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Vytištěny závěrečný test (snímek 31), připojení k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Závěrečný test (snímek 31) je určen pro tisk, žáci si test  po vyplnění a opravě založí do sešitu. Pro spuštění videa je nutné připojení k internetu.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3184556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seznámení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 planetou Mars – od historie vzniku jména, základní charakteristiky</a:t>
                      </a:r>
                      <a:b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(vnitřní stavba, povrch, atmosféra), oběžné dráhy až po přehled důležitých objevů a výzkum. Prezentace je doplněna krátkým videem.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se seznámí s planetou Mars a bude umět porovnat základní data s naší planetou – Zemí.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860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AppData\Local\Microsoft\Windows\Temporary Internet Files\Content.IE5\AM1I8PN9\MC900433135[2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221088"/>
            <a:ext cx="7920880" cy="856456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flat" dir="tl">
              <a:rot lat="0" lon="0" rev="6600000"/>
            </a:lightRig>
          </a:scene3d>
          <a:sp3d>
            <a:bevelT w="152400" h="50800" prst="softRound"/>
          </a:sp3d>
        </p:spPr>
        <p:txBody>
          <a:bodyPr>
            <a:scene3d>
              <a:camera prst="orthographicFront"/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14000" b="1" cap="all" dirty="0" smtClean="0">
                <a:ln w="5715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8100000" scaled="0"/>
                  <a:tileRect/>
                </a:gradFill>
                <a:effectLst>
                  <a:reflection blurRad="12700" stA="50000" endPos="50000" dist="5000" dir="5400000" sy="-100000" rotWithShape="0"/>
                </a:effectLst>
                <a:latin typeface="Aharoni" pitchFamily="2" charset="-79"/>
                <a:cs typeface="Aharoni" pitchFamily="2" charset="-79"/>
              </a:rPr>
              <a:t>VESMÍR</a:t>
            </a:r>
            <a:endParaRPr lang="cs-CZ" sz="14000" b="1" cap="all" dirty="0">
              <a:ln w="5715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8100000" scaled="0"/>
                <a:tileRect/>
              </a:gradFill>
              <a:effectLst>
                <a:reflection blurRad="12700" stA="50000" endPos="50000" dist="5000" dir="5400000" sy="-100000" rotWithShape="0"/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1454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1700808"/>
            <a:ext cx="7632848" cy="178510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1000" b="1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stellar" pitchFamily="18" charset="0"/>
              </a:rPr>
              <a:t>mars</a:t>
            </a:r>
            <a:endParaRPr lang="cs-CZ" sz="11000" b="1" dirty="0">
              <a:ln w="11430"/>
              <a:solidFill>
                <a:schemeClr val="accent6">
                  <a:lumMod val="75000"/>
                </a:schemeClr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stellar" pitchFamily="18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256672535"/>
              </p:ext>
            </p:extLst>
          </p:nvPr>
        </p:nvGraphicFramePr>
        <p:xfrm>
          <a:off x="107504" y="2996952"/>
          <a:ext cx="90364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0" y="476672"/>
            <a:ext cx="9144000" cy="707886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PLANETY SLUNEČNÍ SOUSTAVY</a:t>
            </a:r>
            <a:endParaRPr lang="cs-CZ" sz="4000" b="1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16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7E669C7-2BF0-45F9-9719-CD7D4EB6D3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graphicEl>
                                              <a:dgm id="{E7E669C7-2BF0-45F9-9719-CD7D4EB6D3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E7E669C7-2BF0-45F9-9719-CD7D4EB6D3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graphicEl>
                                              <a:dgm id="{E7E669C7-2BF0-45F9-9719-CD7D4EB6D3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247FC86-4EB0-4B53-ABFC-66340212B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graphicEl>
                                              <a:dgm id="{4247FC86-4EB0-4B53-ABFC-66340212B1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graphicEl>
                                              <a:dgm id="{4247FC86-4EB0-4B53-ABFC-66340212B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graphicEl>
                                              <a:dgm id="{4247FC86-4EB0-4B53-ABFC-66340212B1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78D7D0-8D5C-42BA-A09C-D4C2F06555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graphicEl>
                                              <a:dgm id="{CD78D7D0-8D5C-42BA-A09C-D4C2F06555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CD78D7D0-8D5C-42BA-A09C-D4C2F06555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graphicEl>
                                              <a:dgm id="{CD78D7D0-8D5C-42BA-A09C-D4C2F06555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E5073DD-8F46-44C9-BC92-62127A41A8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graphicEl>
                                              <a:dgm id="{2E5073DD-8F46-44C9-BC92-62127A41A8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graphicEl>
                                              <a:dgm id="{2E5073DD-8F46-44C9-BC92-62127A41A8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graphicEl>
                                              <a:dgm id="{2E5073DD-8F46-44C9-BC92-62127A41A8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F446FB-EAEA-43D6-8DDC-90959C9C6A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graphicEl>
                                              <a:dgm id="{8BF446FB-EAEA-43D6-8DDC-90959C9C6A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8BF446FB-EAEA-43D6-8DDC-90959C9C6A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graphicEl>
                                              <a:dgm id="{8BF446FB-EAEA-43D6-8DDC-90959C9C6A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2B3426-728D-41A8-994F-3C813A4BF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graphicEl>
                                              <a:dgm id="{B72B3426-728D-41A8-994F-3C813A4BFB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graphicEl>
                                              <a:dgm id="{B72B3426-728D-41A8-994F-3C813A4BF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graphicEl>
                                              <a:dgm id="{B72B3426-728D-41A8-994F-3C813A4BF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Graphic spid="5" grpId="0">
        <p:bldSub>
          <a:bldDgm bld="one"/>
        </p:bldSub>
      </p:bldGraphic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514" y="21007"/>
            <a:ext cx="2309486" cy="6836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2483768" y="393692"/>
            <a:ext cx="3456384" cy="936104"/>
          </a:xfrm>
          <a:prstGeom prst="wedgeRoundRectCallout">
            <a:avLst>
              <a:gd name="adj1" fmla="val 100999"/>
              <a:gd name="adj2" fmla="val 67947"/>
              <a:gd name="adj3" fmla="val 16667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/>
            <a:lightRig rig="brightRoom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MARS</a:t>
            </a:r>
            <a:endParaRPr lang="cs-CZ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988840"/>
            <a:ext cx="619268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patří mezi terestrické </a:t>
            </a:r>
            <a:r>
              <a:rPr lang="cs-CZ" sz="2400" dirty="0">
                <a:solidFill>
                  <a:schemeClr val="bg1"/>
                </a:solidFill>
              </a:rPr>
              <a:t>nebo též kamenné </a:t>
            </a:r>
            <a:r>
              <a:rPr lang="cs-CZ" sz="2400" dirty="0" smtClean="0">
                <a:solidFill>
                  <a:schemeClr val="bg1"/>
                </a:solidFill>
              </a:rPr>
              <a:t>planety sluneční soustavy 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Arial" pitchFamily="34" charset="0"/>
              </a:rPr>
              <a:t>je čtvrtá planeta od Slunce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Arial" pitchFamily="34" charset="0"/>
              </a:rPr>
              <a:t>je poloviční než Země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Arial" pitchFamily="34" charset="0"/>
              </a:rPr>
              <a:t>přestože má tenkou atmosféru a roční doby, nic na něm neroste, jeho prostředí je velmi odlišné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Verdana" pitchFamily="34" charset="0"/>
                <a:cs typeface="Arial" pitchFamily="34" charset="0"/>
              </a:rPr>
              <a:t>jeho rudý, pouští podobný povrch je pokryt prachem a kamením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Verdan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59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67944" y="1750653"/>
            <a:ext cx="494488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je druhá nejmenší planeta sluneční soustavy po Merkuru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jedná </a:t>
            </a:r>
            <a:r>
              <a:rPr lang="cs-CZ" sz="2400" dirty="0">
                <a:solidFill>
                  <a:schemeClr val="bg1"/>
                </a:solidFill>
              </a:rPr>
              <a:t>se o planetu terestrického typu, tj. má pevný horninový povrch pokrytý impaktními krátery, vysokými sopkami, hlubokými kaňony a dalšími </a:t>
            </a:r>
            <a:r>
              <a:rPr lang="cs-CZ" sz="2400" dirty="0" smtClean="0">
                <a:solidFill>
                  <a:schemeClr val="bg1"/>
                </a:solidFill>
              </a:rPr>
              <a:t>útvary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je </a:t>
            </a:r>
            <a:r>
              <a:rPr lang="cs-CZ" sz="2400" dirty="0">
                <a:solidFill>
                  <a:schemeClr val="bg1"/>
                </a:solidFill>
              </a:rPr>
              <a:t>pojmenována po římském bohu války </a:t>
            </a:r>
            <a:r>
              <a:rPr lang="cs-CZ" sz="2400" dirty="0" smtClean="0">
                <a:solidFill>
                  <a:schemeClr val="bg1"/>
                </a:solidFill>
              </a:rPr>
              <a:t>Martovi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má </a:t>
            </a:r>
            <a:r>
              <a:rPr lang="cs-CZ" sz="2400" dirty="0">
                <a:solidFill>
                  <a:schemeClr val="bg1"/>
                </a:solidFill>
              </a:rPr>
              <a:t>dva měsíce nepravidelného tvaru pojmenované Phobos a Deimos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067944" y="57882"/>
            <a:ext cx="494488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Mars</a:t>
            </a:r>
          </a:p>
          <a:p>
            <a:pPr algn="ctr"/>
            <a:r>
              <a:rPr lang="cs-CZ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Rudá planeta</a:t>
            </a:r>
            <a:endParaRPr lang="cs-CZ" sz="4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0370" y="3953192"/>
            <a:ext cx="3903422" cy="28623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  <a:tint val="66000"/>
                  <a:satMod val="160000"/>
                </a:schemeClr>
              </a:gs>
              <a:gs pos="50000">
                <a:schemeClr val="accent6">
                  <a:lumMod val="75000"/>
                  <a:tint val="44500"/>
                  <a:satMod val="160000"/>
                </a:schemeClr>
              </a:gs>
              <a:gs pos="100000">
                <a:schemeClr val="accent6">
                  <a:lumMod val="75000"/>
                  <a:tint val="23500"/>
                  <a:satMod val="160000"/>
                </a:schemeClr>
              </a:gs>
            </a:gsLst>
            <a:lin ang="18900000" scaled="1"/>
            <a:tileRect/>
          </a:gra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b="1" dirty="0">
                <a:latin typeface="Book Antiqua" pitchFamily="18" charset="0"/>
              </a:rPr>
              <a:t>Všechny starověké civilizace, Egypťané, Babylóňané a Řekové, znaly tuto „putující hvězdu“ a měly pro ni svá pojmenování. </a:t>
            </a:r>
            <a:endParaRPr lang="cs-CZ" b="1" dirty="0" smtClean="0">
              <a:latin typeface="Book Antiqua" pitchFamily="18" charset="0"/>
            </a:endParaRPr>
          </a:p>
          <a:p>
            <a:r>
              <a:rPr lang="cs-CZ" b="1" dirty="0" smtClean="0">
                <a:latin typeface="Book Antiqua" pitchFamily="18" charset="0"/>
              </a:rPr>
              <a:t>Kvůli </a:t>
            </a:r>
            <a:r>
              <a:rPr lang="cs-CZ" b="1" dirty="0">
                <a:latin typeface="Book Antiqua" pitchFamily="18" charset="0"/>
              </a:rPr>
              <a:t>jejímu načervenalému nádechu, způsobenému červenou barvou zoxidované půdy na jejím povrchu, považovaly staré národy Mars většinou za symbol ohně, krve a zániku.</a:t>
            </a:r>
            <a:endParaRPr lang="cs-CZ" b="1" i="1" dirty="0">
              <a:solidFill>
                <a:schemeClr val="accent3">
                  <a:lumMod val="50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21" y="130992"/>
            <a:ext cx="3658519" cy="3658519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300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188640"/>
            <a:ext cx="6300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Jak Mars získal své jméno?</a:t>
            </a:r>
            <a:endParaRPr lang="cs-CZ" sz="4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43808" y="980728"/>
            <a:ext cx="6156593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chemeClr val="bg1"/>
                </a:solidFill>
              </a:rPr>
              <a:t>Mars </a:t>
            </a:r>
            <a:r>
              <a:rPr lang="cs-CZ" sz="2200" dirty="0">
                <a:solidFill>
                  <a:schemeClr val="bg1"/>
                </a:solidFill>
              </a:rPr>
              <a:t>(2. pád Marta) byl starořímský bůh slunce a letního (vegetativního) období, a tudíž i úrody a plodnosti. Jakožto ochránce před zimou, hladem a dalšími pohromami byl často zobrazován jako válečník s kopím, přilbou a štítem – proto byl později ztotožňován s řeckým bohem války Áreem, i když se vlastnostmi podobal spíše řeckému Apollónovi.</a:t>
            </a:r>
            <a:r>
              <a:rPr lang="cs-CZ" sz="2200" i="1" dirty="0" smtClean="0">
                <a:solidFill>
                  <a:srgbClr val="00B0F0"/>
                </a:solidFill>
              </a:rPr>
              <a:t>.</a:t>
            </a:r>
            <a:endParaRPr lang="cs-CZ" sz="2200" i="1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1769" y="4180344"/>
            <a:ext cx="559235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Mars </a:t>
            </a:r>
            <a:r>
              <a:rPr lang="cs-CZ" sz="2200" dirty="0">
                <a:solidFill>
                  <a:schemeClr val="bg1"/>
                </a:solidFill>
              </a:rPr>
              <a:t>byl nejvýznamnější římský bůh. </a:t>
            </a:r>
            <a:endParaRPr lang="cs-CZ" sz="2200" dirty="0" smtClean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Podle </a:t>
            </a:r>
            <a:r>
              <a:rPr lang="cs-CZ" sz="2200" dirty="0">
                <a:solidFill>
                  <a:schemeClr val="bg1"/>
                </a:solidFill>
              </a:rPr>
              <a:t>římských mýtů byl pravým otcem Romula a Rema, zakladatelů Říma. Římané se proto považovali za jeho potomky a věřili, že právě jeho přízeň zajišťuje jejich městu vítězství a prosperitu.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458" y="3604720"/>
            <a:ext cx="3209553" cy="3209553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57" y="134946"/>
            <a:ext cx="2582060" cy="3886065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5884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40352" y="188639"/>
            <a:ext cx="864096" cy="4200526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MARS</a:t>
            </a:r>
            <a:endParaRPr lang="cs-CZ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1" y="4581128"/>
            <a:ext cx="8723312" cy="22768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400" dirty="0">
                <a:solidFill>
                  <a:schemeClr val="bg1"/>
                </a:solidFill>
              </a:rPr>
              <a:t>Na obloze nás upoutá jeho načervenalá barva a proto je často označován za </a:t>
            </a:r>
            <a:r>
              <a:rPr lang="cs-CZ" sz="2400" b="1" dirty="0">
                <a:solidFill>
                  <a:srgbClr val="FF86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Rudou planetu</a:t>
            </a:r>
            <a:r>
              <a:rPr lang="cs-CZ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cs-CZ" sz="24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Horniny</a:t>
            </a:r>
            <a:r>
              <a:rPr lang="cs-CZ" sz="2400" dirty="0">
                <a:solidFill>
                  <a:schemeClr val="bg1"/>
                </a:solidFill>
              </a:rPr>
              <a:t>, půda a obloha mají červený nebo růžový odstín. Výrazná červená barva byla hvězdáři pozorována celou historii. 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Staré </a:t>
            </a:r>
            <a:r>
              <a:rPr lang="cs-CZ" sz="2400" dirty="0">
                <a:solidFill>
                  <a:schemeClr val="bg1"/>
                </a:solidFill>
              </a:rPr>
              <a:t>národy ji považovaly za symbol ohně a </a:t>
            </a:r>
            <a:r>
              <a:rPr lang="cs-CZ" sz="2400" dirty="0" smtClean="0">
                <a:solidFill>
                  <a:schemeClr val="bg1"/>
                </a:solidFill>
              </a:rPr>
              <a:t>krve.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7191375" cy="420052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57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7807" y="332656"/>
            <a:ext cx="534835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MARS - vznik planety</a:t>
            </a:r>
            <a:endParaRPr lang="cs-CZ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9754" y="1484784"/>
            <a:ext cx="521776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Mars </a:t>
            </a:r>
            <a:r>
              <a:rPr lang="cs-CZ" sz="2200" dirty="0" smtClean="0">
                <a:solidFill>
                  <a:schemeClr val="bg1"/>
                </a:solidFill>
              </a:rPr>
              <a:t>vznikl, </a:t>
            </a:r>
            <a:r>
              <a:rPr lang="cs-CZ" sz="2200" dirty="0">
                <a:solidFill>
                  <a:schemeClr val="bg1"/>
                </a:solidFill>
              </a:rPr>
              <a:t>podobně jako ostatní planety našeho </a:t>
            </a:r>
            <a:r>
              <a:rPr lang="cs-CZ" sz="2200" dirty="0" smtClean="0">
                <a:solidFill>
                  <a:schemeClr val="bg1"/>
                </a:solidFill>
              </a:rPr>
              <a:t>systému, přibližně </a:t>
            </a:r>
            <a:r>
              <a:rPr lang="cs-CZ" sz="2200" dirty="0">
                <a:solidFill>
                  <a:schemeClr val="bg1"/>
                </a:solidFill>
              </a:rPr>
              <a:t>před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4,5 </a:t>
            </a:r>
            <a:r>
              <a:rPr lang="cs-CZ" sz="2200" dirty="0">
                <a:solidFill>
                  <a:schemeClr val="bg1"/>
                </a:solidFill>
              </a:rPr>
              <a:t>miliardami </a:t>
            </a:r>
            <a:r>
              <a:rPr lang="cs-CZ" sz="2200" dirty="0" smtClean="0">
                <a:solidFill>
                  <a:schemeClr val="bg1"/>
                </a:solidFill>
              </a:rPr>
              <a:t>let  </a:t>
            </a:r>
            <a:r>
              <a:rPr lang="cs-CZ" sz="2200" dirty="0">
                <a:solidFill>
                  <a:schemeClr val="bg1"/>
                </a:solidFill>
              </a:rPr>
              <a:t>z pracho-plynného disku, jenž obíhal kolem rodící se centrální hvězdy. </a:t>
            </a:r>
            <a:endParaRPr lang="cs-CZ" sz="2200" dirty="0" smtClean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porovnání s ostatními má Mars – nejvzdálenější z terestrických planet – nejvyšší </a:t>
            </a:r>
            <a:r>
              <a:rPr lang="cs-CZ" sz="2200" dirty="0">
                <a:solidFill>
                  <a:srgbClr val="FFC000"/>
                </a:solidFill>
              </a:rPr>
              <a:t>zastoupení lehkých prvků jako křemík, hliník či </a:t>
            </a:r>
            <a:r>
              <a:rPr lang="cs-CZ" sz="2200" dirty="0" smtClean="0">
                <a:solidFill>
                  <a:srgbClr val="FFC000"/>
                </a:solidFill>
              </a:rPr>
              <a:t>síra.</a:t>
            </a:r>
            <a:endParaRPr lang="cs-CZ" sz="2200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0275" y="4509120"/>
            <a:ext cx="523751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Po zformování protoplanety docházelo 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k </a:t>
            </a:r>
            <a:r>
              <a:rPr lang="cs-CZ" sz="2200" dirty="0">
                <a:solidFill>
                  <a:schemeClr val="bg1"/>
                </a:solidFill>
              </a:rPr>
              <a:t>masivnímu bombardování povrchu zbylým materiálem ze vzniku soustavy, </a:t>
            </a:r>
            <a:r>
              <a:rPr lang="cs-CZ" sz="2200" dirty="0" smtClean="0">
                <a:solidFill>
                  <a:schemeClr val="bg1"/>
                </a:solidFill>
              </a:rPr>
              <a:t>což </a:t>
            </a:r>
            <a:r>
              <a:rPr lang="cs-CZ" sz="2200" dirty="0">
                <a:solidFill>
                  <a:schemeClr val="bg1"/>
                </a:solidFill>
              </a:rPr>
              <a:t>mělo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za </a:t>
            </a:r>
            <a:r>
              <a:rPr lang="cs-CZ" sz="2200" dirty="0">
                <a:solidFill>
                  <a:schemeClr val="bg1"/>
                </a:solidFill>
              </a:rPr>
              <a:t>následek jeho neustálé </a:t>
            </a:r>
            <a:r>
              <a:rPr lang="cs-CZ" sz="2200" dirty="0" smtClean="0">
                <a:solidFill>
                  <a:schemeClr val="bg1"/>
                </a:solidFill>
              </a:rPr>
              <a:t>přetváření </a:t>
            </a:r>
            <a:r>
              <a:rPr lang="cs-CZ" sz="2200" dirty="0">
                <a:solidFill>
                  <a:schemeClr val="bg1"/>
                </a:solidFill>
              </a:rPr>
              <a:t>a přetavování.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272" y="0"/>
            <a:ext cx="3746728" cy="37467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793" y="3866375"/>
            <a:ext cx="3705073" cy="27788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093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646" y="933447"/>
            <a:ext cx="4824536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FFC000"/>
                </a:solidFill>
              </a:rPr>
              <a:t>Mars – tato rudá planeta je více než sto let spojována s mimozemským životem</a:t>
            </a:r>
            <a:r>
              <a:rPr lang="cs-CZ" sz="2200" b="1" dirty="0" smtClean="0">
                <a:solidFill>
                  <a:srgbClr val="FFC000"/>
                </a:solidFill>
              </a:rPr>
              <a:t>.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Dodnes </a:t>
            </a:r>
            <a:r>
              <a:rPr lang="cs-CZ" sz="2200" dirty="0">
                <a:solidFill>
                  <a:schemeClr val="bg1"/>
                </a:solidFill>
              </a:rPr>
              <a:t>si však uchovala své tajemství. Ani s dnešními poznatky ze sond nemůžeme otázku existence života na Marsu s určitostí potvrdit ani vyvrátit</a:t>
            </a:r>
            <a:r>
              <a:rPr lang="cs-CZ" sz="2200" dirty="0" smtClean="0">
                <a:solidFill>
                  <a:schemeClr val="bg1"/>
                </a:solidFill>
              </a:rPr>
              <a:t>. </a:t>
            </a:r>
          </a:p>
          <a:p>
            <a:r>
              <a:rPr lang="cs-CZ" sz="2200" b="1" dirty="0" smtClean="0">
                <a:solidFill>
                  <a:srgbClr val="FFC000"/>
                </a:solidFill>
              </a:rPr>
              <a:t>V</a:t>
            </a:r>
            <a:r>
              <a:rPr lang="cs-CZ" sz="2200" b="1" dirty="0">
                <a:solidFill>
                  <a:srgbClr val="FFC000"/>
                </a:solidFill>
              </a:rPr>
              <a:t> roce 1996 byl zkoumán meteorit z povrchu Marsu</a:t>
            </a:r>
            <a:r>
              <a:rPr lang="cs-CZ" sz="2200" dirty="0">
                <a:solidFill>
                  <a:schemeClr val="bg1"/>
                </a:solidFill>
              </a:rPr>
              <a:t>, nalezený v Antarktidě. Po jistou dobu se zdálo, že v něm jsou primitivní stopy života z období před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3,8 </a:t>
            </a:r>
            <a:r>
              <a:rPr lang="cs-CZ" sz="2200" dirty="0">
                <a:solidFill>
                  <a:schemeClr val="bg1"/>
                </a:solidFill>
              </a:rPr>
              <a:t>miliardami let. </a:t>
            </a:r>
            <a:r>
              <a:rPr lang="cs-CZ" sz="2200" dirty="0" smtClean="0">
                <a:solidFill>
                  <a:schemeClr val="bg1"/>
                </a:solidFill>
              </a:rPr>
              <a:t>Další </a:t>
            </a:r>
            <a:r>
              <a:rPr lang="cs-CZ" sz="2200" dirty="0">
                <a:solidFill>
                  <a:schemeClr val="bg1"/>
                </a:solidFill>
              </a:rPr>
              <a:t>podrobné průzkumy tohoto meteoritu domněnku nepotvrdily. </a:t>
            </a:r>
            <a:endParaRPr lang="cs-CZ" sz="2200" dirty="0" smtClean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Rozpětí </a:t>
            </a:r>
            <a:r>
              <a:rPr lang="cs-CZ" sz="2200" dirty="0">
                <a:solidFill>
                  <a:schemeClr val="bg1"/>
                </a:solidFill>
              </a:rPr>
              <a:t>teplot, které dnes na Marsu panují (zima ne větší než v Antarktidě ), by bylo snesitelné pro některé primitivní formy života, žijící na Zemi.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2821" y="124118"/>
            <a:ext cx="4829361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ŽIVOT NA MARSU</a:t>
            </a:r>
            <a:endParaRPr lang="cs-CZ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044" y="119008"/>
            <a:ext cx="3888432" cy="3888432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922182" y="4221088"/>
            <a:ext cx="4160705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Mars je bezesporu </a:t>
            </a:r>
            <a:r>
              <a:rPr lang="cs-CZ" sz="2200" dirty="0">
                <a:solidFill>
                  <a:schemeClr val="bg1"/>
                </a:solidFill>
              </a:rPr>
              <a:t>nejsledovanější planetou Sluneční soustavy. </a:t>
            </a:r>
            <a:endParaRPr lang="cs-CZ" sz="2200" dirty="0" smtClean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Mars </a:t>
            </a:r>
            <a:r>
              <a:rPr lang="cs-CZ" sz="2200" dirty="0">
                <a:solidFill>
                  <a:schemeClr val="bg1"/>
                </a:solidFill>
              </a:rPr>
              <a:t>byl přínosem pro lidské poznání i v dobách Johannese Keplera, kterého pozorování Marsu přivedlo ke třem zákonům o pohybu planet.</a:t>
            </a:r>
          </a:p>
        </p:txBody>
      </p:sp>
    </p:spTree>
    <p:extLst>
      <p:ext uri="{BB962C8B-B14F-4D97-AF65-F5344CB8AC3E}">
        <p14:creationId xmlns:p14="http://schemas.microsoft.com/office/powerpoint/2010/main" val="39125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38" y="898541"/>
            <a:ext cx="5716589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Povrch Marsu je velmi různorodý. 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Jižní </a:t>
            </a:r>
            <a:r>
              <a:rPr lang="cs-CZ" sz="2200" dirty="0">
                <a:solidFill>
                  <a:schemeClr val="bg1"/>
                </a:solidFill>
              </a:rPr>
              <a:t>polokoule s hornatou krajinou </a:t>
            </a:r>
            <a:r>
              <a:rPr lang="cs-CZ" sz="2200" dirty="0" smtClean="0">
                <a:solidFill>
                  <a:schemeClr val="bg1"/>
                </a:solidFill>
              </a:rPr>
              <a:t>je </a:t>
            </a:r>
            <a:r>
              <a:rPr lang="cs-CZ" sz="2200" dirty="0">
                <a:solidFill>
                  <a:schemeClr val="bg1"/>
                </a:solidFill>
              </a:rPr>
              <a:t>pokryta krátery. 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Na </a:t>
            </a:r>
            <a:r>
              <a:rPr lang="cs-CZ" sz="2200" dirty="0">
                <a:solidFill>
                  <a:schemeClr val="bg1"/>
                </a:solidFill>
              </a:rPr>
              <a:t>severní polokouli jsou obrovské </a:t>
            </a:r>
            <a:r>
              <a:rPr lang="cs-CZ" sz="2200" dirty="0" smtClean="0">
                <a:solidFill>
                  <a:schemeClr val="bg1"/>
                </a:solidFill>
              </a:rPr>
              <a:t>rovné </a:t>
            </a:r>
            <a:r>
              <a:rPr lang="cs-CZ" sz="2200" dirty="0">
                <a:solidFill>
                  <a:schemeClr val="bg1"/>
                </a:solidFill>
              </a:rPr>
              <a:t>pláně zalité lávou. 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Na </a:t>
            </a:r>
            <a:r>
              <a:rPr lang="cs-CZ" sz="2200" dirty="0">
                <a:solidFill>
                  <a:schemeClr val="bg1"/>
                </a:solidFill>
              </a:rPr>
              <a:t>Marsu je nejvyšší hora Sluneční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soustavy </a:t>
            </a:r>
            <a:r>
              <a:rPr lang="cs-CZ" sz="2200" dirty="0">
                <a:solidFill>
                  <a:schemeClr val="bg1"/>
                </a:solidFill>
              </a:rPr>
              <a:t>- sopka </a:t>
            </a:r>
            <a:r>
              <a:rPr lang="cs-CZ" sz="2200" b="1" dirty="0">
                <a:solidFill>
                  <a:srgbClr val="FF8669"/>
                </a:solidFill>
              </a:rPr>
              <a:t>Olympus Mons</a:t>
            </a:r>
            <a:r>
              <a:rPr lang="cs-CZ" sz="2200" dirty="0">
                <a:solidFill>
                  <a:schemeClr val="bg1"/>
                </a:solidFill>
              </a:rPr>
              <a:t>, která vystupuje </a:t>
            </a:r>
            <a:r>
              <a:rPr lang="cs-CZ" sz="2200" dirty="0" smtClean="0">
                <a:solidFill>
                  <a:schemeClr val="bg1"/>
                </a:solidFill>
              </a:rPr>
              <a:t>do </a:t>
            </a:r>
            <a:r>
              <a:rPr lang="cs-CZ" sz="2200" dirty="0">
                <a:solidFill>
                  <a:schemeClr val="bg1"/>
                </a:solidFill>
              </a:rPr>
              <a:t>výšky 27 km nad okolní terén. 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2278" y="95945"/>
            <a:ext cx="535783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Povrch  Marsu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674" y="74007"/>
            <a:ext cx="3129175" cy="2346881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933626" y="4869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Polární čepička</a:t>
            </a:r>
            <a:endParaRPr lang="cs-CZ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79" y="4017331"/>
            <a:ext cx="3666699" cy="2750025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011404" y="5569250"/>
            <a:ext cx="498419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V rovníkové oblasti Marsu se nachází obrovský kaňon </a:t>
            </a:r>
            <a:r>
              <a:rPr lang="cs-CZ" sz="2200" b="1" dirty="0">
                <a:solidFill>
                  <a:srgbClr val="FF8669"/>
                </a:solidFill>
              </a:rPr>
              <a:t>Valles Marineris</a:t>
            </a:r>
            <a:r>
              <a:rPr lang="cs-CZ" sz="2200" dirty="0">
                <a:solidFill>
                  <a:srgbClr val="FF8669"/>
                </a:solidFill>
              </a:rPr>
              <a:t>. </a:t>
            </a:r>
            <a:br>
              <a:rPr lang="cs-CZ" sz="2200" dirty="0">
                <a:solidFill>
                  <a:srgbClr val="FF8669"/>
                </a:solidFill>
              </a:rPr>
            </a:br>
            <a:r>
              <a:rPr lang="cs-CZ" sz="2200" dirty="0">
                <a:solidFill>
                  <a:schemeClr val="bg1"/>
                </a:solidFill>
              </a:rPr>
              <a:t>Je dlouhý 4 500 km a hluboký 7 km.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731" y="2578223"/>
            <a:ext cx="3543864" cy="2650977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Šipka doleva a nahoru 6"/>
          <p:cNvSpPr/>
          <p:nvPr/>
        </p:nvSpPr>
        <p:spPr>
          <a:xfrm>
            <a:off x="3934198" y="3930140"/>
            <a:ext cx="432048" cy="1067853"/>
          </a:xfrm>
          <a:prstGeom prst="leftUpArrow">
            <a:avLst/>
          </a:prstGeom>
          <a:solidFill>
            <a:srgbClr val="FF86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rgbClr val="FF8669"/>
                </a:solidFill>
              </a:ln>
            </a:endParaRPr>
          </a:p>
        </p:txBody>
      </p:sp>
      <p:sp>
        <p:nvSpPr>
          <p:cNvPr id="12" name="Šipka doleva a nahoru 11"/>
          <p:cNvSpPr/>
          <p:nvPr/>
        </p:nvSpPr>
        <p:spPr>
          <a:xfrm rot="10800000">
            <a:off x="4932039" y="4293096"/>
            <a:ext cx="519691" cy="1276154"/>
          </a:xfrm>
          <a:prstGeom prst="leftUpArrow">
            <a:avLst/>
          </a:prstGeom>
          <a:solidFill>
            <a:srgbClr val="FF86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0379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"/>
                            </p:stCondLst>
                            <p:childTnLst>
                              <p:par>
                                <p:cTn id="3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100"/>
                            </p:stCondLst>
                            <p:childTnLst>
                              <p:par>
                                <p:cTn id="46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1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  <p:bldP spid="6" grpId="0" build="p"/>
      <p:bldP spid="7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129994" y="40257"/>
            <a:ext cx="878061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Struktura Marsu</a:t>
            </a:r>
            <a:endParaRPr lang="cs-CZ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62442" y="1023481"/>
            <a:ext cx="48740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Kůra </a:t>
            </a:r>
            <a:r>
              <a:rPr lang="cs-CZ" sz="2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Marsu je silná od 32 do 80 km</a:t>
            </a:r>
            <a:r>
              <a:rPr lang="cs-CZ" sz="2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. </a:t>
            </a:r>
            <a:r>
              <a:rPr lang="cs-CZ" sz="2200" dirty="0">
                <a:solidFill>
                  <a:schemeClr val="bg1"/>
                </a:solidFill>
              </a:rPr>
              <a:t>Ale přesné složení není známo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  <a:endParaRPr lang="cs-CZ" sz="2200" dirty="0">
              <a:solidFill>
                <a:schemeClr val="bg1"/>
              </a:solidFill>
            </a:endParaRP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Plášť je silný okolo 1 500 až 2 000 km</a:t>
            </a:r>
            <a:r>
              <a:rPr lang="cs-CZ" sz="2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2200" dirty="0">
                <a:solidFill>
                  <a:schemeClr val="bg1"/>
                </a:solidFill>
              </a:rPr>
              <a:t>je složen z křemičitých hornin.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Jádro má rozměry mezi </a:t>
            </a:r>
            <a:r>
              <a:rPr lang="cs-CZ" sz="22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1250 km </a:t>
            </a:r>
            <a:r>
              <a:rPr lang="cs-CZ" sz="2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a 2000 km. </a:t>
            </a:r>
            <a:r>
              <a:rPr lang="cs-CZ" sz="2200" dirty="0">
                <a:solidFill>
                  <a:schemeClr val="bg1"/>
                </a:solidFill>
              </a:rPr>
              <a:t>Ani jeho složení zatím není přesně známo. Pravděpodobně je železné a tuhé, jinak by vytvářelo magnetismus, který ovšem nebyl zaznamenán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  <a:endParaRPr lang="cs-CZ" sz="2200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94" y="980728"/>
            <a:ext cx="4032448" cy="3783339"/>
          </a:xfrm>
          <a:prstGeom prst="rect">
            <a:avLst/>
          </a:prstGeom>
          <a:noFill/>
          <a:ln w="28575">
            <a:solidFill>
              <a:srgbClr val="FF866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29994" y="5085184"/>
            <a:ext cx="87806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Povrch Marsu je velmi různorodý. </a:t>
            </a:r>
            <a:r>
              <a:rPr lang="cs-CZ" sz="2200" dirty="0" smtClean="0">
                <a:solidFill>
                  <a:schemeClr val="bg1"/>
                </a:solidFill>
              </a:rPr>
              <a:t>Obecně </a:t>
            </a:r>
            <a:r>
              <a:rPr lang="cs-CZ" sz="2200" dirty="0">
                <a:solidFill>
                  <a:schemeClr val="bg1"/>
                </a:solidFill>
              </a:rPr>
              <a:t>je povrch Marsu pokryt skalnatými a nebo kamenitými útvary, které jsou místy překryty prachem a písečnými dunami. Na Marsu se nachází značné </a:t>
            </a:r>
            <a:r>
              <a:rPr lang="cs-CZ" sz="2200" dirty="0" smtClean="0">
                <a:solidFill>
                  <a:schemeClr val="bg1"/>
                </a:solidFill>
              </a:rPr>
              <a:t>množství kráterů</a:t>
            </a:r>
            <a:r>
              <a:rPr lang="cs-CZ" sz="2200" dirty="0">
                <a:solidFill>
                  <a:schemeClr val="bg1"/>
                </a:solidFill>
              </a:rPr>
              <a:t>, koryt, kaňonů a sopek.</a:t>
            </a:r>
          </a:p>
        </p:txBody>
      </p:sp>
    </p:spTree>
    <p:extLst>
      <p:ext uri="{BB962C8B-B14F-4D97-AF65-F5344CB8AC3E}">
        <p14:creationId xmlns:p14="http://schemas.microsoft.com/office/powerpoint/2010/main" val="406990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build="p"/>
      <p:bldP spid="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10" y="908721"/>
            <a:ext cx="8197597" cy="468052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5733256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>
                <a:solidFill>
                  <a:schemeClr val="bg1"/>
                </a:solidFill>
              </a:rPr>
              <a:t>Barva </a:t>
            </a:r>
            <a:r>
              <a:rPr lang="cs-CZ" sz="2200" dirty="0">
                <a:solidFill>
                  <a:schemeClr val="bg1"/>
                </a:solidFill>
              </a:rPr>
              <a:t>udává výšku nad nebo pod referenčním elipsoidem.</a:t>
            </a:r>
            <a:br>
              <a:rPr lang="cs-CZ" sz="2200" dirty="0">
                <a:solidFill>
                  <a:schemeClr val="bg1"/>
                </a:solidFill>
              </a:rPr>
            </a:br>
            <a:r>
              <a:rPr lang="cs-CZ" sz="2200" dirty="0">
                <a:solidFill>
                  <a:schemeClr val="bg1"/>
                </a:solidFill>
              </a:rPr>
              <a:t>Po stranách lze odečítat zeměpisnou šířku a délku.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711" y="908722"/>
            <a:ext cx="59055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2707" y="116632"/>
            <a:ext cx="8806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Topografická mapa povrchu Marsu</a:t>
            </a:r>
            <a:endParaRPr lang="cs-CZ" sz="4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533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58916"/>
            <a:ext cx="4896544" cy="893820"/>
          </a:xfrm>
        </p:spPr>
        <p:txBody>
          <a:bodyPr/>
          <a:lstStyle/>
          <a:p>
            <a:r>
              <a:rPr lang="cs-CZ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Atmosféra Marsu</a:t>
            </a:r>
            <a:endParaRPr lang="cs-CZ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531" y="116631"/>
            <a:ext cx="3623294" cy="4071117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368242" y="3841789"/>
            <a:ext cx="3623294" cy="646331"/>
          </a:xfrm>
          <a:prstGeom prst="rect">
            <a:avLst/>
          </a:prstGeom>
          <a:solidFill>
            <a:srgbClr val="FF9F89">
              <a:alpha val="77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Nad povrchem je viditelná atmosféra</a:t>
            </a:r>
            <a:br>
              <a:rPr lang="cs-CZ" dirty="0"/>
            </a:br>
            <a:r>
              <a:rPr lang="cs-CZ" dirty="0"/>
              <a:t>(Mars Global Surveyor)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0" y="1010245"/>
            <a:ext cx="529208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Mars má dnes </a:t>
            </a:r>
            <a:r>
              <a:rPr lang="cs-CZ" sz="2200" dirty="0">
                <a:solidFill>
                  <a:srgbClr val="FFC000"/>
                </a:solidFill>
              </a:rPr>
              <a:t>velmi řídkou atmosféru</a:t>
            </a:r>
            <a:r>
              <a:rPr lang="cs-CZ" sz="2200" dirty="0">
                <a:solidFill>
                  <a:schemeClr val="bg1"/>
                </a:solidFill>
              </a:rPr>
              <a:t>, která není schopná zadržovat tepelnou výměnu mezi povrchem a okolním prostorem, což má za následek </a:t>
            </a:r>
            <a:r>
              <a:rPr lang="cs-CZ" sz="2200" dirty="0">
                <a:solidFill>
                  <a:srgbClr val="FFC000"/>
                </a:solidFill>
              </a:rPr>
              <a:t>velké teplotní rozdíly během dne a noci. </a:t>
            </a:r>
            <a:endParaRPr lang="cs-CZ" sz="2200" dirty="0" smtClean="0">
              <a:solidFill>
                <a:srgbClr val="FFC000"/>
              </a:solidFill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rgbClr val="FFC000"/>
                </a:solidFill>
              </a:rPr>
              <a:t>Tlak </a:t>
            </a:r>
            <a:r>
              <a:rPr lang="cs-CZ" sz="2200" dirty="0">
                <a:solidFill>
                  <a:srgbClr val="FFC000"/>
                </a:solidFill>
              </a:rPr>
              <a:t>na povrchu se pohybuje mezi 600 až 1000 Pa</a:t>
            </a:r>
            <a:r>
              <a:rPr lang="cs-CZ" sz="2200" dirty="0">
                <a:solidFill>
                  <a:schemeClr val="bg1"/>
                </a:solidFill>
              </a:rPr>
              <a:t>, což je přibližně 100 až 150krát méně než na povrchu Země či jako přibližně ve 30 km nad jejím povrchem. 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Podobně </a:t>
            </a:r>
            <a:r>
              <a:rPr lang="cs-CZ" sz="2200" dirty="0">
                <a:solidFill>
                  <a:schemeClr val="bg1"/>
                </a:solidFill>
              </a:rPr>
              <a:t>jako na Zemi ale </a:t>
            </a:r>
            <a:r>
              <a:rPr lang="cs-CZ" sz="2200" dirty="0">
                <a:solidFill>
                  <a:srgbClr val="FFC000"/>
                </a:solidFill>
              </a:rPr>
              <a:t>dochází ke změnám v atmosféře v závislosti na sezónních výkyvech</a:t>
            </a:r>
            <a:r>
              <a:rPr lang="cs-CZ" sz="2200" dirty="0">
                <a:solidFill>
                  <a:schemeClr val="bg1"/>
                </a:solidFill>
              </a:rPr>
              <a:t>, jak se planeta přibližuje a oddaluje od Slunce. V zimě 25–30 % atmosférického oxidu uhličitého zmrzne na pólech, zatímco v létě opět sublimuje a vrátí se do atmosféry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14964" y="4608225"/>
            <a:ext cx="3744428" cy="2077492"/>
          </a:xfrm>
          <a:prstGeom prst="rect">
            <a:avLst/>
          </a:prstGeom>
          <a:gradFill flip="none" rotWithShape="1">
            <a:gsLst>
              <a:gs pos="0">
                <a:srgbClr val="FF9F89">
                  <a:tint val="66000"/>
                  <a:satMod val="160000"/>
                </a:srgbClr>
              </a:gs>
              <a:gs pos="50000">
                <a:srgbClr val="FF9F89">
                  <a:tint val="44500"/>
                  <a:satMod val="160000"/>
                </a:srgbClr>
              </a:gs>
              <a:gs pos="100000">
                <a:srgbClr val="FF9F89">
                  <a:tint val="23500"/>
                  <a:satMod val="160000"/>
                </a:srgbClr>
              </a:gs>
            </a:gsLst>
            <a:path path="circle">
              <a:fillToRect l="100000" b="100000"/>
            </a:path>
            <a:tileRect t="-100000" r="-100000"/>
          </a:gra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100" dirty="0" smtClean="0"/>
              <a:t>Atmosféra </a:t>
            </a:r>
            <a:r>
              <a:rPr lang="cs-CZ" sz="2100" dirty="0"/>
              <a:t>je tvořena převážně </a:t>
            </a:r>
            <a:r>
              <a:rPr lang="cs-CZ" sz="2100" dirty="0" smtClean="0"/>
              <a:t>z: </a:t>
            </a: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/>
              <a:t>oxidu </a:t>
            </a:r>
            <a:r>
              <a:rPr lang="cs-CZ" sz="2200" dirty="0"/>
              <a:t>uhličitého (95,32 %), </a:t>
            </a:r>
            <a:endParaRPr lang="cs-CZ" sz="2200" dirty="0" smtClean="0"/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/>
              <a:t>dusíku </a:t>
            </a:r>
            <a:r>
              <a:rPr lang="cs-CZ" sz="2200" dirty="0"/>
              <a:t>(2,7 %), </a:t>
            </a:r>
            <a:endParaRPr lang="cs-CZ" sz="2200" dirty="0" smtClean="0"/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/>
              <a:t>argonu </a:t>
            </a:r>
            <a:r>
              <a:rPr lang="cs-CZ" sz="2200" dirty="0"/>
              <a:t>(1,6 </a:t>
            </a:r>
            <a:r>
              <a:rPr lang="cs-CZ" sz="2200" dirty="0" smtClean="0"/>
              <a:t>%),</a:t>
            </a: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/>
              <a:t>kyslíku </a:t>
            </a:r>
            <a:r>
              <a:rPr lang="cs-CZ" sz="2200" dirty="0"/>
              <a:t>(0,13 </a:t>
            </a:r>
            <a:r>
              <a:rPr lang="cs-CZ" sz="2200" dirty="0" smtClean="0"/>
              <a:t>%)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36842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build="p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060" y="1894924"/>
            <a:ext cx="3109258" cy="31092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75943" y="0"/>
            <a:ext cx="4300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Teplota na Marsu</a:t>
            </a:r>
            <a:endParaRPr lang="cs-CZ" sz="4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692440"/>
            <a:ext cx="904031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200" b="1" dirty="0">
                <a:solidFill>
                  <a:srgbClr val="FFC000"/>
                </a:solidFill>
              </a:rPr>
              <a:t>Průměrná teplota u povrchu planety je okolo </a:t>
            </a:r>
            <a:r>
              <a:rPr lang="cs-CZ" sz="2200" b="1" dirty="0" smtClean="0">
                <a:solidFill>
                  <a:srgbClr val="FFC000"/>
                </a:solidFill>
              </a:rPr>
              <a:t>−63 </a:t>
            </a:r>
            <a:r>
              <a:rPr lang="cs-CZ" sz="2200" b="1" dirty="0">
                <a:solidFill>
                  <a:srgbClr val="FFC000"/>
                </a:solidFill>
              </a:rPr>
              <a:t>°</a:t>
            </a:r>
            <a:r>
              <a:rPr lang="cs-CZ" sz="2200" b="1" dirty="0" smtClean="0">
                <a:solidFill>
                  <a:srgbClr val="FFC000"/>
                </a:solidFill>
              </a:rPr>
              <a:t>C, </a:t>
            </a:r>
            <a:r>
              <a:rPr lang="pt-BR" sz="2200" b="1" dirty="0">
                <a:solidFill>
                  <a:srgbClr val="FFC000"/>
                </a:solidFill>
              </a:rPr>
              <a:t>s maximální teplotou 20°C </a:t>
            </a:r>
            <a:r>
              <a:rPr lang="pt-BR" sz="2200" b="1" dirty="0" smtClean="0">
                <a:solidFill>
                  <a:srgbClr val="FFC000"/>
                </a:solidFill>
              </a:rPr>
              <a:t> </a:t>
            </a:r>
            <a:r>
              <a:rPr lang="pt-BR" sz="2200" b="1" dirty="0">
                <a:solidFill>
                  <a:srgbClr val="FFC000"/>
                </a:solidFill>
              </a:rPr>
              <a:t>a minimální -</a:t>
            </a:r>
            <a:r>
              <a:rPr lang="pt-BR" sz="2200" b="1" dirty="0" smtClean="0">
                <a:solidFill>
                  <a:srgbClr val="FFC000"/>
                </a:solidFill>
              </a:rPr>
              <a:t>140°C.</a:t>
            </a:r>
            <a:endParaRPr lang="cs-CZ" sz="2200" b="1" dirty="0" smtClean="0">
              <a:solidFill>
                <a:srgbClr val="FFC000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Pro </a:t>
            </a:r>
            <a:r>
              <a:rPr lang="cs-CZ" sz="2200" dirty="0">
                <a:solidFill>
                  <a:schemeClr val="bg1"/>
                </a:solidFill>
              </a:rPr>
              <a:t>Mars jsou charakteristické velké rozdíly mezi dnem a nocí. 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b="1" dirty="0" smtClean="0">
                <a:solidFill>
                  <a:srgbClr val="FFC000"/>
                </a:solidFill>
              </a:rPr>
              <a:t>Na </a:t>
            </a:r>
            <a:r>
              <a:rPr lang="cs-CZ" sz="2200" b="1" dirty="0">
                <a:solidFill>
                  <a:srgbClr val="FFC000"/>
                </a:solidFill>
              </a:rPr>
              <a:t>rovníku se teploty běžně pohybují </a:t>
            </a:r>
            <a:r>
              <a:rPr lang="cs-CZ" sz="2200" b="1" dirty="0" smtClean="0">
                <a:solidFill>
                  <a:srgbClr val="FFC000"/>
                </a:solidFill>
              </a:rPr>
              <a:t>od</a:t>
            </a:r>
            <a:br>
              <a:rPr lang="cs-CZ" sz="2200" b="1" dirty="0" smtClean="0">
                <a:solidFill>
                  <a:srgbClr val="FFC000"/>
                </a:solidFill>
              </a:rPr>
            </a:br>
            <a:r>
              <a:rPr lang="cs-CZ" sz="2200" b="1" dirty="0" smtClean="0">
                <a:solidFill>
                  <a:srgbClr val="FFC000"/>
                </a:solidFill>
              </a:rPr>
              <a:t> </a:t>
            </a:r>
            <a:r>
              <a:rPr lang="cs-CZ" sz="2200" b="1" dirty="0">
                <a:solidFill>
                  <a:srgbClr val="FFC000"/>
                </a:solidFill>
              </a:rPr>
              <a:t>−90 do −10 °C</a:t>
            </a:r>
            <a:r>
              <a:rPr lang="cs-CZ" sz="2200" dirty="0">
                <a:solidFill>
                  <a:schemeClr val="bg1"/>
                </a:solidFill>
              </a:rPr>
              <a:t>, 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>
                <a:solidFill>
                  <a:schemeClr val="bg1"/>
                </a:solidFill>
              </a:rPr>
              <a:t>nad nulu se dostanou jen </a:t>
            </a:r>
            <a:r>
              <a:rPr lang="cs-CZ" sz="2200" dirty="0" smtClean="0">
                <a:solidFill>
                  <a:schemeClr val="bg1"/>
                </a:solidFill>
              </a:rPr>
              <a:t>výjimečně</a:t>
            </a:r>
            <a:r>
              <a:rPr lang="cs-CZ" sz="2200" dirty="0">
                <a:solidFill>
                  <a:schemeClr val="bg1"/>
                </a:solidFill>
              </a:rPr>
              <a:t>. 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b="1" dirty="0">
                <a:solidFill>
                  <a:srgbClr val="FFC000"/>
                </a:solidFill>
              </a:rPr>
              <a:t>Teplota povrchové vrstvy půdy může někdy </a:t>
            </a:r>
            <a:r>
              <a:rPr lang="cs-CZ" sz="2200" b="1" dirty="0" smtClean="0">
                <a:solidFill>
                  <a:srgbClr val="FFC000"/>
                </a:solidFill>
              </a:rPr>
              <a:t/>
            </a:r>
            <a:br>
              <a:rPr lang="cs-CZ" sz="2200" b="1" dirty="0" smtClean="0">
                <a:solidFill>
                  <a:srgbClr val="FFC000"/>
                </a:solidFill>
              </a:rPr>
            </a:br>
            <a:r>
              <a:rPr lang="cs-CZ" sz="2200" b="1" dirty="0" smtClean="0">
                <a:solidFill>
                  <a:srgbClr val="FFC000"/>
                </a:solidFill>
              </a:rPr>
              <a:t>dosáhnout </a:t>
            </a:r>
            <a:r>
              <a:rPr lang="cs-CZ" sz="2200" b="1" dirty="0">
                <a:solidFill>
                  <a:srgbClr val="FFC000"/>
                </a:solidFill>
              </a:rPr>
              <a:t>až +30 °C.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b="1" dirty="0" smtClean="0">
                <a:solidFill>
                  <a:srgbClr val="FFC000"/>
                </a:solidFill>
              </a:rPr>
              <a:t>Na </a:t>
            </a:r>
            <a:r>
              <a:rPr lang="cs-CZ" sz="2200" b="1" dirty="0">
                <a:solidFill>
                  <a:srgbClr val="FFC000"/>
                </a:solidFill>
              </a:rPr>
              <a:t>Marsu panuje skleníkový efekt, který </a:t>
            </a:r>
            <a:r>
              <a:rPr lang="cs-CZ" sz="2200" b="1" dirty="0" smtClean="0">
                <a:solidFill>
                  <a:srgbClr val="FFC000"/>
                </a:solidFill>
              </a:rPr>
              <a:t/>
            </a:r>
            <a:br>
              <a:rPr lang="cs-CZ" sz="2200" b="1" dirty="0" smtClean="0">
                <a:solidFill>
                  <a:srgbClr val="FFC000"/>
                </a:solidFill>
              </a:rPr>
            </a:br>
            <a:r>
              <a:rPr lang="cs-CZ" sz="2200" b="1" dirty="0" smtClean="0">
                <a:solidFill>
                  <a:srgbClr val="FFC000"/>
                </a:solidFill>
              </a:rPr>
              <a:t>otepluje </a:t>
            </a:r>
            <a:r>
              <a:rPr lang="cs-CZ" sz="2200" b="1" dirty="0">
                <a:solidFill>
                  <a:srgbClr val="FFC000"/>
                </a:solidFill>
              </a:rPr>
              <a:t>planetu přibližně o 5° </a:t>
            </a:r>
            <a:r>
              <a:rPr lang="cs-CZ" sz="2200" b="1" dirty="0" smtClean="0">
                <a:solidFill>
                  <a:srgbClr val="FFC000"/>
                </a:solidFill>
              </a:rPr>
              <a:t>C </a:t>
            </a:r>
            <a:r>
              <a:rPr lang="cs-CZ" sz="2200" b="1" dirty="0">
                <a:solidFill>
                  <a:srgbClr val="FFC000"/>
                </a:solidFill>
              </a:rPr>
              <a:t>a zadržuje </a:t>
            </a:r>
            <a:r>
              <a:rPr lang="cs-CZ" sz="2200" b="1" dirty="0" smtClean="0">
                <a:solidFill>
                  <a:srgbClr val="FFC000"/>
                </a:solidFill>
              </a:rPr>
              <a:t/>
            </a:r>
            <a:br>
              <a:rPr lang="cs-CZ" sz="2200" b="1" dirty="0" smtClean="0">
                <a:solidFill>
                  <a:srgbClr val="FFC000"/>
                </a:solidFill>
              </a:rPr>
            </a:br>
            <a:r>
              <a:rPr lang="cs-CZ" sz="2200" b="1" dirty="0" smtClean="0">
                <a:solidFill>
                  <a:srgbClr val="FFC000"/>
                </a:solidFill>
              </a:rPr>
              <a:t>okolo </a:t>
            </a:r>
            <a:r>
              <a:rPr lang="cs-CZ" sz="2200" b="1" dirty="0">
                <a:solidFill>
                  <a:srgbClr val="FFC000"/>
                </a:solidFill>
              </a:rPr>
              <a:t>30 % tepelné </a:t>
            </a:r>
            <a:r>
              <a:rPr lang="cs-CZ" sz="2200" b="1" dirty="0" smtClean="0">
                <a:solidFill>
                  <a:srgbClr val="FFC000"/>
                </a:solidFill>
              </a:rPr>
              <a:t>energie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  <a:endParaRPr lang="cs-CZ" sz="2200" dirty="0">
              <a:solidFill>
                <a:schemeClr val="bg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043" y="5229199"/>
            <a:ext cx="3109258" cy="134815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4594" y="4095997"/>
            <a:ext cx="607641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I </a:t>
            </a:r>
            <a:r>
              <a:rPr lang="cs-CZ" sz="2200" dirty="0">
                <a:solidFill>
                  <a:schemeClr val="bg1"/>
                </a:solidFill>
              </a:rPr>
              <a:t>přes tyto občasně příznivé teploty nemůže na povrchu existovat kapalná voda. Voda by se okamžitě začala vypařovat vlivem nízkého tlaku.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Ve výšce okolo 40 až 50 km nad povrchem se nachází vrstva, která má stálou teplotu. Následně ve výšce přibližně 130 km začíná ionosféra a vodíková koróna planety dosahující  do výšky 20 000 km.</a:t>
            </a:r>
          </a:p>
        </p:txBody>
      </p:sp>
    </p:spTree>
    <p:extLst>
      <p:ext uri="{BB962C8B-B14F-4D97-AF65-F5344CB8AC3E}">
        <p14:creationId xmlns:p14="http://schemas.microsoft.com/office/powerpoint/2010/main" val="1281207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93" y="104020"/>
            <a:ext cx="4355897" cy="371703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bliqueBottom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63888" y="144016"/>
            <a:ext cx="5451155" cy="908720"/>
          </a:xfrm>
        </p:spPr>
        <p:txBody>
          <a:bodyPr>
            <a:normAutofit/>
          </a:bodyPr>
          <a:lstStyle/>
          <a:p>
            <a:r>
              <a:rPr lang="cs-CZ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Oběžná dráha Marsu</a:t>
            </a:r>
            <a:endParaRPr lang="cs-CZ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99991" y="1124744"/>
            <a:ext cx="4487111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Mars </a:t>
            </a:r>
            <a:r>
              <a:rPr lang="cs-CZ" sz="2200" dirty="0">
                <a:solidFill>
                  <a:schemeClr val="bg1"/>
                </a:solidFill>
              </a:rPr>
              <a:t>obíhá kolem Slunce ve vzdálenosti </a:t>
            </a:r>
            <a:r>
              <a:rPr lang="cs-CZ" sz="2200" b="1" dirty="0">
                <a:solidFill>
                  <a:srgbClr val="FFC000"/>
                </a:solidFill>
              </a:rPr>
              <a:t>228 milionů kilometrů</a:t>
            </a:r>
            <a:r>
              <a:rPr lang="cs-CZ" sz="2200" dirty="0">
                <a:solidFill>
                  <a:schemeClr val="bg1"/>
                </a:solidFill>
              </a:rPr>
              <a:t>. Je to po Venuši planeta, která je nejblíže Zemi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Při </a:t>
            </a:r>
            <a:r>
              <a:rPr lang="cs-CZ" sz="2200" dirty="0">
                <a:solidFill>
                  <a:schemeClr val="bg1"/>
                </a:solidFill>
              </a:rPr>
              <a:t>přiblíženích, tzv. </a:t>
            </a:r>
            <a:r>
              <a:rPr lang="cs-CZ" sz="2200" dirty="0" smtClean="0">
                <a:solidFill>
                  <a:schemeClr val="bg1"/>
                </a:solidFill>
              </a:rPr>
              <a:t>opozicích </a:t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000" b="1" dirty="0" smtClean="0">
                <a:solidFill>
                  <a:srgbClr val="FFC000"/>
                </a:solidFill>
              </a:rPr>
              <a:t>(206 644 545 km)</a:t>
            </a:r>
            <a:r>
              <a:rPr lang="cs-CZ" sz="2200" dirty="0" smtClean="0">
                <a:solidFill>
                  <a:schemeClr val="bg1"/>
                </a:solidFill>
              </a:rPr>
              <a:t>, </a:t>
            </a:r>
            <a:r>
              <a:rPr lang="cs-CZ" sz="2200" dirty="0">
                <a:solidFill>
                  <a:schemeClr val="bg1"/>
                </a:solidFill>
              </a:rPr>
              <a:t>kdy je Mars na své dráze nejblíže Zemi jsou nejlepší podmínky pro pozorování. 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874" y="4226782"/>
            <a:ext cx="1512168" cy="253579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6488" y="4146471"/>
            <a:ext cx="745638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Mars oběhne Slunce za </a:t>
            </a:r>
            <a:r>
              <a:rPr lang="cs-CZ" sz="2200" b="1" dirty="0">
                <a:solidFill>
                  <a:srgbClr val="FFC000"/>
                </a:solidFill>
              </a:rPr>
              <a:t>687 dnů  </a:t>
            </a:r>
            <a:r>
              <a:rPr lang="cs-CZ" sz="2200" dirty="0">
                <a:solidFill>
                  <a:schemeClr val="bg1"/>
                </a:solidFill>
              </a:rPr>
              <a:t>a  otočí se kolem své osy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za </a:t>
            </a:r>
            <a:r>
              <a:rPr lang="cs-CZ" sz="2200" b="1" dirty="0" smtClean="0">
                <a:solidFill>
                  <a:srgbClr val="FFC000"/>
                </a:solidFill>
              </a:rPr>
              <a:t>24 </a:t>
            </a:r>
            <a:r>
              <a:rPr lang="cs-CZ" sz="2200" b="1" dirty="0">
                <a:solidFill>
                  <a:srgbClr val="FFC000"/>
                </a:solidFill>
              </a:rPr>
              <a:t>hodin 39 minut 35 sekund. </a:t>
            </a: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Roční období jsou v důsledku </a:t>
            </a:r>
            <a:r>
              <a:rPr lang="cs-CZ" sz="2200" b="1" dirty="0">
                <a:solidFill>
                  <a:srgbClr val="FFC000"/>
                </a:solidFill>
              </a:rPr>
              <a:t>sklonění osy 25,2° </a:t>
            </a:r>
            <a:r>
              <a:rPr lang="cs-CZ" sz="2200" dirty="0">
                <a:solidFill>
                  <a:schemeClr val="bg1"/>
                </a:solidFill>
              </a:rPr>
              <a:t>podobná jako na Zemi, ovšem dvakrát tak dlouhá. </a:t>
            </a:r>
          </a:p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Vzdálenost od Země se v průběhu oběžné doby mění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rozmezí mezi </a:t>
            </a:r>
            <a:r>
              <a:rPr lang="cs-CZ" sz="2200" dirty="0" smtClean="0">
                <a:solidFill>
                  <a:schemeClr val="bg1"/>
                </a:solidFill>
              </a:rPr>
              <a:t>55 </a:t>
            </a:r>
            <a:r>
              <a:rPr lang="cs-CZ" sz="2200" dirty="0">
                <a:solidFill>
                  <a:schemeClr val="bg1"/>
                </a:solidFill>
              </a:rPr>
              <a:t>milióny až 400 milióny kilometrů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pravidelném cyklu 16 let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  <a:endParaRPr lang="cs-CZ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63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"/>
                            </p:stCondLst>
                            <p:childTnLst>
                              <p:par>
                                <p:cTn id="40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  <p:bldP spid="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94179" y="116632"/>
            <a:ext cx="4464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Polární čepičky</a:t>
            </a:r>
            <a:endParaRPr lang="cs-CZ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1500" y="886073"/>
            <a:ext cx="579664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200" dirty="0">
                <a:solidFill>
                  <a:schemeClr val="bg1"/>
                </a:solidFill>
              </a:rPr>
              <a:t>Okolí obou pólů planety je pokryto bílou vrstvou, která ale je velmi tenká. Kosmické sondy </a:t>
            </a:r>
            <a:r>
              <a:rPr lang="cs-CZ" sz="2200" dirty="0" smtClean="0">
                <a:solidFill>
                  <a:schemeClr val="bg1"/>
                </a:solidFill>
              </a:rPr>
              <a:t>prokázaly </a:t>
            </a:r>
            <a:r>
              <a:rPr lang="cs-CZ" sz="2200" dirty="0">
                <a:solidFill>
                  <a:schemeClr val="bg1"/>
                </a:solidFill>
              </a:rPr>
              <a:t>tloušťku ledu nejméně 2,5 km s  velmi plochým povrchem, tu a tam rozbrázděným až </a:t>
            </a:r>
            <a:br>
              <a:rPr lang="cs-CZ" sz="2200" dirty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1 </a:t>
            </a:r>
            <a:r>
              <a:rPr lang="cs-CZ" sz="2200" dirty="0">
                <a:solidFill>
                  <a:schemeClr val="bg1"/>
                </a:solidFill>
              </a:rPr>
              <a:t>km hlubokými koryty. </a:t>
            </a:r>
            <a:endParaRPr lang="cs-CZ" sz="2200" dirty="0" smtClean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cs-CZ" sz="2200" dirty="0">
                <a:solidFill>
                  <a:schemeClr val="bg1"/>
                </a:solidFill>
              </a:rPr>
              <a:t>Severní a jižní pól Marsu je pokryt ledem z oxidu </a:t>
            </a:r>
            <a:r>
              <a:rPr lang="cs-CZ" sz="2200" dirty="0" smtClean="0">
                <a:solidFill>
                  <a:schemeClr val="bg1"/>
                </a:solidFill>
              </a:rPr>
              <a:t>uhličitého (tuhý led), </a:t>
            </a:r>
            <a:r>
              <a:rPr lang="cs-CZ" sz="2200" dirty="0">
                <a:solidFill>
                  <a:schemeClr val="bg1"/>
                </a:solidFill>
              </a:rPr>
              <a:t>který tuhne při teplotách kolem </a:t>
            </a:r>
            <a:r>
              <a:rPr lang="cs-CZ" sz="2200" dirty="0" smtClean="0">
                <a:solidFill>
                  <a:schemeClr val="bg1"/>
                </a:solidFill>
              </a:rPr>
              <a:t>–100°C</a:t>
            </a:r>
            <a:r>
              <a:rPr lang="cs-CZ" sz="2200" dirty="0">
                <a:solidFill>
                  <a:schemeClr val="bg1"/>
                </a:solidFill>
              </a:rPr>
              <a:t>. </a:t>
            </a:r>
            <a:endParaRPr lang="cs-CZ" sz="2200" dirty="0" smtClean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Povrch </a:t>
            </a:r>
            <a:r>
              <a:rPr lang="cs-CZ" sz="2200" dirty="0">
                <a:solidFill>
                  <a:schemeClr val="bg1"/>
                </a:solidFill>
              </a:rPr>
              <a:t>Marsu ukazuje na to, že dříve zde bylo dostatek vody a možná i příhodné podmínky pro život. Snímky z vesmírných sond Viking ukazují na četná koryta řek a vodních ploch. Dnes se ale zdá, že Mars vodu téměř neobsahuje 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  <a:endParaRPr lang="cs-CZ" sz="2200" dirty="0">
              <a:solidFill>
                <a:schemeClr val="bg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021" y="4208840"/>
            <a:ext cx="2997267" cy="2453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8105" y="5661248"/>
            <a:ext cx="5796644" cy="101566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Nedávno odhalená řečiště na Marsu jsou vzácná. Mohou se ale ukázat místa, kde je i nyní přítomna podpovrchová tekutá voda.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6632"/>
            <a:ext cx="2997267" cy="374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2724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3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400"/>
                            </p:stCondLst>
                            <p:childTnLst>
                              <p:par>
                                <p:cTn id="30" presetID="4" presetClass="entr" presetSubtype="3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600"/>
                            </p:stCondLst>
                            <p:childTnLst>
                              <p:par>
                                <p:cTn id="34" presetID="4" presetClass="entr" presetSubtype="3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83859" y="87921"/>
            <a:ext cx="224329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200" b="1" dirty="0">
                <a:solidFill>
                  <a:srgbClr val="00B0F0"/>
                </a:solidFill>
              </a:rPr>
              <a:t>Jižní polární čepička </a:t>
            </a:r>
            <a:endParaRPr lang="cs-CZ" sz="2200" b="1" dirty="0" smtClean="0">
              <a:solidFill>
                <a:srgbClr val="00B0F0"/>
              </a:solidFill>
            </a:endParaRPr>
          </a:p>
          <a:p>
            <a:pPr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se </a:t>
            </a:r>
            <a:r>
              <a:rPr lang="cs-CZ" sz="2200" dirty="0">
                <a:solidFill>
                  <a:schemeClr val="bg1"/>
                </a:solidFill>
              </a:rPr>
              <a:t>z velké části skládá ze zmrzlého oxidu uhličitého. Tato čepička z CO2 nikdy kompletně neroztaje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5585" y="3609020"/>
            <a:ext cx="3272671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200" b="1" dirty="0">
                <a:solidFill>
                  <a:srgbClr val="00B0F0"/>
                </a:solidFill>
              </a:rPr>
              <a:t>Severní polární čepička </a:t>
            </a:r>
            <a:endParaRPr lang="cs-CZ" sz="2200" b="1" dirty="0" smtClean="0">
              <a:solidFill>
                <a:srgbClr val="00B0F0"/>
              </a:solidFill>
            </a:endParaRPr>
          </a:p>
          <a:p>
            <a:pPr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je </a:t>
            </a:r>
            <a:r>
              <a:rPr lang="cs-CZ" sz="2200" dirty="0">
                <a:solidFill>
                  <a:schemeClr val="bg1"/>
                </a:solidFill>
              </a:rPr>
              <a:t>složena na rozdíl od jižní,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z </a:t>
            </a:r>
            <a:r>
              <a:rPr lang="cs-CZ" sz="2200" dirty="0">
                <a:solidFill>
                  <a:schemeClr val="bg1"/>
                </a:solidFill>
              </a:rPr>
              <a:t>větší části ze zmrzlé vody, která je pozůstatkem někdejšího vodního oceánu na Marsu.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19" y="102992"/>
            <a:ext cx="3278138" cy="327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265" y="109780"/>
            <a:ext cx="3278138" cy="3310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56235" y="6021288"/>
            <a:ext cx="8880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solidFill>
                  <a:srgbClr val="00B0F0"/>
                </a:solidFill>
              </a:rPr>
              <a:t>Důkazem existence vody je objev minerálu hematitu (krevele; Fe2O3), jenž dává povrchu načervenalé zbarvení</a:t>
            </a:r>
            <a:r>
              <a:rPr lang="cs-CZ" sz="2000" dirty="0" smtClean="0">
                <a:solidFill>
                  <a:srgbClr val="00B0F0"/>
                </a:solidFill>
              </a:rPr>
              <a:t>.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6" name="Šipka dolů 5"/>
          <p:cNvSpPr/>
          <p:nvPr/>
        </p:nvSpPr>
        <p:spPr>
          <a:xfrm>
            <a:off x="130118" y="2882787"/>
            <a:ext cx="216024" cy="7262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6012160" y="260648"/>
            <a:ext cx="108012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257" y="3501007"/>
            <a:ext cx="3278138" cy="2458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Šipka doprava 7"/>
          <p:cNvSpPr/>
          <p:nvPr/>
        </p:nvSpPr>
        <p:spPr>
          <a:xfrm rot="10800000">
            <a:off x="3156276" y="3735521"/>
            <a:ext cx="1019727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55403" y="3609020"/>
            <a:ext cx="2181092" cy="2246769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solidFill>
                  <a:srgbClr val="FFC000"/>
                </a:solidFill>
              </a:rPr>
              <a:t>Severní polární čepička </a:t>
            </a:r>
            <a:r>
              <a:rPr lang="cs-CZ" sz="2000" dirty="0" smtClean="0">
                <a:solidFill>
                  <a:srgbClr val="FFC000"/>
                </a:solidFill>
              </a:rPr>
              <a:t>zabírá </a:t>
            </a:r>
            <a:r>
              <a:rPr lang="cs-CZ" sz="2000" dirty="0">
                <a:solidFill>
                  <a:srgbClr val="FFC000"/>
                </a:solidFill>
              </a:rPr>
              <a:t>přibližně 1200 km </a:t>
            </a:r>
            <a:r>
              <a:rPr lang="cs-CZ" sz="2000" dirty="0" smtClean="0">
                <a:solidFill>
                  <a:srgbClr val="FFC000"/>
                </a:solidFill>
              </a:rPr>
              <a:t/>
            </a:r>
            <a:br>
              <a:rPr lang="cs-CZ" sz="2000" dirty="0" smtClean="0">
                <a:solidFill>
                  <a:srgbClr val="FFC000"/>
                </a:solidFill>
              </a:rPr>
            </a:br>
            <a:r>
              <a:rPr lang="cs-CZ" sz="2000" dirty="0" smtClean="0">
                <a:solidFill>
                  <a:srgbClr val="FFC000"/>
                </a:solidFill>
              </a:rPr>
              <a:t>s </a:t>
            </a:r>
            <a:r>
              <a:rPr lang="cs-CZ" sz="2000" dirty="0">
                <a:solidFill>
                  <a:srgbClr val="FFC000"/>
                </a:solidFill>
              </a:rPr>
              <a:t>průměrnou tloušťkou ledu </a:t>
            </a:r>
            <a:r>
              <a:rPr lang="cs-CZ" sz="2000" dirty="0" smtClean="0">
                <a:solidFill>
                  <a:srgbClr val="FFC000"/>
                </a:solidFill>
              </a:rPr>
              <a:t/>
            </a:r>
            <a:br>
              <a:rPr lang="cs-CZ" sz="2000" dirty="0" smtClean="0">
                <a:solidFill>
                  <a:srgbClr val="FFC000"/>
                </a:solidFill>
              </a:rPr>
            </a:br>
            <a:r>
              <a:rPr lang="cs-CZ" sz="2000" dirty="0" smtClean="0">
                <a:solidFill>
                  <a:srgbClr val="FFC000"/>
                </a:solidFill>
              </a:rPr>
              <a:t>1,03 </a:t>
            </a:r>
            <a:r>
              <a:rPr lang="cs-CZ" sz="2000" dirty="0">
                <a:solidFill>
                  <a:srgbClr val="FFC000"/>
                </a:solidFill>
              </a:rPr>
              <a:t>km </a:t>
            </a:r>
            <a:r>
              <a:rPr lang="cs-CZ" sz="2000" dirty="0" smtClean="0">
                <a:solidFill>
                  <a:srgbClr val="FFC000"/>
                </a:solidFill>
              </a:rPr>
              <a:t/>
            </a:r>
            <a:br>
              <a:rPr lang="cs-CZ" sz="2000" dirty="0" smtClean="0">
                <a:solidFill>
                  <a:srgbClr val="FFC000"/>
                </a:solidFill>
              </a:rPr>
            </a:br>
            <a:r>
              <a:rPr lang="cs-CZ" sz="2000" dirty="0" smtClean="0">
                <a:solidFill>
                  <a:srgbClr val="FFC000"/>
                </a:solidFill>
              </a:rPr>
              <a:t>(max. </a:t>
            </a:r>
            <a:r>
              <a:rPr lang="cs-CZ" sz="2000" dirty="0">
                <a:solidFill>
                  <a:srgbClr val="FFC000"/>
                </a:solidFill>
              </a:rPr>
              <a:t>3 km) </a:t>
            </a:r>
          </a:p>
        </p:txBody>
      </p:sp>
    </p:spTree>
    <p:extLst>
      <p:ext uri="{BB962C8B-B14F-4D97-AF65-F5344CB8AC3E}">
        <p14:creationId xmlns:p14="http://schemas.microsoft.com/office/powerpoint/2010/main" val="96760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4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4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 build="p"/>
      <p:bldP spid="6" grpId="0" animBg="1"/>
      <p:bldP spid="7" grpId="0" animBg="1"/>
      <p:bldP spid="8" grpId="0" animBg="1"/>
      <p:bldP spid="9" grpId="0" uiExpand="1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6632"/>
            <a:ext cx="73448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Prachové bouře na Marsu</a:t>
            </a:r>
            <a:endParaRPr lang="cs-CZ" sz="4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3508" y="857441"/>
            <a:ext cx="87129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>
                <a:solidFill>
                  <a:schemeClr val="bg1"/>
                </a:solidFill>
              </a:rPr>
              <a:t>Na Marsu tedy vznikla v polovině roku 2001 obrovská globální prachová bouře, největší za celá desetiletí. Výsledkem jsou tyto dva snímky bouře Hubbleovým kosmickým dalekohledem (WFPC2) z pozdního června a časného září, jenž nabízí dramaticky kontrastní pohledy na povrch Marsu.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16" y="2303991"/>
            <a:ext cx="3521246" cy="3439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31089"/>
            <a:ext cx="3349758" cy="3439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2303991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16. června 2001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33576" y="2331089"/>
            <a:ext cx="1350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4. září 2001</a:t>
            </a:r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3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3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7" y="116632"/>
            <a:ext cx="9114043" cy="664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2186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68" y="3403809"/>
            <a:ext cx="56197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>
                <a:solidFill>
                  <a:schemeClr val="bg1"/>
                </a:solidFill>
              </a:rPr>
              <a:t>I přesto, že je planeta studenou a suchou planetou, má velmi dynamické počasí. </a:t>
            </a:r>
            <a:endParaRPr lang="cs-CZ" sz="2200" dirty="0" smtClean="0">
              <a:solidFill>
                <a:schemeClr val="bg1"/>
              </a:solidFill>
            </a:endParaRPr>
          </a:p>
          <a:p>
            <a:pPr algn="ctr"/>
            <a:r>
              <a:rPr lang="cs-CZ" sz="2200" dirty="0" smtClean="0">
                <a:solidFill>
                  <a:schemeClr val="bg1"/>
                </a:solidFill>
              </a:rPr>
              <a:t>Dne </a:t>
            </a:r>
            <a:r>
              <a:rPr lang="cs-CZ" sz="2200" dirty="0">
                <a:solidFill>
                  <a:schemeClr val="bg1"/>
                </a:solidFill>
              </a:rPr>
              <a:t>30. června 1999 spatřily kamery sondy Mars Global Surveyor (MGS) tento se vyvíjející rozsáhlý bouřkový systém nad Marsovou severní polární oblastí. </a:t>
            </a:r>
            <a:r>
              <a:rPr lang="cs-CZ" sz="2200" dirty="0" smtClean="0">
                <a:solidFill>
                  <a:schemeClr val="bg1"/>
                </a:solidFill>
              </a:rPr>
              <a:t>Zdá </a:t>
            </a:r>
            <a:r>
              <a:rPr lang="cs-CZ" sz="2200" dirty="0">
                <a:solidFill>
                  <a:schemeClr val="bg1"/>
                </a:solidFill>
              </a:rPr>
              <a:t>se, že vysoké větry promíchávají hnědavé prašné mraky a bílé mraky vodního ledu, jak se vířící čelo bouře přesouvá přes nejsevernější polární krajinu Marsu.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050485"/>
            <a:ext cx="3373073" cy="5767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00" y="175976"/>
            <a:ext cx="3613912" cy="2493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064545" y="12559"/>
            <a:ext cx="50868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Snímek obrovitého </a:t>
            </a:r>
            <a:r>
              <a:rPr lang="cs-CZ" sz="2000" b="1" dirty="0">
                <a:solidFill>
                  <a:srgbClr val="FFC000"/>
                </a:solidFill>
              </a:rPr>
              <a:t>cyklonu </a:t>
            </a:r>
            <a:r>
              <a:rPr lang="cs-CZ" sz="2000" b="1" dirty="0" smtClean="0">
                <a:solidFill>
                  <a:srgbClr val="FFC000"/>
                </a:solidFill>
              </a:rPr>
              <a:t>,  </a:t>
            </a:r>
            <a:r>
              <a:rPr lang="cs-CZ" sz="2000" b="1" dirty="0">
                <a:solidFill>
                  <a:srgbClr val="FFC000"/>
                </a:solidFill>
              </a:rPr>
              <a:t>bouři zuřící blízko severního pólu</a:t>
            </a:r>
            <a:r>
              <a:rPr lang="cs-CZ" sz="2000" b="1" dirty="0" smtClean="0">
                <a:solidFill>
                  <a:srgbClr val="FFC000"/>
                </a:solidFill>
              </a:rPr>
              <a:t>, </a:t>
            </a:r>
            <a:r>
              <a:rPr lang="cs-CZ" sz="2000" b="1" dirty="0">
                <a:solidFill>
                  <a:srgbClr val="FFC000"/>
                </a:solidFill>
              </a:rPr>
              <a:t>pořízený Hubbleovým kosmickým teleskopem </a:t>
            </a:r>
            <a:r>
              <a:rPr lang="cs-CZ" sz="2000" b="1" dirty="0" smtClean="0">
                <a:solidFill>
                  <a:srgbClr val="FFC000"/>
                </a:solidFill>
              </a:rPr>
              <a:t> z 27. dubna 1999.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7401" y="2695923"/>
            <a:ext cx="533079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Oblačnost na Marsu</a:t>
            </a:r>
            <a:endParaRPr lang="cs-CZ" sz="4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220" y="1020885"/>
            <a:ext cx="2006207" cy="1748864"/>
          </a:xfrm>
          <a:prstGeom prst="rect">
            <a:avLst/>
          </a:prstGeom>
          <a:ln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9638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" presetClass="entr" presetSubtype="32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1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00"/>
                            </p:stCondLst>
                            <p:childTnLst>
                              <p:par>
                                <p:cTn id="3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980728"/>
            <a:ext cx="54006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Okolo planety obíhají dvě přirozené </a:t>
            </a:r>
            <a:r>
              <a:rPr lang="cs-CZ" sz="2200" dirty="0" smtClean="0">
                <a:solidFill>
                  <a:schemeClr val="bg1"/>
                </a:solidFill>
              </a:rPr>
              <a:t>družice:</a:t>
            </a:r>
          </a:p>
          <a:p>
            <a:r>
              <a:rPr lang="cs-CZ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Phobos </a:t>
            </a:r>
            <a:r>
              <a:rPr lang="cs-CZ" sz="24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(„strach“) </a:t>
            </a:r>
            <a:r>
              <a:rPr lang="cs-CZ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a     Deimos </a:t>
            </a:r>
            <a:r>
              <a:rPr lang="cs-CZ" sz="24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(„hrůza“). </a:t>
            </a:r>
            <a:endParaRPr lang="cs-CZ" sz="24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46699" y="211285"/>
            <a:ext cx="4104456" cy="769441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MĚSÍCE MARSU</a:t>
            </a:r>
            <a:endParaRPr lang="cs-CZ" sz="4400" b="1" dirty="0">
              <a:ln w="9525" cmpd="dbl">
                <a:solidFill>
                  <a:srgbClr val="00FF00"/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989" y="211285"/>
            <a:ext cx="3027881" cy="27164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4581128"/>
            <a:ext cx="887836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Poprvé </a:t>
            </a:r>
            <a:r>
              <a:rPr lang="cs-CZ" sz="2200" dirty="0">
                <a:solidFill>
                  <a:schemeClr val="bg1"/>
                </a:solidFill>
              </a:rPr>
              <a:t>byly objeveny americkým astronomem </a:t>
            </a:r>
            <a:r>
              <a:rPr lang="cs-CZ" sz="2200" b="1" dirty="0">
                <a:solidFill>
                  <a:schemeClr val="bg1"/>
                </a:solidFill>
              </a:rPr>
              <a:t>Asaphem Hallem</a:t>
            </a:r>
            <a:r>
              <a:rPr lang="cs-CZ" sz="2200" dirty="0">
                <a:solidFill>
                  <a:schemeClr val="bg1"/>
                </a:solidFill>
              </a:rPr>
              <a:t> (1829-1907) a to 11. a 16. srpna 1877. </a:t>
            </a:r>
            <a:r>
              <a:rPr lang="cs-CZ" sz="2200" dirty="0" smtClean="0">
                <a:solidFill>
                  <a:schemeClr val="bg1"/>
                </a:solidFill>
              </a:rPr>
              <a:t>Byly </a:t>
            </a:r>
            <a:r>
              <a:rPr lang="cs-CZ" sz="2200" dirty="0">
                <a:solidFill>
                  <a:schemeClr val="bg1"/>
                </a:solidFill>
              </a:rPr>
              <a:t>pojmenovány po koních římského boha </a:t>
            </a:r>
            <a:r>
              <a:rPr lang="cs-CZ" sz="2200" dirty="0" smtClean="0">
                <a:solidFill>
                  <a:schemeClr val="bg1"/>
                </a:solidFill>
              </a:rPr>
              <a:t>Marta. Oba </a:t>
            </a:r>
            <a:r>
              <a:rPr lang="cs-CZ" sz="2200" dirty="0">
                <a:solidFill>
                  <a:schemeClr val="bg1"/>
                </a:solidFill>
              </a:rPr>
              <a:t>dva mají zcela neuspořádaný tvar a jsou pokryty impaktovými krátery jako mnoho dalších malých družic a asteroidů ve sluneční soustavě. </a:t>
            </a:r>
            <a:r>
              <a:rPr lang="cs-CZ" sz="2200" dirty="0" smtClean="0">
                <a:solidFill>
                  <a:schemeClr val="bg1"/>
                </a:solidFill>
              </a:rPr>
              <a:t>Oba </a:t>
            </a:r>
            <a:r>
              <a:rPr lang="cs-CZ" sz="2200" dirty="0">
                <a:solidFill>
                  <a:schemeClr val="bg1"/>
                </a:solidFill>
              </a:rPr>
              <a:t>se složením podobají uhlíkovému asteroidu a zdá se, že možná mají nějakou podzemní vodu.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00" y="1884997"/>
            <a:ext cx="4295167" cy="2696131"/>
          </a:xfrm>
          <a:prstGeom prst="rect">
            <a:avLst/>
          </a:prstGeom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Šipka doleva a nahoru 4"/>
          <p:cNvSpPr/>
          <p:nvPr/>
        </p:nvSpPr>
        <p:spPr>
          <a:xfrm rot="5400000">
            <a:off x="268241" y="1780949"/>
            <a:ext cx="703360" cy="703358"/>
          </a:xfrm>
          <a:prstGeom prst="leftUpArrow">
            <a:avLst>
              <a:gd name="adj1" fmla="val 15523"/>
              <a:gd name="adj2" fmla="val 25000"/>
              <a:gd name="adj3" fmla="val 19179"/>
            </a:avLst>
          </a:prstGeom>
          <a:solidFill>
            <a:schemeClr val="accent2"/>
          </a:solidFill>
          <a:ln w="9525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Šipka doleva a nahoru 7"/>
          <p:cNvSpPr/>
          <p:nvPr/>
        </p:nvSpPr>
        <p:spPr>
          <a:xfrm rot="5400000">
            <a:off x="5374508" y="1494976"/>
            <a:ext cx="411208" cy="864096"/>
          </a:xfrm>
          <a:prstGeom prst="leftUpArrow">
            <a:avLst>
              <a:gd name="adj1" fmla="val 22162"/>
              <a:gd name="adj2" fmla="val 25000"/>
              <a:gd name="adj3" fmla="val 19179"/>
            </a:avLst>
          </a:prstGeom>
          <a:solidFill>
            <a:schemeClr val="accent2"/>
          </a:solidFill>
          <a:ln w="9525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92080" y="3284984"/>
            <a:ext cx="3693790" cy="110799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sz="2200" dirty="0"/>
              <a:t>Obě dvě tělesa mají vázanou rotaci, což znamená, že ukazují Marsu stále stejnou stranu. </a:t>
            </a:r>
          </a:p>
        </p:txBody>
      </p:sp>
    </p:spTree>
    <p:extLst>
      <p:ext uri="{BB962C8B-B14F-4D97-AF65-F5344CB8AC3E}">
        <p14:creationId xmlns:p14="http://schemas.microsoft.com/office/powerpoint/2010/main" val="135937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6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"/>
                            </p:stCondLst>
                            <p:childTnLst>
                              <p:par>
                                <p:cTn id="2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12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4" presetClass="entr" presetSubtype="32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12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 build="p"/>
      <p:bldP spid="5" grpId="0" animBg="1"/>
      <p:bldP spid="8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Základní data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7211949"/>
              </p:ext>
            </p:extLst>
          </p:nvPr>
        </p:nvGraphicFramePr>
        <p:xfrm>
          <a:off x="467544" y="836712"/>
          <a:ext cx="8229600" cy="5760720"/>
        </p:xfrm>
        <a:graphic>
          <a:graphicData uri="http://schemas.openxmlformats.org/drawingml/2006/table">
            <a:tbl>
              <a:tblPr bandRow="1">
                <a:tableStyleId>{3C2FFA5D-87B4-456A-9821-1D502468CF0F}</a:tableStyleId>
              </a:tblPr>
              <a:tblGrid>
                <a:gridCol w="4114800"/>
                <a:gridCol w="4114800"/>
              </a:tblGrid>
              <a:tr h="396000">
                <a:tc>
                  <a:txBody>
                    <a:bodyPr/>
                    <a:lstStyle/>
                    <a:p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hmotnost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6,4×10</a:t>
                      </a:r>
                      <a:r>
                        <a:rPr lang="cs-CZ" sz="2100" b="1" baseline="30000" dirty="0" smtClean="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kg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rovníkový poloměr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3 390 </a:t>
                      </a:r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km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hustota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3 933 kg/m</a:t>
                      </a:r>
                      <a:r>
                        <a:rPr lang="cs-CZ" sz="2100" b="1" baseline="30000" dirty="0" smtClean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Zrychlení na povrchu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3,69 m/s</a:t>
                      </a:r>
                      <a:r>
                        <a:rPr lang="cs-CZ" sz="2100" b="1" baseline="30000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Úniková rychlost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5,03 km/s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povrchová teplota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−</a:t>
                      </a:r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140 </a:t>
                      </a:r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°C až </a:t>
                      </a:r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20 </a:t>
                      </a:r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°C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doba otočení kolem osy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24 h 39 min 35 s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doba oběhu kolem Slunce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687 pozemských dní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střední vzdálenost </a:t>
                      </a:r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od Slunce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227 940 000 </a:t>
                      </a:r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km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přísluní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206 620 000 km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odsluní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249 230 000 km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Vzdálenost od Země - minimální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54 500 000 km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                                     -</a:t>
                      </a:r>
                      <a:r>
                        <a:rPr lang="cs-CZ" sz="2100" b="1" baseline="0" dirty="0" smtClean="0">
                          <a:solidFill>
                            <a:schemeClr val="tx1"/>
                          </a:solidFill>
                          <a:effectLst/>
                        </a:rPr>
                        <a:t> maximální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 smtClean="0">
                          <a:solidFill>
                            <a:schemeClr val="tx1"/>
                          </a:solidFill>
                          <a:effectLst/>
                        </a:rPr>
                        <a:t>401 300 000 km</a:t>
                      </a:r>
                      <a:endParaRPr lang="cs-CZ" sz="21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počet měsíců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100" b="1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6319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96752"/>
            <a:ext cx="5413598" cy="5413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332656"/>
            <a:ext cx="88569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000" b="1" cap="all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4F81BD"/>
                </a:solidFill>
                <a:effectLst>
                  <a:glow rad="63500">
                    <a:srgbClr val="C0504D">
                      <a:satMod val="175000"/>
                      <a:alpha val="40000"/>
                    </a:srgbClr>
                  </a:glow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ial Black" pitchFamily="34" charset="0"/>
                <a:ea typeface="+mj-ea"/>
                <a:cs typeface="+mj-cs"/>
              </a:rPr>
              <a:t>Důležité objevy</a:t>
            </a:r>
            <a:endParaRPr lang="cs-CZ" sz="600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71912" y="1628800"/>
            <a:ext cx="69422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Pokud zaměříme svoji pozornost na důležité objevy týkající se planety Mars, čeká nás dlouhý výčet.</a:t>
            </a:r>
          </a:p>
          <a:p>
            <a:pPr algn="ctr"/>
            <a:endParaRPr lang="cs-CZ" sz="28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cs-CZ" sz="2800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Není to jistě až tak překvapující, vždyť Mars </a:t>
            </a:r>
            <a:br>
              <a:rPr lang="cs-CZ" sz="2800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sz="2800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je dodnes považován za planetu, kterou by chtěli lidé v budoucnosti obývat.</a:t>
            </a:r>
          </a:p>
          <a:p>
            <a:pPr algn="ctr"/>
            <a:endParaRPr lang="cs-CZ" sz="2800" dirty="0" smtClean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cs-CZ" sz="2800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POJĎME SE LETMO PODÍVAT, ČEHO LIDÉ </a:t>
            </a:r>
            <a:br>
              <a:rPr lang="cs-CZ" sz="2800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cs-CZ" sz="2800" dirty="0" smtClean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 OBJEVOVÁNÍ MARSU DOSÁHLI</a:t>
            </a:r>
            <a:endParaRPr lang="cs-CZ" sz="28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3767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06090"/>
          </a:xfr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4000" b="1" cap="all" dirty="0" smtClean="0">
                <a:ln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 Black" pitchFamily="34" charset="0"/>
              </a:rPr>
              <a:t>Důležité objevy</a:t>
            </a:r>
            <a:endParaRPr lang="cs-CZ" sz="4000" b="1" cap="all" dirty="0">
              <a:ln/>
              <a:solidFill>
                <a:schemeClr val="accent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 Black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5636506"/>
              </p:ext>
            </p:extLst>
          </p:nvPr>
        </p:nvGraphicFramePr>
        <p:xfrm>
          <a:off x="179512" y="715832"/>
          <a:ext cx="8784976" cy="6025536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959704"/>
                <a:gridCol w="7825272"/>
              </a:tblGrid>
              <a:tr h="716648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1576 – </a:t>
                      </a:r>
                      <a:br>
                        <a:rPr lang="cs-CZ" sz="2000" b="1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1596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Tycho Brahe měřil polohy Marsu na observatoři na ostrově Hven. </a:t>
                      </a:r>
                      <a:b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</a:b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Tato pozorování se stala výchozím bodem pro Keplera, který vyslovil tři zákony o pohybu planet.</a:t>
                      </a:r>
                      <a:endParaRPr lang="cs-CZ" sz="1900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65949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1605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Johannes Kepler dokazuje eliptickou dráhu Marsu se Sluncem v jednom ohnisku</a:t>
                      </a:r>
                      <a:endParaRPr lang="cs-CZ" sz="1900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1610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900" dirty="0" smtClean="0">
                          <a:latin typeface="Georgia" pitchFamily="18" charset="0"/>
                        </a:rPr>
                        <a:t>G. Galilei pozoroval fáze Marsu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31164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1656</a:t>
                      </a:r>
                      <a:r>
                        <a:rPr lang="cs-CZ" sz="2400" b="1" dirty="0">
                          <a:solidFill>
                            <a:schemeClr val="tx1"/>
                          </a:solidFill>
                        </a:rPr>
                        <a:t> </a:t>
                      </a: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Zjištěna doba otáčení asi 24 hodin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65568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1659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Ch. Huyges pozoroval Syrtis Maior, první známou podrobnost na Marsu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32383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1666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G. D. Cassini určil dobu rotace Marsu a objevil polární čepičky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379836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1830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J. Madler nakreslil první spolehlivou mapu Marsu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36383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1877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G. Shiaparelli pozoroval kanály na Marsu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36383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1877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11.  a 18.8</a:t>
                      </a:r>
                      <a:r>
                        <a:rPr lang="cs-CZ" sz="1900" dirty="0" smtClean="0">
                          <a:solidFill>
                            <a:srgbClr val="FF0000"/>
                          </a:solidFill>
                          <a:latin typeface="Georgia" pitchFamily="18" charset="0"/>
                        </a:rPr>
                        <a:t>. -  </a:t>
                      </a:r>
                      <a:r>
                        <a:rPr lang="es-ES" sz="1900" dirty="0" smtClean="0">
                          <a:latin typeface="Georgia" pitchFamily="18" charset="0"/>
                        </a:rPr>
                        <a:t>A. Hall objevil družice Marsu Phobos a Deimos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580641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1900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Astronom Lowell poprvé hovoří o existenci „Marťanů“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488535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1947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nn-NO" sz="1900" dirty="0" smtClean="0">
                          <a:latin typeface="Georgia" pitchFamily="18" charset="0"/>
                        </a:rPr>
                        <a:t>G. P. Kuiper zjistil oxid uhličitý ve spektru Marsu</a:t>
                      </a:r>
                      <a:endParaRPr lang="cs-CZ" sz="1900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295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7262373"/>
              </p:ext>
            </p:extLst>
          </p:nvPr>
        </p:nvGraphicFramePr>
        <p:xfrm>
          <a:off x="179512" y="116632"/>
          <a:ext cx="8784976" cy="6565350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792088"/>
                <a:gridCol w="7992888"/>
              </a:tblGrid>
              <a:tr h="56006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1962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1.11.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K Marsu se vydala první kosmická sonda, sovětský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1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. </a:t>
                      </a:r>
                      <a:br>
                        <a:rPr lang="cs-CZ" sz="1900" dirty="0" smtClean="0">
                          <a:latin typeface="Georgia" pitchFamily="18" charset="0"/>
                        </a:rPr>
                      </a:br>
                      <a:r>
                        <a:rPr lang="cs-CZ" sz="1800" dirty="0" smtClean="0">
                          <a:latin typeface="Georgia" pitchFamily="18" charset="0"/>
                        </a:rPr>
                        <a:t>V době průletu kolem cílové planety se nepodařilo udržet rádiové spojení.</a:t>
                      </a:r>
                      <a:endParaRPr lang="cs-CZ" sz="1800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92200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1964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28.11.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start americké sondy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Mariner 4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, která 14. července 1965 prolétla ve vzdálenosti 10 000 km od cílové planety a odvysílala 21 snímků povrchu- ukazujících krátery, ale žádné stopy kanálů</a:t>
                      </a:r>
                      <a:endParaRPr lang="cs-CZ" sz="1900" dirty="0" smtClean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54709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1964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30.11.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start druhé sovětské sondy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Zond 2</a:t>
                      </a:r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k Marsu. V průběhu letu s ní však bylo ztraceno spojení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60576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1969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24.2.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start sondy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Mariner 6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, která 31. července prolétla ve vzdálenosti </a:t>
                      </a:r>
                    </a:p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3 390 km od Marsu. Nad rovníkovou oblastí pořídila 76 snímků povrchu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80845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1969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27.3.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na cestu k Marsu se vydal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Mariner 7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, dvojče Marineru 6. </a:t>
                      </a:r>
                      <a:br>
                        <a:rPr lang="cs-CZ" sz="1900" dirty="0" smtClean="0">
                          <a:latin typeface="Georgia" pitchFamily="18" charset="0"/>
                        </a:rPr>
                      </a:br>
                      <a:r>
                        <a:rPr lang="cs-CZ" sz="1800" dirty="0" smtClean="0">
                          <a:latin typeface="Georgia" pitchFamily="18" charset="0"/>
                        </a:rPr>
                        <a:t>Přiblížil se 4.8. k Marsu na 3 000 km a předal na Zem 126 snímků jižní polokoule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. 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77682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1971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19.5.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start sovětské sondy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2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. Dne 27.listopadu se orbitální část sondy stala druhou umělou družicí Marsu. Pokus o měkké přistání sestupového modulu se nezdařil.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46023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1971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28.5.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start sondy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3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, shodné se stanicí Mars 2. Orbitální část přešla 2.12.  na dráhu kolem Marsu a stala se třetí umělou družicí Marsu</a:t>
                      </a:r>
                      <a:r>
                        <a:rPr lang="cs-CZ" sz="1800" dirty="0" smtClean="0">
                          <a:latin typeface="Georgia" pitchFamily="18" charset="0"/>
                        </a:rPr>
                        <a:t>. Sestupový modul měkce přistál téhož dne na povrchu Marsu  jako první těleso vyrobené lidskou rukou. Po 20 sekundách bylo ztraceno rádiové spojení. Družice Mars 2 a 3 pracovaly na drahách kolem planety po dobu 8 měsíců .</a:t>
                      </a:r>
                      <a:endParaRPr lang="cs-CZ" sz="18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672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0945566"/>
              </p:ext>
            </p:extLst>
          </p:nvPr>
        </p:nvGraphicFramePr>
        <p:xfrm>
          <a:off x="179512" y="260648"/>
          <a:ext cx="8784976" cy="6326828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864096"/>
                <a:gridCol w="7920880"/>
              </a:tblGrid>
              <a:tr h="43204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1971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30.5.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Mariner 9</a:t>
                      </a:r>
                      <a:r>
                        <a:rPr lang="cs-CZ" sz="2000" dirty="0" smtClean="0"/>
                        <a:t>, která 13.listopadu dorazila do oblasti Marsu. Do 27. října 1972 získala celkem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  7 329 snímků Marsu a obou jeho měsíců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1973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21.7.  </a:t>
                      </a: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- start sondy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4</a:t>
                      </a: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, která prolétla 10. února ve vzdálenosti </a:t>
                      </a:r>
                      <a:b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</a:b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2200 km od Marsu</a:t>
                      </a:r>
                      <a:endParaRPr lang="cs-CZ" sz="1900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892286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1973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25.7.  </a:t>
                      </a: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- start sondy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5</a:t>
                      </a: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, která měla stejné úkoly jako Mars 4. </a:t>
                      </a:r>
                      <a:b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</a:b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12. 2.1974 se dostala na oběžnou dráhu kolem Marsu a získala řadu fotografií povrchu</a:t>
                      </a:r>
                      <a:endParaRPr lang="cs-CZ" sz="1900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125193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1973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5.8.  </a:t>
                      </a: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- start sondy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6</a:t>
                      </a: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, která se 12. března 1974 pokusila o další měkké přistání na jižní polokouli. Při sestupu atmosférou planety zjistila velké množství argonu. Pozdější měření tento výsledek nepotvrdila. </a:t>
                      </a:r>
                    </a:p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 okamžiku přistání bylo se sondou ztraceno spojení.</a:t>
                      </a:r>
                      <a:endParaRPr lang="cs-CZ" sz="1900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1973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20.8. </a:t>
                      </a: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- start sondy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Viking 1</a:t>
                      </a:r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 </a:t>
                      </a: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- k Marsu dorazila 19.6.1976 a stala se družicí Marsu. 20.července přistál sestupový modul v oblasti Planitia Chryse</a:t>
                      </a:r>
                      <a:endParaRPr lang="cs-CZ" sz="1900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580641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1973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9.9. </a:t>
                      </a: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-  start sondy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Viking 2</a:t>
                      </a: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. k Marsu dorazila 7.srpna 1976 a vytvořila další družici planety. Program Viking uskutečnil komplexní výzkum Marsu a jeho měsíců z oběžné dráhy a přímo z povrchu. Obě družice Viking pořídily 52 000 snímků, které zachycují 97% povrchu Marsu. Sestupové moduly získaly 4 500 snímků a 3 milióny meteorologických měření.</a:t>
                      </a:r>
                      <a:endParaRPr lang="cs-CZ" sz="1900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387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3831032"/>
              </p:ext>
            </p:extLst>
          </p:nvPr>
        </p:nvGraphicFramePr>
        <p:xfrm>
          <a:off x="179512" y="68239"/>
          <a:ext cx="8784976" cy="6666355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080120"/>
                <a:gridCol w="7704856"/>
              </a:tblGrid>
              <a:tr h="64807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1976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3. 7.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přistává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Viking 2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, 20. 7.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Viking 1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. Obě sondy mapují většinu planety, nenacházejí stopy života a posílají první fotografie povrchu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1996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na povrchu Marsu přistála sonda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Pathfinder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studium atmosféry - a na povrchu pracovalo vozitko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Sojourner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 - dokonalé zmapování povrchu 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46023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1997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Přílet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MGS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 k Marsu. Podrobný průzkum s vysokou rozlišovací schopností.</a:t>
                      </a:r>
                      <a:endParaRPr lang="cs-CZ" sz="1900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46023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1998-9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Polar Lander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 </a:t>
                      </a:r>
                      <a:r>
                        <a:rPr lang="sv-SE" sz="1900" b="1" dirty="0" smtClean="0">
                          <a:solidFill>
                            <a:srgbClr val="C00000"/>
                          </a:solidFill>
                          <a:latin typeface="Georgia" pitchFamily="18" charset="0"/>
                        </a:rPr>
                        <a:t>- </a:t>
                      </a:r>
                      <a:r>
                        <a:rPr lang="sv-SE" sz="1900" dirty="0" smtClean="0">
                          <a:latin typeface="Georgia" pitchFamily="18" charset="0"/>
                        </a:rPr>
                        <a:t>bohužel ztracen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580641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2001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Surveyor 2001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- celkové studie, průzkum povrchu, produkce surovin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44347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2001</a:t>
                      </a:r>
                      <a:r>
                        <a:rPr lang="cs-CZ" sz="2400" b="1" dirty="0">
                          <a:solidFill>
                            <a:schemeClr val="tx1"/>
                          </a:solidFill>
                        </a:rPr>
                        <a:t> </a:t>
                      </a: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Přílet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Odyssey 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k Marsu, navedení na oběžnou dráhu.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44347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2003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K Marsu dorazila evropská sonda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Mars Express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. Orbitální modul funguje bezchybně, přistávací mosul selhal.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44347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2004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>
                          <a:latin typeface="Georgia" pitchFamily="18" charset="0"/>
                        </a:rPr>
                        <a:t>Mise </a:t>
                      </a:r>
                      <a:r>
                        <a:rPr lang="cs-CZ" sz="1900" b="1" dirty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MER</a:t>
                      </a:r>
                      <a:r>
                        <a:rPr lang="cs-CZ" sz="1900" dirty="0">
                          <a:latin typeface="Georgia" pitchFamily="18" charset="0"/>
                        </a:rPr>
                        <a:t> (Mars Exploration Rover) umisťuje na povrchu Marsu výkonná výzkumná vozítka </a:t>
                      </a:r>
                      <a:r>
                        <a:rPr lang="cs-CZ" sz="1900" b="1" dirty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Spirit a Opportunity</a:t>
                      </a:r>
                      <a:r>
                        <a:rPr lang="cs-CZ" sz="1900" dirty="0">
                          <a:latin typeface="Georgia" pitchFamily="18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82948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2006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Na oběžnou dráhu byla navedena sonda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MRO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, která započala podrobné snímkování Marsu.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465976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2008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latin typeface="Georgia" pitchFamily="18" charset="0"/>
                        </a:rPr>
                        <a:t>K Marsu dorazila další americká sonda s přistávacím modulem (vozítkem) </a:t>
                      </a:r>
                      <a:r>
                        <a:rPr lang="cs-CZ" sz="1900" b="1" dirty="0" smtClean="0">
                          <a:solidFill>
                            <a:srgbClr val="FF0066"/>
                          </a:solidFill>
                          <a:latin typeface="Georgia" pitchFamily="18" charset="0"/>
                        </a:rPr>
                        <a:t>Fénix</a:t>
                      </a:r>
                      <a:r>
                        <a:rPr lang="cs-CZ" sz="1900" dirty="0" smtClean="0">
                          <a:latin typeface="Georgia" pitchFamily="18" charset="0"/>
                        </a:rPr>
                        <a:t>.</a:t>
                      </a:r>
                      <a:endParaRPr lang="cs-CZ" sz="1900" dirty="0">
                        <a:solidFill>
                          <a:schemeClr val="bg1"/>
                        </a:solidFill>
                        <a:latin typeface="Georgia" pitchFamily="18" charset="0"/>
                      </a:endParaRPr>
                    </a:p>
                  </a:txBody>
                  <a:tcPr marL="82290" marR="82290" marT="41145" marB="41145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8669">
                            <a:tint val="66000"/>
                            <a:satMod val="160000"/>
                          </a:srgbClr>
                        </a:gs>
                        <a:gs pos="50000">
                          <a:srgbClr val="FF8669">
                            <a:tint val="44500"/>
                            <a:satMod val="160000"/>
                          </a:srgbClr>
                        </a:gs>
                        <a:gs pos="100000">
                          <a:srgbClr val="FF8669">
                            <a:tint val="23500"/>
                            <a:satMod val="160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270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987550" cy="269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414364" y="145179"/>
            <a:ext cx="214674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6000" b="1" dirty="0">
                <a:ln w="11430"/>
                <a:gradFill>
                  <a:gsLst>
                    <a:gs pos="0">
                      <a:srgbClr val="9D90A0">
                        <a:tint val="90000"/>
                        <a:satMod val="120000"/>
                      </a:srgbClr>
                    </a:gs>
                    <a:gs pos="25000">
                      <a:srgbClr val="9D90A0">
                        <a:tint val="93000"/>
                        <a:satMod val="120000"/>
                      </a:srgbClr>
                    </a:gs>
                    <a:gs pos="50000">
                      <a:srgbClr val="9D90A0">
                        <a:shade val="89000"/>
                        <a:satMod val="110000"/>
                      </a:srgbClr>
                    </a:gs>
                    <a:gs pos="75000">
                      <a:srgbClr val="9D90A0">
                        <a:tint val="93000"/>
                        <a:satMod val="120000"/>
                      </a:srgbClr>
                    </a:gs>
                    <a:gs pos="100000">
                      <a:srgbClr val="9D90A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glow rad="139700">
                    <a:srgbClr val="7F8FA9">
                      <a:satMod val="175000"/>
                      <a:alpha val="4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alatino Linotype"/>
              </a:rPr>
              <a:t>TEST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267743" y="1160842"/>
            <a:ext cx="6696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Pokuste se v následující tabulce porovnat některé základní parametry planety MARS s naší planetou Zemí.</a:t>
            </a:r>
            <a:endParaRPr lang="cs-CZ" sz="2400" dirty="0">
              <a:solidFill>
                <a:schemeClr val="bg1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409919"/>
              </p:ext>
            </p:extLst>
          </p:nvPr>
        </p:nvGraphicFramePr>
        <p:xfrm>
          <a:off x="251521" y="2996952"/>
          <a:ext cx="8712966" cy="3510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322"/>
                <a:gridCol w="2904322"/>
                <a:gridCol w="2904322"/>
              </a:tblGrid>
              <a:tr h="702078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MARS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ZEMĚ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2078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Rovníkový poloměr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2078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Střední vzdálenost od Slunce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2078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Doba oběhu kolem Slunce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2078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Doba otočení kolem osy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74361" y="3770353"/>
            <a:ext cx="16495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3 390 km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74361" y="4464659"/>
            <a:ext cx="2665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228 000 000 km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74361" y="5229200"/>
            <a:ext cx="2341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687 dní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74360" y="5888814"/>
            <a:ext cx="2341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h 39 min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87221" y="4496070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149 600 000 km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87221" y="5229200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365,25 dne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87221" y="5903078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h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203478" y="3778584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6 378 km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021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7184" y="0"/>
            <a:ext cx="46085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 NA ZÁVĚR . . . </a:t>
            </a:r>
            <a:endParaRPr lang="cs-CZ" sz="4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4" name="mani1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038" y="2492896"/>
            <a:ext cx="4800533" cy="36004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2700000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mani2.avi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44578" y="2492896"/>
            <a:ext cx="4830852" cy="362313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2700000">
              <a:rot lat="300000" lon="1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TextovéPole 5"/>
          <p:cNvSpPr txBox="1"/>
          <p:nvPr/>
        </p:nvSpPr>
        <p:spPr>
          <a:xfrm>
            <a:off x="107503" y="769441"/>
            <a:ext cx="89353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Podívejme se na planetu v pravých barvách a i na snímek ve falešných barvách. </a:t>
            </a:r>
            <a:r>
              <a:rPr lang="cs-CZ" sz="2400" dirty="0">
                <a:solidFill>
                  <a:srgbClr val="00B0F0"/>
                </a:solidFill>
              </a:rPr>
              <a:t>Tento způsob zobrazení je vhodný </a:t>
            </a:r>
            <a:r>
              <a:rPr lang="cs-CZ" sz="2400" dirty="0" smtClean="0">
                <a:solidFill>
                  <a:srgbClr val="00B0F0"/>
                </a:solidFill>
              </a:rPr>
              <a:t>pro  zvýraznění </a:t>
            </a:r>
            <a:r>
              <a:rPr lang="cs-CZ" sz="2400" dirty="0">
                <a:solidFill>
                  <a:srgbClr val="00B0F0"/>
                </a:solidFill>
              </a:rPr>
              <a:t>některých povrchových útvarů, kterých bychom si jinak nemuseli všimnout</a:t>
            </a:r>
            <a:r>
              <a:rPr lang="cs-CZ" sz="2400" dirty="0" smtClean="0">
                <a:solidFill>
                  <a:srgbClr val="00B0F0"/>
                </a:solidFill>
              </a:rPr>
              <a:t>..</a:t>
            </a:r>
            <a:endParaRPr lang="cs-CZ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40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6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video>
              <p:cMediaNode vol="80000">
                <p:cTn id="2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2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987550" cy="269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414364" y="145179"/>
            <a:ext cx="214674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6000" b="1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rgbClr val="9D90A0">
                        <a:tint val="90000"/>
                        <a:satMod val="120000"/>
                      </a:srgbClr>
                    </a:gs>
                    <a:gs pos="25000">
                      <a:srgbClr val="9D90A0">
                        <a:tint val="93000"/>
                        <a:satMod val="120000"/>
                      </a:srgbClr>
                    </a:gs>
                    <a:gs pos="50000">
                      <a:srgbClr val="9D90A0">
                        <a:shade val="89000"/>
                        <a:satMod val="110000"/>
                      </a:srgbClr>
                    </a:gs>
                    <a:gs pos="75000">
                      <a:srgbClr val="9D90A0">
                        <a:tint val="93000"/>
                        <a:satMod val="120000"/>
                      </a:srgbClr>
                    </a:gs>
                    <a:gs pos="100000">
                      <a:srgbClr val="9D90A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glow rad="139700">
                    <a:srgbClr val="7F8FA9">
                      <a:satMod val="175000"/>
                      <a:alpha val="4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alatino Linotype"/>
              </a:rPr>
              <a:t>TEST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267742" y="1160841"/>
            <a:ext cx="6696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Pokuste se v následující tabulce porovnat některé základní parametry planety </a:t>
            </a:r>
            <a:r>
              <a:rPr lang="cs-CZ" sz="2400" dirty="0" smtClean="0"/>
              <a:t>Mars </a:t>
            </a:r>
            <a:r>
              <a:rPr lang="cs-CZ" sz="2400" dirty="0" smtClean="0"/>
              <a:t>s naší planetou Zemí.</a:t>
            </a:r>
            <a:endParaRPr lang="cs-CZ" sz="24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135844"/>
              </p:ext>
            </p:extLst>
          </p:nvPr>
        </p:nvGraphicFramePr>
        <p:xfrm>
          <a:off x="251521" y="2996952"/>
          <a:ext cx="8712966" cy="3510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322"/>
                <a:gridCol w="2904322"/>
                <a:gridCol w="2904322"/>
              </a:tblGrid>
              <a:tr h="702078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MARS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ZEMĚ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702078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Rovníkový poloměr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2078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Střední vzdálenost od Slunce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2078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Doba oběhu kolem Slunce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2078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Doba otočení kolem osy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481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1606" y="790539"/>
            <a:ext cx="8712968" cy="604780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cs-CZ" sz="1600" i="1" dirty="0">
                <a:solidFill>
                  <a:schemeClr val="accent6">
                    <a:lumMod val="50000"/>
                  </a:schemeClr>
                </a:solidFill>
              </a:rPr>
              <a:t>První encyklopedie vesmíru</a:t>
            </a:r>
            <a:r>
              <a:rPr lang="cs-CZ" sz="1600" dirty="0">
                <a:solidFill>
                  <a:schemeClr val="accent6">
                    <a:lumMod val="50000"/>
                  </a:schemeClr>
                </a:solidFill>
              </a:rPr>
              <a:t>. Vyd. 1. Praha: Knižní klub, 2011, 127 s. Universum (Knižní klub). ISBN 978-80-242-2898-3. </a:t>
            </a:r>
            <a:endParaRPr lang="cs-CZ" sz="16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cs-CZ" sz="1600" dirty="0"/>
              <a:t>Přispěvatelé Wikipedie,</a:t>
            </a:r>
            <a:r>
              <a:rPr lang="cs-CZ" sz="1600" i="1" dirty="0"/>
              <a:t> Planeta</a:t>
            </a:r>
            <a:r>
              <a:rPr lang="cs-CZ" sz="1600" dirty="0"/>
              <a:t> [online], Wikipedie: Otevřená encyklopedie, c2012, Datum poslední revize 28. 03. 2012, 19:54 UTC, [citováno 6. 04. 2012] &lt;</a:t>
            </a:r>
            <a:r>
              <a:rPr lang="cs-CZ" sz="1600" dirty="0">
                <a:hlinkClick r:id="rId2"/>
              </a:rPr>
              <a:t>http://cs.wikipedia.org/w/index.php?title=Planeta&amp;oldid=8319305</a:t>
            </a:r>
            <a:r>
              <a:rPr lang="cs-CZ" sz="1600" dirty="0"/>
              <a:t>&gt;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en-US" sz="1600" dirty="0" smtClean="0"/>
              <a:t>NASA </a:t>
            </a:r>
            <a:r>
              <a:rPr lang="en-US" sz="1600" dirty="0"/>
              <a:t>and The Hubble Heritage Team (STScI/AURA</a:t>
            </a:r>
            <a:r>
              <a:rPr lang="en-US" sz="1600" dirty="0" smtClean="0"/>
              <a:t>)</a:t>
            </a:r>
            <a:r>
              <a:rPr lang="cs-CZ" sz="1600" dirty="0" smtClean="0"/>
              <a:t>, </a:t>
            </a:r>
            <a:r>
              <a:rPr lang="cs-CZ" sz="1600" dirty="0"/>
              <a:t>Soubor:Mars </a:t>
            </a:r>
            <a:r>
              <a:rPr lang="cs-CZ" sz="1600" dirty="0" smtClean="0"/>
              <a:t>Hubble.jpg, [Public Domain</a:t>
            </a:r>
            <a:r>
              <a:rPr lang="cs-CZ" sz="1600" dirty="0"/>
              <a:t>]</a:t>
            </a:r>
            <a:br>
              <a:rPr lang="cs-CZ" sz="1600" dirty="0"/>
            </a:b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cs.wikipedia.org/wiki/Soubor:Mars_Hubble.jpg</a:t>
            </a:r>
            <a:r>
              <a:rPr lang="cs-CZ" sz="1600" dirty="0" smtClean="0"/>
              <a:t>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cs-CZ" sz="1600" dirty="0" smtClean="0"/>
              <a:t>Přispěvatelé </a:t>
            </a:r>
            <a:r>
              <a:rPr lang="cs-CZ" sz="1600" dirty="0"/>
              <a:t>Wikipedie,</a:t>
            </a:r>
            <a:r>
              <a:rPr lang="cs-CZ" sz="1600" i="1" dirty="0"/>
              <a:t> Sluneční soustava</a:t>
            </a:r>
            <a:r>
              <a:rPr lang="cs-CZ" sz="1600" dirty="0"/>
              <a:t> [online], Wikipedie: Otevřená encyklopedie, c2012, Datum poslední revize 25. 05. 2012, 10:03 UTC, [citováno 25. 05. 2012] </a:t>
            </a:r>
            <a:r>
              <a:rPr lang="cs-CZ" sz="1600" dirty="0" smtClean="0">
                <a:hlinkClick r:id="rId4"/>
              </a:rPr>
              <a:t>http</a:t>
            </a:r>
            <a:r>
              <a:rPr lang="cs-CZ" sz="1600" dirty="0">
                <a:hlinkClick r:id="rId4"/>
              </a:rPr>
              <a:t>://</a:t>
            </a:r>
            <a:r>
              <a:rPr lang="cs-CZ" sz="1600" dirty="0" smtClean="0">
                <a:hlinkClick r:id="rId4"/>
              </a:rPr>
              <a:t>cs.wikipedia.org/w/index.php?title=Slune%C4%8Dn%C3%AD_soustava&amp;oldid=8578157</a:t>
            </a:r>
            <a:endParaRPr lang="cs-CZ" sz="16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cs-CZ" sz="1600" dirty="0"/>
              <a:t>Přispěvatelé Wikipedie,</a:t>
            </a:r>
            <a:r>
              <a:rPr lang="cs-CZ" sz="1600" i="1" dirty="0"/>
              <a:t> Mars (planeta)</a:t>
            </a:r>
            <a:r>
              <a:rPr lang="cs-CZ" sz="1600" dirty="0"/>
              <a:t> [online], Wikipedie: Otevřená encyklopedie, c2012, Datum poslední revize 20. 05. 2012, 08:36 UTC, [citováno 25. 05. 2012] &lt;</a:t>
            </a:r>
            <a:r>
              <a:rPr lang="cs-CZ" sz="1600" dirty="0">
                <a:hlinkClick r:id="rId5"/>
              </a:rPr>
              <a:t>http://cs.wikipedia.org/w/index.php?title=Mars_(planeta)&amp;oldid=8556479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cs-CZ" sz="1600" dirty="0" smtClean="0"/>
              <a:t>Jastrow, </a:t>
            </a:r>
            <a:r>
              <a:rPr lang="en-US" sz="1600" dirty="0"/>
              <a:t>Soubor:Side view Ares villa </a:t>
            </a:r>
            <a:r>
              <a:rPr lang="en-US" sz="1600" dirty="0" smtClean="0"/>
              <a:t>Adriana.jpg</a:t>
            </a:r>
            <a:r>
              <a:rPr lang="cs-CZ" sz="1600" dirty="0" smtClean="0"/>
              <a:t>, [</a:t>
            </a:r>
            <a:r>
              <a:rPr lang="cs-CZ" sz="1600" dirty="0"/>
              <a:t>volné dílo]</a:t>
            </a:r>
            <a:br>
              <a:rPr lang="cs-CZ" sz="1600" dirty="0"/>
            </a:b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cs.wikipedia.org/wiki/Soubor:Side_view_Ares_villa_Adriana.jpg</a:t>
            </a:r>
            <a:r>
              <a:rPr lang="cs-CZ" sz="1600" dirty="0" smtClean="0"/>
              <a:t>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cs-CZ" sz="1600" dirty="0"/>
              <a:t>Přispěvatelé Wikipedie,</a:t>
            </a:r>
            <a:r>
              <a:rPr lang="cs-CZ" sz="1600" i="1" dirty="0"/>
              <a:t> Mars (mytologie)</a:t>
            </a:r>
            <a:r>
              <a:rPr lang="cs-CZ" sz="1600" dirty="0"/>
              <a:t> [online], Wikipedie: Otevřená encyklopedie, c2012, Datum poslední revize 22. 05. 2012, 22:09 UTC, [citováno 25. 05. 2012] </a:t>
            </a:r>
            <a:r>
              <a:rPr lang="cs-CZ" sz="1600" dirty="0" smtClean="0">
                <a:hlinkClick r:id="rId7"/>
              </a:rPr>
              <a:t>http</a:t>
            </a:r>
            <a:r>
              <a:rPr lang="cs-CZ" sz="1600" dirty="0">
                <a:hlinkClick r:id="rId7"/>
              </a:rPr>
              <a:t>://cs.wikipedia.org/w/index.php?title=Mars_(mytologie)&amp;</a:t>
            </a:r>
            <a:r>
              <a:rPr lang="cs-CZ" sz="1600" dirty="0" smtClean="0">
                <a:hlinkClick r:id="rId7"/>
              </a:rPr>
              <a:t>oldid=8567834</a:t>
            </a:r>
            <a:endParaRPr lang="cs-CZ" sz="16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arenR"/>
            </a:pPr>
            <a:r>
              <a:rPr lang="cs-CZ" sz="1600" dirty="0" smtClean="0">
                <a:cs typeface="Times New Roman" pitchFamily="18" charset="0"/>
              </a:rPr>
              <a:t>Autorský </a:t>
            </a:r>
            <a:r>
              <a:rPr lang="cs-CZ" sz="1600" dirty="0">
                <a:cs typeface="Times New Roman" pitchFamily="18" charset="0"/>
              </a:rPr>
              <a:t>tým, astronomia.zcu.cz, </a:t>
            </a:r>
            <a:r>
              <a:rPr lang="cs-CZ" sz="1600" i="1" dirty="0" smtClean="0">
                <a:cs typeface="Times New Roman" pitchFamily="18" charset="0"/>
              </a:rPr>
              <a:t>Mars</a:t>
            </a:r>
            <a:r>
              <a:rPr lang="cs-CZ" sz="1600" dirty="0" smtClean="0">
                <a:cs typeface="Times New Roman" pitchFamily="18" charset="0"/>
              </a:rPr>
              <a:t> </a:t>
            </a:r>
            <a:r>
              <a:rPr lang="cs-CZ" sz="1600" dirty="0">
                <a:cs typeface="Times New Roman" pitchFamily="18" charset="0"/>
              </a:rPr>
              <a:t>]online], ASTRONOMIA: Astronomický server Fakulty pedagogické ZČU v Plzni, c2012 </a:t>
            </a:r>
            <a:r>
              <a:rPr lang="cs-CZ" sz="1600" dirty="0"/>
              <a:t>Stránka byla naposledy editována 15. ledna 2010 v 19:41. [citováno  </a:t>
            </a:r>
            <a:r>
              <a:rPr lang="cs-CZ" sz="1600" dirty="0" smtClean="0"/>
              <a:t>25. 05. </a:t>
            </a:r>
            <a:r>
              <a:rPr lang="cs-CZ" sz="1600" dirty="0"/>
              <a:t>2012]</a:t>
            </a:r>
            <a:br>
              <a:rPr lang="cs-CZ" sz="1600" dirty="0"/>
            </a:br>
            <a:r>
              <a:rPr lang="cs-CZ" sz="1600" dirty="0" smtClean="0">
                <a:hlinkClick r:id="rId8"/>
              </a:rPr>
              <a:t>http</a:t>
            </a:r>
            <a:r>
              <a:rPr lang="cs-CZ" sz="1600" dirty="0">
                <a:hlinkClick r:id="rId8"/>
              </a:rPr>
              <a:t>://</a:t>
            </a:r>
            <a:r>
              <a:rPr lang="cs-CZ" sz="1600" dirty="0" smtClean="0">
                <a:hlinkClick r:id="rId8"/>
              </a:rPr>
              <a:t>astronomia.zcu.cz/planety/mars/1131-mars</a:t>
            </a:r>
            <a:r>
              <a:rPr lang="cs-CZ" sz="1600" dirty="0" smtClean="0"/>
              <a:t>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30622" y="21098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997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8143" y="116632"/>
            <a:ext cx="8856984" cy="654025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arenR" startAt="9"/>
            </a:pPr>
            <a:r>
              <a:rPr lang="cs-CZ" sz="1600" dirty="0">
                <a:cs typeface="Times New Roman" pitchFamily="18" charset="0"/>
              </a:rPr>
              <a:t>Aldebaran.cz, </a:t>
            </a:r>
            <a:r>
              <a:rPr lang="cs-CZ" sz="1600" i="1" dirty="0">
                <a:cs typeface="Times New Roman" pitchFamily="18" charset="0"/>
              </a:rPr>
              <a:t>Mars</a:t>
            </a:r>
            <a:r>
              <a:rPr lang="cs-CZ" sz="1600" dirty="0">
                <a:cs typeface="Times New Roman" pitchFamily="18" charset="0"/>
              </a:rPr>
              <a:t> [online],  ALDEBARAN GROUP FOR ASTROPHYSICS, c2012, Datum poslední revize 6. 04. 2012, [citováno 24. 05. 2012]</a:t>
            </a:r>
            <a:r>
              <a:rPr lang="cs-CZ" sz="1600" dirty="0">
                <a:hlinkClick r:id="rId2"/>
              </a:rPr>
              <a:t/>
            </a:r>
            <a:br>
              <a:rPr lang="cs-CZ" sz="1600" dirty="0">
                <a:hlinkClick r:id="rId2"/>
              </a:rPr>
            </a:br>
            <a:r>
              <a:rPr lang="cs-CZ" sz="1600" dirty="0">
                <a:hlinkClick r:id="rId2"/>
              </a:rPr>
              <a:t>http://www.aldebaran.cz/astrofyzika/sunsystem/mars.html</a:t>
            </a:r>
            <a:r>
              <a:rPr lang="cs-CZ" sz="1600" dirty="0"/>
              <a:t>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 startAt="9"/>
            </a:pPr>
            <a:r>
              <a:rPr lang="cs-CZ" sz="1600" dirty="0" smtClean="0"/>
              <a:t>Tomáš </a:t>
            </a:r>
            <a:r>
              <a:rPr lang="cs-CZ" sz="1600" dirty="0"/>
              <a:t>Fikejsl a Jiří </a:t>
            </a:r>
            <a:r>
              <a:rPr lang="cs-CZ" sz="1600" dirty="0" smtClean="0"/>
              <a:t>Růžička, Mars [online], Projekt vesmír, [citováno 25. 05. 2012]</a:t>
            </a:r>
            <a:r>
              <a:rPr lang="cs-CZ" sz="1600" dirty="0">
                <a:hlinkClick r:id="rId3"/>
              </a:rPr>
              <a:t/>
            </a:r>
            <a:br>
              <a:rPr lang="cs-CZ" sz="1600" dirty="0">
                <a:hlinkClick r:id="rId3"/>
              </a:rPr>
            </a:br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://provesmir.ic.cz/clanky/slunecni-soustava/16-mars</a:t>
            </a:r>
            <a:r>
              <a:rPr lang="cs-CZ" sz="1600" dirty="0" smtClean="0">
                <a:hlinkClick r:id="rId3"/>
              </a:rPr>
              <a:t>/</a:t>
            </a:r>
            <a:endParaRPr lang="cs-CZ" sz="16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arenR" startAt="9"/>
            </a:pPr>
            <a:r>
              <a:rPr lang="cs-CZ" sz="1600" dirty="0" smtClean="0"/>
              <a:t>Sládek M., GALAXIE: Sluneční soustava, Planety, Mars [online], [citováno 1. 06. 2012]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>
                <a:hlinkClick r:id="rId4"/>
              </a:rPr>
              <a:t>http</a:t>
            </a:r>
            <a:r>
              <a:rPr lang="cs-CZ" sz="1600" dirty="0">
                <a:hlinkClick r:id="rId4"/>
              </a:rPr>
              <a:t>://galaxie.web2001.cz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smtClean="0"/>
              <a:t> 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 startAt="9"/>
            </a:pPr>
            <a:r>
              <a:rPr lang="cs-CZ" sz="1600" dirty="0"/>
              <a:t>Přispěvatelé Wikipedie,</a:t>
            </a:r>
            <a:r>
              <a:rPr lang="cs-CZ" sz="1600" i="1" dirty="0"/>
              <a:t> Povrch Marsu</a:t>
            </a:r>
            <a:r>
              <a:rPr lang="cs-CZ" sz="1600" dirty="0"/>
              <a:t> [online], Wikipedie: Otevřená encyklopedie, c2012, 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Datum </a:t>
            </a:r>
            <a:r>
              <a:rPr lang="cs-CZ" sz="1600" dirty="0"/>
              <a:t>poslední revize 10. 02. 2012, 21:23 UTC, [citováno 3. 06. 2012] </a:t>
            </a:r>
            <a:r>
              <a:rPr lang="cs-CZ" sz="1600" dirty="0" smtClean="0">
                <a:hlinkClick r:id="rId5"/>
              </a:rPr>
              <a:t>http</a:t>
            </a:r>
            <a:r>
              <a:rPr lang="cs-CZ" sz="1600" dirty="0">
                <a:hlinkClick r:id="rId5"/>
              </a:rPr>
              <a:t>://</a:t>
            </a:r>
            <a:r>
              <a:rPr lang="cs-CZ" sz="1600" dirty="0" smtClean="0">
                <a:hlinkClick r:id="rId5"/>
              </a:rPr>
              <a:t>cs.wikipedia.org/w/index.php?title=Povrch_Marsu&amp;oldid=8100867</a:t>
            </a:r>
            <a:endParaRPr lang="cs-CZ" sz="16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arenR" startAt="9"/>
            </a:pPr>
            <a:r>
              <a:rPr lang="cs-CZ" sz="1600" dirty="0"/>
              <a:t>Lukáš </a:t>
            </a:r>
            <a:r>
              <a:rPr lang="cs-CZ" sz="1600" dirty="0" smtClean="0"/>
              <a:t>Sklenský., Planeta Mars, </a:t>
            </a:r>
            <a:r>
              <a:rPr lang="cs-CZ" sz="1600" dirty="0" smtClean="0">
                <a:hlinkClick r:id="rId6"/>
              </a:rPr>
              <a:t>http</a:t>
            </a:r>
            <a:r>
              <a:rPr lang="cs-CZ" sz="1600" dirty="0">
                <a:hlinkClick r:id="rId6"/>
              </a:rPr>
              <a:t>://</a:t>
            </a:r>
            <a:r>
              <a:rPr lang="cs-CZ" sz="1600" dirty="0" smtClean="0">
                <a:hlinkClick r:id="rId6"/>
              </a:rPr>
              <a:t>www.base-universe.estranky.cz/clanky/planeta-mars.html</a:t>
            </a:r>
            <a:r>
              <a:rPr lang="cs-CZ" sz="1600" dirty="0" smtClean="0"/>
              <a:t>  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 startAt="9"/>
            </a:pPr>
            <a:r>
              <a:rPr lang="cs-CZ" sz="1600" dirty="0">
                <a:cs typeface="Times New Roman" pitchFamily="18" charset="0"/>
              </a:rPr>
              <a:t>Autorský tým, astronomia.zcu.cz, </a:t>
            </a:r>
            <a:r>
              <a:rPr lang="cs-CZ" sz="1600" i="1" dirty="0" smtClean="0">
                <a:cs typeface="Times New Roman" pitchFamily="18" charset="0"/>
              </a:rPr>
              <a:t>Polární čepičky </a:t>
            </a:r>
            <a:r>
              <a:rPr lang="cs-CZ" sz="1600" dirty="0" smtClean="0">
                <a:cs typeface="Times New Roman" pitchFamily="18" charset="0"/>
              </a:rPr>
              <a:t>]online</a:t>
            </a:r>
            <a:r>
              <a:rPr lang="cs-CZ" sz="1600" dirty="0">
                <a:cs typeface="Times New Roman" pitchFamily="18" charset="0"/>
              </a:rPr>
              <a:t>], ASTRONOMIA: Astronomický server Fakulty pedagogické ZČU v Plzni, c2012 </a:t>
            </a:r>
            <a:r>
              <a:rPr lang="cs-CZ" sz="1600" dirty="0"/>
              <a:t>Stránka byla naposledy editována 15. ledna 2010 v 19:41. [citováno  25. 05. 2012]</a:t>
            </a:r>
            <a:br>
              <a:rPr lang="cs-CZ" sz="1600" dirty="0"/>
            </a:br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astronomia.zcu.cz/planety/mars/1141-polarni-cepicky</a:t>
            </a:r>
            <a:r>
              <a:rPr lang="cs-CZ" sz="1600" dirty="0" smtClean="0"/>
              <a:t>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 startAt="9"/>
            </a:pPr>
            <a:r>
              <a:rPr lang="cs-CZ" sz="1600" dirty="0"/>
              <a:t>Přispěvatelé Wikipedie,</a:t>
            </a:r>
            <a:r>
              <a:rPr lang="cs-CZ" sz="1600" i="1" dirty="0"/>
              <a:t> Polární čepičky Marsu</a:t>
            </a:r>
            <a:r>
              <a:rPr lang="cs-CZ" sz="1600" dirty="0"/>
              <a:t> [online], Wikipedie: Otevřená encyklopedie, c2012, Datum poslední revize 15. 05. 2012, 22:00 UTC, [citováno 3. 06. 2012] </a:t>
            </a:r>
            <a:r>
              <a:rPr lang="cs-CZ" sz="1600" dirty="0" smtClean="0">
                <a:hlinkClick r:id="rId8"/>
              </a:rPr>
              <a:t>http</a:t>
            </a:r>
            <a:r>
              <a:rPr lang="cs-CZ" sz="1600" dirty="0">
                <a:hlinkClick r:id="rId8"/>
              </a:rPr>
              <a:t>://cs.wikipedia.org/w/index.php?title=Pol%C3%A1rn%C3%AD_%</a:t>
            </a:r>
            <a:r>
              <a:rPr lang="cs-CZ" sz="1600" dirty="0" smtClean="0">
                <a:hlinkClick r:id="rId8"/>
              </a:rPr>
              <a:t>C4%8Depi%C4%8Dky_Marsu&amp;oldid=8537892</a:t>
            </a:r>
            <a:endParaRPr lang="cs-CZ" sz="16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arenR" startAt="9"/>
            </a:pPr>
            <a:r>
              <a:rPr lang="cs-CZ" sz="1600" dirty="0">
                <a:cs typeface="Times New Roman" pitchFamily="18" charset="0"/>
              </a:rPr>
              <a:t>Autorský tým, astronomia.zcu.cz, </a:t>
            </a:r>
            <a:r>
              <a:rPr lang="cs-CZ" sz="1600" i="1" dirty="0" smtClean="0">
                <a:cs typeface="Times New Roman" pitchFamily="18" charset="0"/>
              </a:rPr>
              <a:t>Atmosféra Marsu </a:t>
            </a:r>
            <a:r>
              <a:rPr lang="cs-CZ" sz="1600" dirty="0" smtClean="0">
                <a:cs typeface="Times New Roman" pitchFamily="18" charset="0"/>
              </a:rPr>
              <a:t>]online</a:t>
            </a:r>
            <a:r>
              <a:rPr lang="cs-CZ" sz="1600" dirty="0">
                <a:cs typeface="Times New Roman" pitchFamily="18" charset="0"/>
              </a:rPr>
              <a:t>], ASTRONOMIA: Astronomický server Fakulty pedagogické ZČU v Plzni, c2012 </a:t>
            </a:r>
            <a:r>
              <a:rPr lang="cs-CZ" sz="1600" dirty="0"/>
              <a:t>Stránka byla naposledy editována 15. ledna 2010 v 19:41. [citováno  </a:t>
            </a:r>
            <a:r>
              <a:rPr lang="cs-CZ" sz="1600" dirty="0" smtClean="0"/>
              <a:t>01. 06. </a:t>
            </a:r>
            <a:r>
              <a:rPr lang="cs-CZ" sz="1600" dirty="0"/>
              <a:t>2012]</a:t>
            </a:r>
            <a:br>
              <a:rPr lang="cs-CZ" sz="1600" dirty="0"/>
            </a:br>
            <a:r>
              <a:rPr lang="cs-CZ" sz="1600" dirty="0" smtClean="0">
                <a:hlinkClick r:id="rId9"/>
              </a:rPr>
              <a:t>http</a:t>
            </a:r>
            <a:r>
              <a:rPr lang="cs-CZ" sz="1600" dirty="0">
                <a:hlinkClick r:id="rId9"/>
              </a:rPr>
              <a:t>://</a:t>
            </a:r>
            <a:r>
              <a:rPr lang="cs-CZ" sz="1600" dirty="0" smtClean="0">
                <a:hlinkClick r:id="rId9"/>
              </a:rPr>
              <a:t>astronomia.zcu.cz/planety/mars/1134-atmosfera</a:t>
            </a:r>
            <a:r>
              <a:rPr lang="cs-CZ" sz="1600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79853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8960470" cy="420115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arenR" startAt="17"/>
            </a:pPr>
            <a:r>
              <a:rPr lang="cs-CZ" sz="1600" dirty="0"/>
              <a:t>Přispěvatelé Wikipedie,</a:t>
            </a:r>
            <a:r>
              <a:rPr lang="cs-CZ" sz="1600" i="1" dirty="0"/>
              <a:t> Atmosféra Marsu</a:t>
            </a:r>
            <a:r>
              <a:rPr lang="cs-CZ" sz="1600" dirty="0"/>
              <a:t> [online], Wikipedie: Otevřená encyklopedie, c2012, Datum poslední revize 26. 05. 2012, 13:55 UTC, [citováno 3. 06. 2012] </a:t>
            </a:r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cs.wikipedia.org/w/index.php?title=Atmosf%C3%A9ra_Marsu&amp;oldid=8582905</a:t>
            </a:r>
            <a:endParaRPr lang="cs-CZ" sz="16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arenR" startAt="17"/>
            </a:pPr>
            <a:r>
              <a:rPr lang="cs-CZ" sz="1600" dirty="0">
                <a:cs typeface="Times New Roman" pitchFamily="18" charset="0"/>
              </a:rPr>
              <a:t>Autorský tým, astronomia.zcu.cz, </a:t>
            </a:r>
            <a:r>
              <a:rPr lang="cs-CZ" sz="1600" i="1" dirty="0" smtClean="0">
                <a:cs typeface="Times New Roman" pitchFamily="18" charset="0"/>
              </a:rPr>
              <a:t>Měsíce planety Mars </a:t>
            </a:r>
            <a:r>
              <a:rPr lang="cs-CZ" sz="1600" dirty="0" smtClean="0">
                <a:cs typeface="Times New Roman" pitchFamily="18" charset="0"/>
              </a:rPr>
              <a:t>[online</a:t>
            </a:r>
            <a:r>
              <a:rPr lang="cs-CZ" sz="1600" dirty="0">
                <a:cs typeface="Times New Roman" pitchFamily="18" charset="0"/>
              </a:rPr>
              <a:t>], ASTRONOMIA: Astronomický server Fakulty pedagogické ZČU v Plzni, c2012 </a:t>
            </a:r>
            <a:r>
              <a:rPr lang="cs-CZ" sz="1600" dirty="0"/>
              <a:t>Stránka byla naposledy editována 15. ledna 2010 v 19:41. [citováno  01. 06. 2012]</a:t>
            </a:r>
            <a:br>
              <a:rPr lang="cs-CZ" sz="1600" dirty="0"/>
            </a:br>
            <a:r>
              <a:rPr lang="cs-CZ" sz="1600" dirty="0" smtClean="0"/>
              <a:t>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astronomia.zcu.cz/planety/mars/1270-mesice-planety-mars</a:t>
            </a:r>
            <a:r>
              <a:rPr lang="cs-CZ" sz="1600" dirty="0" smtClean="0"/>
              <a:t>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 startAt="17"/>
            </a:pPr>
            <a:r>
              <a:rPr lang="cs-CZ" sz="1600" dirty="0"/>
              <a:t>Zámečník P., </a:t>
            </a:r>
            <a:r>
              <a:rPr lang="cs-CZ" sz="1600" i="1" dirty="0" smtClean="0"/>
              <a:t>Mars</a:t>
            </a:r>
            <a:r>
              <a:rPr lang="cs-CZ" sz="1600" dirty="0" smtClean="0"/>
              <a:t> </a:t>
            </a:r>
            <a:r>
              <a:rPr lang="cs-CZ" sz="1600" dirty="0"/>
              <a:t>[online], Planets.cz Vesmír na dosah, c2009, </a:t>
            </a:r>
            <a:r>
              <a:rPr lang="cs-CZ" sz="1600" dirty="0" smtClean="0"/>
              <a:t>[</a:t>
            </a:r>
            <a:r>
              <a:rPr lang="cs-CZ" sz="1600" dirty="0"/>
              <a:t>citováno  </a:t>
            </a:r>
            <a:r>
              <a:rPr lang="cs-CZ" sz="1600" dirty="0" smtClean="0"/>
              <a:t>1. 6. 2012</a:t>
            </a:r>
            <a:r>
              <a:rPr lang="cs-CZ" sz="1600" dirty="0"/>
              <a:t>]</a:t>
            </a:r>
            <a:br>
              <a:rPr lang="cs-CZ" sz="1600" dirty="0"/>
            </a:br>
            <a:r>
              <a:rPr lang="cs-CZ" sz="1600" dirty="0" smtClean="0">
                <a:hlinkClick r:id="rId4"/>
              </a:rPr>
              <a:t>http</a:t>
            </a:r>
            <a:r>
              <a:rPr lang="cs-CZ" sz="1600" dirty="0">
                <a:hlinkClick r:id="rId4"/>
              </a:rPr>
              <a:t>://planets.cz/planety/mars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smtClean="0"/>
              <a:t>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arenR" startAt="17"/>
            </a:pPr>
            <a:r>
              <a:rPr lang="cs-CZ" sz="1600" dirty="0">
                <a:cs typeface="Times New Roman" pitchFamily="18" charset="0"/>
              </a:rPr>
              <a:t>Autorský tým, astronomia.zcu.cz, </a:t>
            </a:r>
            <a:r>
              <a:rPr lang="cs-CZ" sz="1600" i="1" dirty="0" smtClean="0">
                <a:cs typeface="Times New Roman" pitchFamily="18" charset="0"/>
              </a:rPr>
              <a:t>Neobvyklé animace  </a:t>
            </a:r>
            <a:r>
              <a:rPr lang="cs-CZ" sz="1600" i="1" dirty="0">
                <a:cs typeface="Times New Roman" pitchFamily="18" charset="0"/>
              </a:rPr>
              <a:t>planety Mars </a:t>
            </a:r>
            <a:r>
              <a:rPr lang="cs-CZ" sz="1600" dirty="0">
                <a:cs typeface="Times New Roman" pitchFamily="18" charset="0"/>
              </a:rPr>
              <a:t>[online], ASTRONOMIA: Astronomický server Fakulty pedagogické ZČU v Plzni, c2012 </a:t>
            </a:r>
            <a:r>
              <a:rPr lang="cs-CZ" sz="1600" dirty="0"/>
              <a:t>Stránka byla naposledy editována 15. ledna 2010 v 19:41. [citováno  01. 06. 2012]</a:t>
            </a:r>
            <a:r>
              <a:rPr lang="cs-CZ" sz="1600" dirty="0">
                <a:solidFill>
                  <a:srgbClr val="FF0000"/>
                </a:solidFill>
              </a:rPr>
              <a:t/>
            </a:r>
            <a:br>
              <a:rPr lang="cs-CZ" sz="1600" dirty="0">
                <a:solidFill>
                  <a:srgbClr val="FF0000"/>
                </a:solidFill>
              </a:rPr>
            </a:br>
            <a:r>
              <a:rPr lang="cs-CZ" sz="1600" dirty="0" smtClean="0">
                <a:hlinkClick r:id="rId5"/>
              </a:rPr>
              <a:t>http</a:t>
            </a:r>
            <a:r>
              <a:rPr lang="cs-CZ" sz="1600" dirty="0">
                <a:hlinkClick r:id="rId5"/>
              </a:rPr>
              <a:t>://</a:t>
            </a:r>
            <a:r>
              <a:rPr lang="cs-CZ" sz="1600" dirty="0" smtClean="0">
                <a:hlinkClick r:id="rId5"/>
              </a:rPr>
              <a:t>astronomia.zcu.cz/planety/mars/1268-neobvykle-animace-planety-mars</a:t>
            </a:r>
            <a:r>
              <a:rPr lang="cs-CZ" sz="1600" dirty="0" smtClean="0"/>
              <a:t> </a:t>
            </a:r>
            <a:endParaRPr lang="cs-CZ" sz="16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arenR" startAt="17"/>
            </a:pPr>
            <a:r>
              <a:rPr lang="cs-CZ" sz="1600" dirty="0" smtClean="0">
                <a:hlinkClick r:id="rId6"/>
              </a:rPr>
              <a:t>http://office.microsoft.com</a:t>
            </a:r>
            <a:r>
              <a:rPr lang="cs-CZ" sz="1600" dirty="0" smtClean="0"/>
              <a:t>  </a:t>
            </a:r>
            <a:endParaRPr lang="cs-CZ" sz="1600" dirty="0" smtClean="0"/>
          </a:p>
          <a:p>
            <a:pPr marL="342900" indent="-342900">
              <a:spcAft>
                <a:spcPts val="600"/>
              </a:spcAft>
              <a:buFont typeface="+mj-lt"/>
              <a:buAutoNum type="arabicParenR" startAt="17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213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otiv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3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4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5220</TotalTime>
  <Words>2290</Words>
  <Application>Microsoft Office PowerPoint</Application>
  <PresentationFormat>Předvádění na obrazovce (4:3)</PresentationFormat>
  <Paragraphs>296</Paragraphs>
  <Slides>34</Slides>
  <Notes>3</Notes>
  <HiddenSlides>6</HiddenSlides>
  <MMClips>2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Motiv1</vt:lpstr>
      <vt:lpstr>1_Motiv systému Office</vt:lpstr>
      <vt:lpstr>1_Živly</vt:lpstr>
      <vt:lpstr>Motiv3</vt:lpstr>
      <vt:lpstr>Motiv4</vt:lpstr>
      <vt:lpstr>Prezentace aplikace PowerPoint</vt:lpstr>
      <vt:lpstr>ANOTACE:</vt:lpstr>
      <vt:lpstr>VESMÍR</vt:lpstr>
      <vt:lpstr>Prezentace aplikace PowerPoint</vt:lpstr>
      <vt:lpstr>Prezentace aplikace PowerPoint</vt:lpstr>
      <vt:lpstr>Prezentace aplikace PowerPoint</vt:lpstr>
      <vt:lpstr>Prezentace aplikace PowerPoint</vt:lpstr>
      <vt:lpstr>MARS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Atmosféra Marsu</vt:lpstr>
      <vt:lpstr>Prezentace aplikace PowerPoint</vt:lpstr>
      <vt:lpstr>Oběžná dráha Marsu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Základní data</vt:lpstr>
      <vt:lpstr>Prezentace aplikace PowerPoint</vt:lpstr>
      <vt:lpstr>Důležité objevy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Špinlerová Zdeňka</dc:creator>
  <cp:lastModifiedBy>admin</cp:lastModifiedBy>
  <cp:revision>195</cp:revision>
  <dcterms:created xsi:type="dcterms:W3CDTF">2012-04-05T21:14:49Z</dcterms:created>
  <dcterms:modified xsi:type="dcterms:W3CDTF">2012-07-17T19:18:45Z</dcterms:modified>
</cp:coreProperties>
</file>