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avi" ContentType="video/avi"/>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 id="2147483828" r:id="rId2"/>
    <p:sldMasterId id="2147483840" r:id="rId3"/>
    <p:sldMasterId id="2147483852" r:id="rId4"/>
  </p:sldMasterIdLst>
  <p:notesMasterIdLst>
    <p:notesMasterId r:id="rId36"/>
  </p:notesMasterIdLst>
  <p:handoutMasterIdLst>
    <p:handoutMasterId r:id="rId37"/>
  </p:handoutMasterIdLst>
  <p:sldIdLst>
    <p:sldId id="262" r:id="rId5"/>
    <p:sldId id="263" r:id="rId6"/>
    <p:sldId id="264" r:id="rId7"/>
    <p:sldId id="256" r:id="rId8"/>
    <p:sldId id="258" r:id="rId9"/>
    <p:sldId id="261" r:id="rId10"/>
    <p:sldId id="257" r:id="rId11"/>
    <p:sldId id="268" r:id="rId12"/>
    <p:sldId id="281" r:id="rId13"/>
    <p:sldId id="282" r:id="rId14"/>
    <p:sldId id="260" r:id="rId15"/>
    <p:sldId id="288" r:id="rId16"/>
    <p:sldId id="297" r:id="rId17"/>
    <p:sldId id="280" r:id="rId18"/>
    <p:sldId id="284" r:id="rId19"/>
    <p:sldId id="285" r:id="rId20"/>
    <p:sldId id="289" r:id="rId21"/>
    <p:sldId id="286" r:id="rId22"/>
    <p:sldId id="290" r:id="rId23"/>
    <p:sldId id="287" r:id="rId24"/>
    <p:sldId id="291" r:id="rId25"/>
    <p:sldId id="292" r:id="rId26"/>
    <p:sldId id="293" r:id="rId27"/>
    <p:sldId id="269" r:id="rId28"/>
    <p:sldId id="270" r:id="rId29"/>
    <p:sldId id="295" r:id="rId30"/>
    <p:sldId id="277" r:id="rId31"/>
    <p:sldId id="296" r:id="rId32"/>
    <p:sldId id="278" r:id="rId33"/>
    <p:sldId id="279" r:id="rId34"/>
    <p:sldId id="283"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66FF"/>
    <a:srgbClr val="00FF00"/>
    <a:srgbClr val="0033CC"/>
    <a:srgbClr val="CC706E"/>
    <a:srgbClr val="D8BEEC"/>
    <a:srgbClr val="B482DA"/>
    <a:srgbClr val="9E5DCF"/>
    <a:srgbClr val="06189E"/>
    <a:srgbClr val="00269E"/>
    <a:srgbClr val="001F8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35758FB7-9AC5-4552-8A53-C91805E547FA}" styleName="Styl s motivem 1 – zvýraznění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Styl s motivem 1 – zvýraznění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D113A9D2-9D6B-4929-AA2D-F23B5EE8CBE7}" styleName="Styl s motivem 2 – zvýraznění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Styl s motivem 2 – zvýraznění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Styl s motivem 1 – zvýraznění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p:cViewPr>
        <p:scale>
          <a:sx n="70" d="100"/>
          <a:sy n="70" d="100"/>
        </p:scale>
        <p:origin x="-124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861434EE-0709-4A70-9A26-6500ED23EC25}" type="presOf" srcId="{100B6B2E-82E6-4C11-B19B-F2DB3A0EA64F}" destId="{645AA564-2E9E-4954-AD87-AE01782CEC59}" srcOrd="0" destOrd="0" presId="urn:microsoft.com/office/officeart/2005/8/layout/target3"/>
    <dgm:cxn modelId="{22FA549C-1E8D-49CE-97C8-A616EC172098}" type="presOf" srcId="{27FE2D31-D344-4B63-A89A-A89AB0D9F3E3}" destId="{FE47432B-CA46-450C-8D8F-66C300A95B52}" srcOrd="0" destOrd="0" presId="urn:microsoft.com/office/officeart/2005/8/layout/target3"/>
    <dgm:cxn modelId="{DDE656DD-2B5A-4770-A276-5CBE2D3A1D4D}" type="presOf" srcId="{100B6B2E-82E6-4C11-B19B-F2DB3A0EA64F}" destId="{DBA8199F-D892-4A8E-A352-2B7844050E09}" srcOrd="1" destOrd="0" presId="urn:microsoft.com/office/officeart/2005/8/layout/target3"/>
    <dgm:cxn modelId="{D8970308-6AB5-4BDD-B2CA-2284BF59FFD2}" type="presOf" srcId="{1D8420EA-BFA0-403B-80F5-647FA396CC45}" destId="{8467D0EB-87A2-4285-8ACA-0398EFBF29BC}" srcOrd="1"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B5ED950A-2CFB-4B1E-A532-6C6F5B2770BB}" srcId="{27FE2D31-D344-4B63-A89A-A89AB0D9F3E3}" destId="{1D8420EA-BFA0-403B-80F5-647FA396CC45}" srcOrd="1" destOrd="0" parTransId="{DE590897-4222-4BAE-B23D-0E01B1881970}" sibTransId="{01A7DA8C-A7E7-4088-A318-31162CEFD809}"/>
    <dgm:cxn modelId="{DD45C295-19C4-44B9-96B8-9138AA08CAFC}" type="presOf" srcId="{1D8420EA-BFA0-403B-80F5-647FA396CC45}" destId="{F7B3C0B7-F0F7-4F49-B02C-3630F8C5FAE5}" srcOrd="0" destOrd="0" presId="urn:microsoft.com/office/officeart/2005/8/layout/target3"/>
    <dgm:cxn modelId="{D35B4B81-8D1B-443A-B915-1BE49E0B0AA7}" srcId="{27FE2D31-D344-4B63-A89A-A89AB0D9F3E3}" destId="{100B6B2E-82E6-4C11-B19B-F2DB3A0EA64F}" srcOrd="2" destOrd="0" parTransId="{32657832-B1C8-403C-BDE8-AAC0367CF865}" sibTransId="{6748F0BB-A26B-4A51-9E3C-09CCB2BAC7D9}"/>
    <dgm:cxn modelId="{3D13DF80-F3D8-4C58-B529-375E404938A0}" type="presOf" srcId="{130831A4-0540-4EC5-8F5A-93030E89D2D9}" destId="{F69CC921-512E-49F4-824C-A648EC5F27A5}" srcOrd="0" destOrd="0" presId="urn:microsoft.com/office/officeart/2005/8/layout/target3"/>
    <dgm:cxn modelId="{4D385FE4-833D-4CDF-8BAA-0E0AC4E67AD4}" srcId="{27FE2D31-D344-4B63-A89A-A89AB0D9F3E3}" destId="{130831A4-0540-4EC5-8F5A-93030E89D2D9}" srcOrd="0" destOrd="0" parTransId="{F01391B9-E1CF-441A-AF4A-C95C0C271A44}" sibTransId="{B8CB6303-D6B2-49A3-A850-9996CF437CE4}"/>
    <dgm:cxn modelId="{ADEA2FF8-9FC3-4E07-9454-F2C04302697E}" type="presOf" srcId="{130831A4-0540-4EC5-8F5A-93030E89D2D9}" destId="{8E23E229-92FC-49D1-B5FE-0303176B8A4E}" srcOrd="1" destOrd="0" presId="urn:microsoft.com/office/officeart/2005/8/layout/target3"/>
    <dgm:cxn modelId="{0808A343-76FF-4FDC-BE48-E14FD33BE41F}" type="presOf" srcId="{914700B9-77B5-440A-A438-DE98B6D4894D}" destId="{BD9AF279-D483-48F2-BBBD-45F8E8923512}" srcOrd="1" destOrd="0" presId="urn:microsoft.com/office/officeart/2005/8/layout/target3"/>
    <dgm:cxn modelId="{68950C5E-0F49-4262-A997-0B00A321DFEB}" type="presOf" srcId="{914700B9-77B5-440A-A438-DE98B6D4894D}" destId="{E73F1C26-6DCD-4001-88B9-355E01E2BCE7}" srcOrd="0" destOrd="0" presId="urn:microsoft.com/office/officeart/2005/8/layout/target3"/>
    <dgm:cxn modelId="{8861AEDB-5A5B-4DCF-B7EF-D7D39C780EF2}" type="presParOf" srcId="{FE47432B-CA46-450C-8D8F-66C300A95B52}" destId="{B522209E-30D0-49D6-A340-2D383A11C668}" srcOrd="0" destOrd="0" presId="urn:microsoft.com/office/officeart/2005/8/layout/target3"/>
    <dgm:cxn modelId="{F4D73906-22DD-4680-821A-1335C6B37CB0}" type="presParOf" srcId="{FE47432B-CA46-450C-8D8F-66C300A95B52}" destId="{ED5A8377-51D5-4DC5-B0E7-680166966720}" srcOrd="1" destOrd="0" presId="urn:microsoft.com/office/officeart/2005/8/layout/target3"/>
    <dgm:cxn modelId="{B4F172B5-A1E8-47DE-A11D-947F1761A73D}" type="presParOf" srcId="{FE47432B-CA46-450C-8D8F-66C300A95B52}" destId="{F69CC921-512E-49F4-824C-A648EC5F27A5}" srcOrd="2" destOrd="0" presId="urn:microsoft.com/office/officeart/2005/8/layout/target3"/>
    <dgm:cxn modelId="{EB48F4CC-A911-4EA0-9960-1BE4AA3926F9}" type="presParOf" srcId="{FE47432B-CA46-450C-8D8F-66C300A95B52}" destId="{61C9CE18-EDA6-4EDF-BA1C-09779D38FBBF}" srcOrd="3" destOrd="0" presId="urn:microsoft.com/office/officeart/2005/8/layout/target3"/>
    <dgm:cxn modelId="{B9174B9C-14BA-4EB1-8AD6-0203C4BE9CF8}" type="presParOf" srcId="{FE47432B-CA46-450C-8D8F-66C300A95B52}" destId="{D60DEAAB-7AFE-435A-ACF6-18851E4B0426}" srcOrd="4" destOrd="0" presId="urn:microsoft.com/office/officeart/2005/8/layout/target3"/>
    <dgm:cxn modelId="{BDC2FB7A-FEEE-4584-A022-B7361B9FB019}" type="presParOf" srcId="{FE47432B-CA46-450C-8D8F-66C300A95B52}" destId="{F7B3C0B7-F0F7-4F49-B02C-3630F8C5FAE5}" srcOrd="5" destOrd="0" presId="urn:microsoft.com/office/officeart/2005/8/layout/target3"/>
    <dgm:cxn modelId="{AA23D882-610E-4B78-82E0-B1DC42957024}" type="presParOf" srcId="{FE47432B-CA46-450C-8D8F-66C300A95B52}" destId="{C9DA9446-E2D3-4F6A-8960-3CADFBF870B8}" srcOrd="6" destOrd="0" presId="urn:microsoft.com/office/officeart/2005/8/layout/target3"/>
    <dgm:cxn modelId="{30346141-6662-430C-9AF7-9FD703BD2900}" type="presParOf" srcId="{FE47432B-CA46-450C-8D8F-66C300A95B52}" destId="{9726EC6F-D322-4CD3-B489-1BE3DF7CE70B}" srcOrd="7" destOrd="0" presId="urn:microsoft.com/office/officeart/2005/8/layout/target3"/>
    <dgm:cxn modelId="{985F956C-F14F-4578-B4B1-6DBC142E3465}" type="presParOf" srcId="{FE47432B-CA46-450C-8D8F-66C300A95B52}" destId="{645AA564-2E9E-4954-AD87-AE01782CEC59}" srcOrd="8" destOrd="0" presId="urn:microsoft.com/office/officeart/2005/8/layout/target3"/>
    <dgm:cxn modelId="{BAB598A5-BCC1-43F6-B18F-F9348074502C}" type="presParOf" srcId="{FE47432B-CA46-450C-8D8F-66C300A95B52}" destId="{8538CAC4-6A86-42B8-B5AF-2FF155DB9D02}" srcOrd="9" destOrd="0" presId="urn:microsoft.com/office/officeart/2005/8/layout/target3"/>
    <dgm:cxn modelId="{0892BA1A-CCD3-40C4-93A2-5F6C97333B54}" type="presParOf" srcId="{FE47432B-CA46-450C-8D8F-66C300A95B52}" destId="{26FD6024-A07F-46D0-8BC0-B5E595C5673D}" srcOrd="10" destOrd="0" presId="urn:microsoft.com/office/officeart/2005/8/layout/target3"/>
    <dgm:cxn modelId="{C9B579BF-4366-4437-8448-E0F4D3EEA682}" type="presParOf" srcId="{FE47432B-CA46-450C-8D8F-66C300A95B52}" destId="{E73F1C26-6DCD-4001-88B9-355E01E2BCE7}" srcOrd="11" destOrd="0" presId="urn:microsoft.com/office/officeart/2005/8/layout/target3"/>
    <dgm:cxn modelId="{92A8E2A9-4E33-4FE7-A30E-CBAED0F5F76B}" type="presParOf" srcId="{FE47432B-CA46-450C-8D8F-66C300A95B52}" destId="{8E23E229-92FC-49D1-B5FE-0303176B8A4E}" srcOrd="12" destOrd="0" presId="urn:microsoft.com/office/officeart/2005/8/layout/target3"/>
    <dgm:cxn modelId="{FA45272B-1306-4519-85F9-CF7135397901}" type="presParOf" srcId="{FE47432B-CA46-450C-8D8F-66C300A95B52}" destId="{8467D0EB-87A2-4285-8ACA-0398EFBF29BC}" srcOrd="13" destOrd="0" presId="urn:microsoft.com/office/officeart/2005/8/layout/target3"/>
    <dgm:cxn modelId="{284E50E7-5D93-4C8F-BED3-7891C2D8E793}" type="presParOf" srcId="{FE47432B-CA46-450C-8D8F-66C300A95B52}" destId="{DBA8199F-D892-4A8E-A352-2B7844050E09}" srcOrd="14" destOrd="0" presId="urn:microsoft.com/office/officeart/2005/8/layout/target3"/>
    <dgm:cxn modelId="{5243DAD3-3685-45EC-8EE0-E1A267E85A36}"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AB4149-E129-4913-9964-F13027194E57}" type="doc">
      <dgm:prSet loTypeId="urn:microsoft.com/office/officeart/2005/8/layout/chevronAccent+Icon" loCatId="officeonline" qsTypeId="urn:microsoft.com/office/officeart/2005/8/quickstyle/3d3" qsCatId="3D" csTypeId="urn:microsoft.com/office/officeart/2005/8/colors/accent1_2" csCatId="accent1" phldr="1"/>
      <dgm:spPr/>
    </dgm:pt>
    <dgm:pt modelId="{494D3E44-9A23-49A7-A76B-DE6B826F9EA9}">
      <dgm:prSet phldrT="[Text]" custT="1"/>
      <dgm:spPr>
        <a:gradFill flip="none"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tileRect/>
        </a:gradFill>
      </dgm:spPr>
      <dgm:t>
        <a:bodyPr/>
        <a:lstStyle/>
        <a:p>
          <a:r>
            <a:rPr lang="cs-CZ" sz="2800" b="1" dirty="0" smtClean="0">
              <a:effectLst>
                <a:outerShdw blurRad="38100" dist="38100" dir="2700000" algn="tl">
                  <a:srgbClr val="000000">
                    <a:alpha val="43137"/>
                  </a:srgbClr>
                </a:outerShdw>
              </a:effectLst>
              <a:latin typeface="Georgia" pitchFamily="18" charset="0"/>
            </a:rPr>
            <a:t>Charakteristika</a:t>
          </a:r>
          <a:endParaRPr lang="cs-CZ" sz="2800" b="1" dirty="0">
            <a:effectLst>
              <a:outerShdw blurRad="38100" dist="38100" dir="2700000" algn="tl">
                <a:srgbClr val="000000">
                  <a:alpha val="43137"/>
                </a:srgbClr>
              </a:outerShdw>
            </a:effectLst>
            <a:latin typeface="Georgia" pitchFamily="18" charset="0"/>
          </a:endParaRPr>
        </a:p>
      </dgm:t>
    </dgm:pt>
    <dgm:pt modelId="{7D64B808-FDB8-496C-99AC-DA2BBAEB0337}" type="parTrans" cxnId="{903ADBBF-4FCF-4F92-A30E-842A40A1866D}">
      <dgm:prSet/>
      <dgm:spPr/>
      <dgm:t>
        <a:bodyPr/>
        <a:lstStyle/>
        <a:p>
          <a:endParaRPr lang="cs-CZ"/>
        </a:p>
      </dgm:t>
    </dgm:pt>
    <dgm:pt modelId="{DCDFCA1F-1A19-4B2E-9B18-E9E84D0E9770}" type="sibTrans" cxnId="{903ADBBF-4FCF-4F92-A30E-842A40A1866D}">
      <dgm:prSet/>
      <dgm:spPr/>
      <dgm:t>
        <a:bodyPr/>
        <a:lstStyle/>
        <a:p>
          <a:endParaRPr lang="cs-CZ"/>
        </a:p>
      </dgm:t>
    </dgm:pt>
    <dgm:pt modelId="{A991CE37-0AED-4751-8C9A-1FDC32D690BC}">
      <dgm:prSet phldrT="[Text]" custT="1"/>
      <dgm:spPr>
        <a:gradFill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gradFill>
        <a:effectLst/>
      </dgm:spPr>
      <dgm:t>
        <a:bodyPr/>
        <a:lstStyle/>
        <a:p>
          <a:r>
            <a:rPr lang="cs-CZ" sz="2800" b="1" dirty="0" smtClean="0">
              <a:effectLst>
                <a:outerShdw blurRad="38100" dist="38100" dir="2700000" algn="tl">
                  <a:srgbClr val="000000">
                    <a:alpha val="43137"/>
                  </a:srgbClr>
                </a:outerShdw>
              </a:effectLst>
              <a:latin typeface="Georgia" pitchFamily="18" charset="0"/>
              <a:cs typeface="Calibri" pitchFamily="34" charset="0"/>
            </a:rPr>
            <a:t>Základní</a:t>
          </a:r>
        </a:p>
        <a:p>
          <a:r>
            <a:rPr lang="cs-CZ" sz="2800" b="1" dirty="0" smtClean="0">
              <a:effectLst>
                <a:outerShdw blurRad="38100" dist="38100" dir="2700000" algn="tl">
                  <a:srgbClr val="000000">
                    <a:alpha val="43137"/>
                  </a:srgbClr>
                </a:outerShdw>
              </a:effectLst>
              <a:latin typeface="Georgia" pitchFamily="18" charset="0"/>
              <a:cs typeface="Calibri" pitchFamily="34" charset="0"/>
            </a:rPr>
            <a:t>data</a:t>
          </a:r>
          <a:endParaRPr lang="cs-CZ" sz="2800" b="1" dirty="0">
            <a:effectLst>
              <a:outerShdw blurRad="38100" dist="38100" dir="2700000" algn="tl">
                <a:srgbClr val="000000">
                  <a:alpha val="43137"/>
                </a:srgbClr>
              </a:outerShdw>
            </a:effectLst>
            <a:latin typeface="Georgia" pitchFamily="18" charset="0"/>
            <a:cs typeface="Calibri" pitchFamily="34" charset="0"/>
          </a:endParaRPr>
        </a:p>
      </dgm:t>
    </dgm:pt>
    <dgm:pt modelId="{A44A37C4-E8CE-4574-B7C0-511C6A2DE14C}" type="parTrans" cxnId="{2F6BEFE5-33FA-461A-9C1C-D8B3C14BCD1F}">
      <dgm:prSet/>
      <dgm:spPr/>
      <dgm:t>
        <a:bodyPr/>
        <a:lstStyle/>
        <a:p>
          <a:endParaRPr lang="cs-CZ"/>
        </a:p>
      </dgm:t>
    </dgm:pt>
    <dgm:pt modelId="{225DF155-029F-48B0-8375-CCA20C8FD025}" type="sibTrans" cxnId="{2F6BEFE5-33FA-461A-9C1C-D8B3C14BCD1F}">
      <dgm:prSet/>
      <dgm:spPr/>
      <dgm:t>
        <a:bodyPr/>
        <a:lstStyle/>
        <a:p>
          <a:endParaRPr lang="cs-CZ"/>
        </a:p>
      </dgm:t>
    </dgm:pt>
    <dgm:pt modelId="{A3F55F8F-EC7E-4F00-BAE7-FD5FCA5CF1AB}">
      <dgm:prSet phldrT="[Text]" custT="1"/>
      <dgm:spPr>
        <a:gradFill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gradFill>
      </dgm:spPr>
      <dgm:t>
        <a:bodyPr/>
        <a:lstStyle/>
        <a:p>
          <a:r>
            <a:rPr lang="cs-CZ" sz="2800" b="1" dirty="0" smtClean="0">
              <a:effectLst>
                <a:outerShdw blurRad="38100" dist="38100" dir="2700000" algn="tl">
                  <a:srgbClr val="000000">
                    <a:alpha val="43137"/>
                  </a:srgbClr>
                </a:outerShdw>
              </a:effectLst>
              <a:latin typeface="Georgia" pitchFamily="18" charset="0"/>
            </a:rPr>
            <a:t>Důležité</a:t>
          </a:r>
        </a:p>
        <a:p>
          <a:r>
            <a:rPr lang="cs-CZ" sz="2800" b="1" dirty="0" smtClean="0">
              <a:effectLst>
                <a:outerShdw blurRad="38100" dist="38100" dir="2700000" algn="tl">
                  <a:srgbClr val="000000">
                    <a:alpha val="43137"/>
                  </a:srgbClr>
                </a:outerShdw>
              </a:effectLst>
              <a:latin typeface="Georgia" pitchFamily="18" charset="0"/>
            </a:rPr>
            <a:t>objevy</a:t>
          </a:r>
          <a:endParaRPr lang="cs-CZ" sz="2800" b="1" dirty="0">
            <a:effectLst>
              <a:outerShdw blurRad="38100" dist="38100" dir="2700000" algn="tl">
                <a:srgbClr val="000000">
                  <a:alpha val="43137"/>
                </a:srgbClr>
              </a:outerShdw>
            </a:effectLst>
            <a:latin typeface="Georgia" pitchFamily="18" charset="0"/>
          </a:endParaRPr>
        </a:p>
      </dgm:t>
    </dgm:pt>
    <dgm:pt modelId="{B82FE4CD-EFD8-43EA-BE9C-74A3E1F8C76A}" type="parTrans" cxnId="{FF09459F-3C93-467A-B484-B4BB749FA9F2}">
      <dgm:prSet/>
      <dgm:spPr/>
      <dgm:t>
        <a:bodyPr/>
        <a:lstStyle/>
        <a:p>
          <a:endParaRPr lang="cs-CZ"/>
        </a:p>
      </dgm:t>
    </dgm:pt>
    <dgm:pt modelId="{98714E6E-BB1F-4380-8F5D-CEB9983D1949}" type="sibTrans" cxnId="{FF09459F-3C93-467A-B484-B4BB749FA9F2}">
      <dgm:prSet/>
      <dgm:spPr/>
      <dgm:t>
        <a:bodyPr/>
        <a:lstStyle/>
        <a:p>
          <a:endParaRPr lang="cs-CZ"/>
        </a:p>
      </dgm:t>
    </dgm:pt>
    <dgm:pt modelId="{4CFEAECA-A5E9-4EEA-AA03-3E28932718B9}" type="pres">
      <dgm:prSet presAssocID="{26AB4149-E129-4913-9964-F13027194E57}" presName="Name0" presStyleCnt="0">
        <dgm:presLayoutVars>
          <dgm:dir/>
          <dgm:resizeHandles val="exact"/>
        </dgm:presLayoutVars>
      </dgm:prSet>
      <dgm:spPr/>
    </dgm:pt>
    <dgm:pt modelId="{A39E9FFB-A006-4AD6-BE16-EA841F9614A3}" type="pres">
      <dgm:prSet presAssocID="{494D3E44-9A23-49A7-A76B-DE6B826F9EA9}" presName="composite" presStyleCnt="0"/>
      <dgm:spPr/>
    </dgm:pt>
    <dgm:pt modelId="{E7E669C7-2BF0-45F9-9719-CD7D4EB6D3D8}" type="pres">
      <dgm:prSet presAssocID="{494D3E44-9A23-49A7-A76B-DE6B826F9EA9}" presName="bgChev" presStyleLbl="node1" presStyleIdx="0" presStyleCnt="3" custScaleX="156274" custScaleY="131364" custLinFactNeighborX="-3" custLinFactNeighborY="-26102"/>
      <dgm:spPr>
        <a:solidFill>
          <a:srgbClr val="FFC000"/>
        </a:solidFill>
        <a:effectLst>
          <a:reflection blurRad="6350" stA="50000" endA="300" endPos="90000" dir="5400000" sy="-100000" algn="bl" rotWithShape="0"/>
        </a:effectLst>
      </dgm:spPr>
    </dgm:pt>
    <dgm:pt modelId="{4247FC86-4EB0-4B53-ABFC-66340212B126}" type="pres">
      <dgm:prSet presAssocID="{494D3E44-9A23-49A7-A76B-DE6B826F9EA9}" presName="txNode" presStyleLbl="fgAcc1" presStyleIdx="0" presStyleCnt="3" custScaleX="186530" custScaleY="142994" custLinFactNeighborX="5027" custLinFactNeighborY="6061">
        <dgm:presLayoutVars>
          <dgm:bulletEnabled val="1"/>
        </dgm:presLayoutVars>
      </dgm:prSet>
      <dgm:spPr/>
      <dgm:t>
        <a:bodyPr/>
        <a:lstStyle/>
        <a:p>
          <a:endParaRPr lang="cs-CZ"/>
        </a:p>
      </dgm:t>
    </dgm:pt>
    <dgm:pt modelId="{18AE6ECE-925C-4372-9EF7-62006BEF71EA}" type="pres">
      <dgm:prSet presAssocID="{DCDFCA1F-1A19-4B2E-9B18-E9E84D0E9770}" presName="compositeSpace" presStyleCnt="0"/>
      <dgm:spPr/>
    </dgm:pt>
    <dgm:pt modelId="{733BBF27-CB7C-4CE9-952C-8EE7316A787B}" type="pres">
      <dgm:prSet presAssocID="{A991CE37-0AED-4751-8C9A-1FDC32D690BC}" presName="composite" presStyleCnt="0"/>
      <dgm:spPr/>
    </dgm:pt>
    <dgm:pt modelId="{CD78D7D0-8D5C-42BA-A09C-D4C2F0655501}" type="pres">
      <dgm:prSet presAssocID="{A991CE37-0AED-4751-8C9A-1FDC32D690BC}" presName="bgChev" presStyleLbl="node1" presStyleIdx="1" presStyleCnt="3" custScaleY="127581" custLinFactNeighborX="-162" custLinFactNeighborY="-34471"/>
      <dgm:spPr>
        <a:solidFill>
          <a:schemeClr val="accent6">
            <a:lumMod val="75000"/>
          </a:schemeClr>
        </a:solidFill>
        <a:effectLst>
          <a:reflection blurRad="6350" stA="50000" endA="300" endPos="90000" dir="5400000" sy="-100000" algn="bl" rotWithShape="0"/>
        </a:effectLst>
      </dgm:spPr>
    </dgm:pt>
    <dgm:pt modelId="{2E5073DD-8F46-44C9-BC92-62127A41A80C}" type="pres">
      <dgm:prSet presAssocID="{A991CE37-0AED-4751-8C9A-1FDC32D690BC}" presName="txNode" presStyleLbl="fgAcc1" presStyleIdx="1" presStyleCnt="3" custScaleX="132691" custScaleY="143258" custLinFactNeighborX="3444" custLinFactNeighborY="10837">
        <dgm:presLayoutVars>
          <dgm:bulletEnabled val="1"/>
        </dgm:presLayoutVars>
      </dgm:prSet>
      <dgm:spPr/>
      <dgm:t>
        <a:bodyPr/>
        <a:lstStyle/>
        <a:p>
          <a:endParaRPr lang="cs-CZ"/>
        </a:p>
      </dgm:t>
    </dgm:pt>
    <dgm:pt modelId="{ADB91581-5A50-408C-AD9E-71AEEB3C689C}" type="pres">
      <dgm:prSet presAssocID="{225DF155-029F-48B0-8375-CCA20C8FD025}" presName="compositeSpace" presStyleCnt="0"/>
      <dgm:spPr/>
    </dgm:pt>
    <dgm:pt modelId="{0462948E-185A-4EB8-B753-671DCCCF10E8}" type="pres">
      <dgm:prSet presAssocID="{A3F55F8F-EC7E-4F00-BAE7-FD5FCA5CF1AB}" presName="composite" presStyleCnt="0"/>
      <dgm:spPr/>
    </dgm:pt>
    <dgm:pt modelId="{8BF446FB-EAEA-43D6-8DDC-90959C9C6A83}" type="pres">
      <dgm:prSet presAssocID="{A3F55F8F-EC7E-4F00-BAE7-FD5FCA5CF1AB}" presName="bgChev" presStyleLbl="node1" presStyleIdx="2" presStyleCnt="3" custScaleX="96341" custScaleY="134660" custLinFactNeighborX="-585" custLinFactNeighborY="-35943"/>
      <dgm:spPr>
        <a:solidFill>
          <a:schemeClr val="accent6">
            <a:lumMod val="50000"/>
          </a:schemeClr>
        </a:solidFill>
        <a:effectLst>
          <a:reflection blurRad="6350" stA="50000" endA="300" endPos="90000" dir="5400000" sy="-100000" algn="bl" rotWithShape="0"/>
        </a:effectLst>
      </dgm:spPr>
    </dgm:pt>
    <dgm:pt modelId="{B72B3426-728D-41A8-994F-3C813A4BFBE1}" type="pres">
      <dgm:prSet presAssocID="{A3F55F8F-EC7E-4F00-BAE7-FD5FCA5CF1AB}" presName="txNode" presStyleLbl="fgAcc1" presStyleIdx="2" presStyleCnt="3" custScaleX="109773" custScaleY="143258" custLinFactNeighborX="-970" custLinFactNeighborY="6908">
        <dgm:presLayoutVars>
          <dgm:bulletEnabled val="1"/>
        </dgm:presLayoutVars>
      </dgm:prSet>
      <dgm:spPr/>
      <dgm:t>
        <a:bodyPr/>
        <a:lstStyle/>
        <a:p>
          <a:endParaRPr lang="cs-CZ"/>
        </a:p>
      </dgm:t>
    </dgm:pt>
  </dgm:ptLst>
  <dgm:cxnLst>
    <dgm:cxn modelId="{3C6549E0-EDF9-40E9-A9DF-20B37B62C50B}" type="presOf" srcId="{26AB4149-E129-4913-9964-F13027194E57}" destId="{4CFEAECA-A5E9-4EEA-AA03-3E28932718B9}" srcOrd="0" destOrd="0" presId="urn:microsoft.com/office/officeart/2005/8/layout/chevronAccent+Icon"/>
    <dgm:cxn modelId="{2F6BEFE5-33FA-461A-9C1C-D8B3C14BCD1F}" srcId="{26AB4149-E129-4913-9964-F13027194E57}" destId="{A991CE37-0AED-4751-8C9A-1FDC32D690BC}" srcOrd="1" destOrd="0" parTransId="{A44A37C4-E8CE-4574-B7C0-511C6A2DE14C}" sibTransId="{225DF155-029F-48B0-8375-CCA20C8FD025}"/>
    <dgm:cxn modelId="{BE8ABE79-382E-4AAF-9F6D-55689F6988E4}" type="presOf" srcId="{A3F55F8F-EC7E-4F00-BAE7-FD5FCA5CF1AB}" destId="{B72B3426-728D-41A8-994F-3C813A4BFBE1}" srcOrd="0" destOrd="0" presId="urn:microsoft.com/office/officeart/2005/8/layout/chevronAccent+Icon"/>
    <dgm:cxn modelId="{903ADBBF-4FCF-4F92-A30E-842A40A1866D}" srcId="{26AB4149-E129-4913-9964-F13027194E57}" destId="{494D3E44-9A23-49A7-A76B-DE6B826F9EA9}" srcOrd="0" destOrd="0" parTransId="{7D64B808-FDB8-496C-99AC-DA2BBAEB0337}" sibTransId="{DCDFCA1F-1A19-4B2E-9B18-E9E84D0E9770}"/>
    <dgm:cxn modelId="{90FBA9B3-B8E2-4218-BB9F-432665C46A4C}" type="presOf" srcId="{494D3E44-9A23-49A7-A76B-DE6B826F9EA9}" destId="{4247FC86-4EB0-4B53-ABFC-66340212B126}" srcOrd="0" destOrd="0" presId="urn:microsoft.com/office/officeart/2005/8/layout/chevronAccent+Icon"/>
    <dgm:cxn modelId="{FF09459F-3C93-467A-B484-B4BB749FA9F2}" srcId="{26AB4149-E129-4913-9964-F13027194E57}" destId="{A3F55F8F-EC7E-4F00-BAE7-FD5FCA5CF1AB}" srcOrd="2" destOrd="0" parTransId="{B82FE4CD-EFD8-43EA-BE9C-74A3E1F8C76A}" sibTransId="{98714E6E-BB1F-4380-8F5D-CEB9983D1949}"/>
    <dgm:cxn modelId="{43942740-F9CC-4E9A-8F57-020A3F3F69C5}" type="presOf" srcId="{A991CE37-0AED-4751-8C9A-1FDC32D690BC}" destId="{2E5073DD-8F46-44C9-BC92-62127A41A80C}" srcOrd="0" destOrd="0" presId="urn:microsoft.com/office/officeart/2005/8/layout/chevronAccent+Icon"/>
    <dgm:cxn modelId="{36F17496-9ED0-449C-902D-C991B35F8C06}" type="presParOf" srcId="{4CFEAECA-A5E9-4EEA-AA03-3E28932718B9}" destId="{A39E9FFB-A006-4AD6-BE16-EA841F9614A3}" srcOrd="0" destOrd="0" presId="urn:microsoft.com/office/officeart/2005/8/layout/chevronAccent+Icon"/>
    <dgm:cxn modelId="{5DC2D337-1CFE-4495-A03D-7E282EF56A67}" type="presParOf" srcId="{A39E9FFB-A006-4AD6-BE16-EA841F9614A3}" destId="{E7E669C7-2BF0-45F9-9719-CD7D4EB6D3D8}" srcOrd="0" destOrd="0" presId="urn:microsoft.com/office/officeart/2005/8/layout/chevronAccent+Icon"/>
    <dgm:cxn modelId="{B8FB0A6C-225F-4993-B513-A10F4B9D51BE}" type="presParOf" srcId="{A39E9FFB-A006-4AD6-BE16-EA841F9614A3}" destId="{4247FC86-4EB0-4B53-ABFC-66340212B126}" srcOrd="1" destOrd="0" presId="urn:microsoft.com/office/officeart/2005/8/layout/chevronAccent+Icon"/>
    <dgm:cxn modelId="{E3E60D19-9224-41C6-8DD6-E38AA1252A6E}" type="presParOf" srcId="{4CFEAECA-A5E9-4EEA-AA03-3E28932718B9}" destId="{18AE6ECE-925C-4372-9EF7-62006BEF71EA}" srcOrd="1" destOrd="0" presId="urn:microsoft.com/office/officeart/2005/8/layout/chevronAccent+Icon"/>
    <dgm:cxn modelId="{9DB9194C-1C4F-4262-9DE7-326A966C3E26}" type="presParOf" srcId="{4CFEAECA-A5E9-4EEA-AA03-3E28932718B9}" destId="{733BBF27-CB7C-4CE9-952C-8EE7316A787B}" srcOrd="2" destOrd="0" presId="urn:microsoft.com/office/officeart/2005/8/layout/chevronAccent+Icon"/>
    <dgm:cxn modelId="{C9628E1D-0A67-4AF5-BDBD-6C58DEA668A2}" type="presParOf" srcId="{733BBF27-CB7C-4CE9-952C-8EE7316A787B}" destId="{CD78D7D0-8D5C-42BA-A09C-D4C2F0655501}" srcOrd="0" destOrd="0" presId="urn:microsoft.com/office/officeart/2005/8/layout/chevronAccent+Icon"/>
    <dgm:cxn modelId="{3049843E-F419-4293-B130-F1B817D19C58}" type="presParOf" srcId="{733BBF27-CB7C-4CE9-952C-8EE7316A787B}" destId="{2E5073DD-8F46-44C9-BC92-62127A41A80C}" srcOrd="1" destOrd="0" presId="urn:microsoft.com/office/officeart/2005/8/layout/chevronAccent+Icon"/>
    <dgm:cxn modelId="{B4B77133-3688-4116-AA5C-D25FF572E21A}" type="presParOf" srcId="{4CFEAECA-A5E9-4EEA-AA03-3E28932718B9}" destId="{ADB91581-5A50-408C-AD9E-71AEEB3C689C}" srcOrd="3" destOrd="0" presId="urn:microsoft.com/office/officeart/2005/8/layout/chevronAccent+Icon"/>
    <dgm:cxn modelId="{8597C4F4-5224-4DFA-ACCA-82EBB8EE1FC0}" type="presParOf" srcId="{4CFEAECA-A5E9-4EEA-AA03-3E28932718B9}" destId="{0462948E-185A-4EB8-B753-671DCCCF10E8}" srcOrd="4" destOrd="0" presId="urn:microsoft.com/office/officeart/2005/8/layout/chevronAccent+Icon"/>
    <dgm:cxn modelId="{242DB3FB-0129-438B-B0BA-F71BD702F501}" type="presParOf" srcId="{0462948E-185A-4EB8-B753-671DCCCF10E8}" destId="{8BF446FB-EAEA-43D6-8DDC-90959C9C6A83}" srcOrd="0" destOrd="0" presId="urn:microsoft.com/office/officeart/2005/8/layout/chevronAccent+Icon"/>
    <dgm:cxn modelId="{B0A71AE2-1AD5-4A7C-902B-D981E52D6310}" type="presParOf" srcId="{0462948E-185A-4EB8-B753-671DCCCF10E8}" destId="{B72B3426-728D-41A8-994F-3C813A4BFBE1}"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669C7-2BF0-45F9-9719-CD7D4EB6D3D8}">
      <dsp:nvSpPr>
        <dsp:cNvPr id="0" name=""/>
        <dsp:cNvSpPr/>
      </dsp:nvSpPr>
      <dsp:spPr>
        <a:xfrm>
          <a:off x="3083" y="1143090"/>
          <a:ext cx="3357349" cy="1089365"/>
        </a:xfrm>
        <a:prstGeom prst="chevron">
          <a:avLst>
            <a:gd name="adj" fmla="val 40000"/>
          </a:avLst>
        </a:prstGeom>
        <a:solidFill>
          <a:srgbClr val="FFC000"/>
        </a:solidFill>
        <a:ln>
          <a:noFill/>
        </a:ln>
        <a:effectLst>
          <a:reflection blurRad="6350" stA="50000" endA="300" endPos="90000" dir="5400000" sy="-100000" algn="bl"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247FC86-4EB0-4B53-ABFC-66340212B126}">
      <dsp:nvSpPr>
        <dsp:cNvPr id="0" name=""/>
        <dsp:cNvSpPr/>
      </dsp:nvSpPr>
      <dsp:spPr>
        <a:xfrm>
          <a:off x="486828" y="1568905"/>
          <a:ext cx="3383994" cy="1185809"/>
        </a:xfrm>
        <a:prstGeom prst="roundRect">
          <a:avLst>
            <a:gd name="adj" fmla="val 10000"/>
          </a:avLst>
        </a:prstGeom>
        <a:gradFill flip="none"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tileRect/>
        </a:gra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cs-CZ" sz="2800" b="1" kern="1200" dirty="0" smtClean="0">
              <a:effectLst>
                <a:outerShdw blurRad="38100" dist="38100" dir="2700000" algn="tl">
                  <a:srgbClr val="000000">
                    <a:alpha val="43137"/>
                  </a:srgbClr>
                </a:outerShdw>
              </a:effectLst>
              <a:latin typeface="Georgia" pitchFamily="18" charset="0"/>
            </a:rPr>
            <a:t>Charakteristika</a:t>
          </a:r>
          <a:endParaRPr lang="cs-CZ" sz="2800" b="1" kern="1200" dirty="0">
            <a:effectLst>
              <a:outerShdw blurRad="38100" dist="38100" dir="2700000" algn="tl">
                <a:srgbClr val="000000">
                  <a:alpha val="43137"/>
                </a:srgbClr>
              </a:outerShdw>
            </a:effectLst>
            <a:latin typeface="Georgia" pitchFamily="18" charset="0"/>
          </a:endParaRPr>
        </a:p>
      </dsp:txBody>
      <dsp:txXfrm>
        <a:off x="521559" y="1603636"/>
        <a:ext cx="3314532" cy="1116347"/>
      </dsp:txXfrm>
    </dsp:sp>
    <dsp:sp modelId="{CD78D7D0-8D5C-42BA-A09C-D4C2F0655501}">
      <dsp:nvSpPr>
        <dsp:cNvPr id="0" name=""/>
        <dsp:cNvSpPr/>
      </dsp:nvSpPr>
      <dsp:spPr>
        <a:xfrm>
          <a:off x="3842982" y="1080984"/>
          <a:ext cx="2148373" cy="1057993"/>
        </a:xfrm>
        <a:prstGeom prst="chevron">
          <a:avLst>
            <a:gd name="adj" fmla="val 40000"/>
          </a:avLst>
        </a:prstGeom>
        <a:solidFill>
          <a:schemeClr val="accent6">
            <a:lumMod val="75000"/>
          </a:schemeClr>
        </a:solidFill>
        <a:ln>
          <a:noFill/>
        </a:ln>
        <a:effectLst>
          <a:reflection blurRad="6350" stA="50000" endA="300" endPos="90000" dir="5400000" sy="-100000" algn="bl"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E5073DD-8F46-44C9-BC92-62127A41A80C}">
      <dsp:nvSpPr>
        <dsp:cNvPr id="0" name=""/>
        <dsp:cNvSpPr/>
      </dsp:nvSpPr>
      <dsp:spPr>
        <a:xfrm>
          <a:off x="4185305" y="1599026"/>
          <a:ext cx="2407256" cy="1187998"/>
        </a:xfrm>
        <a:prstGeom prst="roundRect">
          <a:avLst>
            <a:gd name="adj" fmla="val 10000"/>
          </a:avLst>
        </a:prstGeom>
        <a:gradFill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gra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cs-CZ" sz="2800" b="1" kern="1200" dirty="0" smtClean="0">
              <a:effectLst>
                <a:outerShdw blurRad="38100" dist="38100" dir="2700000" algn="tl">
                  <a:srgbClr val="000000">
                    <a:alpha val="43137"/>
                  </a:srgbClr>
                </a:outerShdw>
              </a:effectLst>
              <a:latin typeface="Georgia" pitchFamily="18" charset="0"/>
              <a:cs typeface="Calibri" pitchFamily="34" charset="0"/>
            </a:rPr>
            <a:t>Základní</a:t>
          </a:r>
        </a:p>
        <a:p>
          <a:pPr lvl="0" algn="ctr" defTabSz="1244600">
            <a:lnSpc>
              <a:spcPct val="90000"/>
            </a:lnSpc>
            <a:spcBef>
              <a:spcPct val="0"/>
            </a:spcBef>
            <a:spcAft>
              <a:spcPct val="35000"/>
            </a:spcAft>
          </a:pPr>
          <a:r>
            <a:rPr lang="cs-CZ" sz="2800" b="1" kern="1200" dirty="0" smtClean="0">
              <a:effectLst>
                <a:outerShdw blurRad="38100" dist="38100" dir="2700000" algn="tl">
                  <a:srgbClr val="000000">
                    <a:alpha val="43137"/>
                  </a:srgbClr>
                </a:outerShdw>
              </a:effectLst>
              <a:latin typeface="Georgia" pitchFamily="18" charset="0"/>
              <a:cs typeface="Calibri" pitchFamily="34" charset="0"/>
            </a:rPr>
            <a:t>data</a:t>
          </a:r>
          <a:endParaRPr lang="cs-CZ" sz="2800" b="1" kern="1200" dirty="0">
            <a:effectLst>
              <a:outerShdw blurRad="38100" dist="38100" dir="2700000" algn="tl">
                <a:srgbClr val="000000">
                  <a:alpha val="43137"/>
                </a:srgbClr>
              </a:outerShdw>
            </a:effectLst>
            <a:latin typeface="Georgia" pitchFamily="18" charset="0"/>
            <a:cs typeface="Calibri" pitchFamily="34" charset="0"/>
          </a:endParaRPr>
        </a:p>
      </dsp:txBody>
      <dsp:txXfrm>
        <a:off x="4220100" y="1633821"/>
        <a:ext cx="2337666" cy="1118408"/>
      </dsp:txXfrm>
    </dsp:sp>
    <dsp:sp modelId="{8BF446FB-EAEA-43D6-8DDC-90959C9C6A83}">
      <dsp:nvSpPr>
        <dsp:cNvPr id="0" name=""/>
        <dsp:cNvSpPr/>
      </dsp:nvSpPr>
      <dsp:spPr>
        <a:xfrm>
          <a:off x="6584352" y="1054101"/>
          <a:ext cx="2069764" cy="1116698"/>
        </a:xfrm>
        <a:prstGeom prst="chevron">
          <a:avLst>
            <a:gd name="adj" fmla="val 40000"/>
          </a:avLst>
        </a:prstGeom>
        <a:solidFill>
          <a:schemeClr val="accent6">
            <a:lumMod val="50000"/>
          </a:schemeClr>
        </a:solidFill>
        <a:ln>
          <a:noFill/>
        </a:ln>
        <a:effectLst>
          <a:reflection blurRad="6350" stA="50000" endA="300" endPos="90000" dir="5400000" sy="-100000" algn="bl"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72B3426-728D-41A8-994F-3C813A4BFBE1}">
      <dsp:nvSpPr>
        <dsp:cNvPr id="0" name=""/>
        <dsp:cNvSpPr/>
      </dsp:nvSpPr>
      <dsp:spPr>
        <a:xfrm>
          <a:off x="7024267" y="1581120"/>
          <a:ext cx="1991482" cy="1187998"/>
        </a:xfrm>
        <a:prstGeom prst="roundRect">
          <a:avLst>
            <a:gd name="adj" fmla="val 10000"/>
          </a:avLst>
        </a:prstGeom>
        <a:gradFill rotWithShape="0">
          <a:gsLst>
            <a:gs pos="0">
              <a:schemeClr val="accent2">
                <a:lumMod val="75000"/>
              </a:schemeClr>
            </a:gs>
            <a:gs pos="50000">
              <a:schemeClr val="accent2">
                <a:lumMod val="60000"/>
                <a:lumOff val="40000"/>
                <a:tint val="44500"/>
                <a:satMod val="160000"/>
              </a:schemeClr>
            </a:gs>
            <a:gs pos="100000">
              <a:schemeClr val="accent2">
                <a:lumMod val="60000"/>
                <a:lumOff val="40000"/>
                <a:tint val="23500"/>
                <a:satMod val="160000"/>
              </a:schemeClr>
            </a:gs>
          </a:gsLst>
          <a:lin ang="16200000" scaled="1"/>
        </a:gra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cs-CZ" sz="2800" b="1" kern="1200" dirty="0" smtClean="0">
              <a:effectLst>
                <a:outerShdw blurRad="38100" dist="38100" dir="2700000" algn="tl">
                  <a:srgbClr val="000000">
                    <a:alpha val="43137"/>
                  </a:srgbClr>
                </a:outerShdw>
              </a:effectLst>
              <a:latin typeface="Georgia" pitchFamily="18" charset="0"/>
            </a:rPr>
            <a:t>Důležité</a:t>
          </a:r>
        </a:p>
        <a:p>
          <a:pPr lvl="0" algn="ctr" defTabSz="1244600">
            <a:lnSpc>
              <a:spcPct val="90000"/>
            </a:lnSpc>
            <a:spcBef>
              <a:spcPct val="0"/>
            </a:spcBef>
            <a:spcAft>
              <a:spcPct val="35000"/>
            </a:spcAft>
          </a:pPr>
          <a:r>
            <a:rPr lang="cs-CZ" sz="2800" b="1" kern="1200" dirty="0" smtClean="0">
              <a:effectLst>
                <a:outerShdw blurRad="38100" dist="38100" dir="2700000" algn="tl">
                  <a:srgbClr val="000000">
                    <a:alpha val="43137"/>
                  </a:srgbClr>
                </a:outerShdw>
              </a:effectLst>
              <a:latin typeface="Georgia" pitchFamily="18" charset="0"/>
            </a:rPr>
            <a:t>objevy</a:t>
          </a:r>
          <a:endParaRPr lang="cs-CZ" sz="2800" b="1" kern="1200" dirty="0">
            <a:effectLst>
              <a:outerShdw blurRad="38100" dist="38100" dir="2700000" algn="tl">
                <a:srgbClr val="000000">
                  <a:alpha val="43137"/>
                </a:srgbClr>
              </a:outerShdw>
            </a:effectLst>
            <a:latin typeface="Georgia" pitchFamily="18" charset="0"/>
          </a:endParaRPr>
        </a:p>
      </dsp:txBody>
      <dsp:txXfrm>
        <a:off x="7059062" y="1615915"/>
        <a:ext cx="1921892" cy="1118408"/>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Accent+Icon">
  <dgm:title val="Proces dvojité šipky – zvýraznění"/>
  <dgm:desc val="Umožňuje znázornit postupné kroky v úkolu, procesu nebo pracovním postupu či zdůraznit pohyb nebo směr. Nejvhodnější je pro práci s minimálním množstvím textu úrovně 1 a 2."/>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015D87-69FB-4BA3-9AE9-9D056D001163}" type="datetimeFigureOut">
              <a:rPr lang="cs-CZ" smtClean="0"/>
              <a:t>17.7.2012</a:t>
            </a:fld>
            <a:endParaRPr lang="cs-CZ" dirty="0"/>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A013962-5FAC-40D7-B1E9-2C7F2BD1163E}" type="slidenum">
              <a:rPr lang="cs-CZ" smtClean="0"/>
              <a:t>‹#›</a:t>
            </a:fld>
            <a:endParaRPr lang="cs-CZ" dirty="0"/>
          </a:p>
        </p:txBody>
      </p:sp>
    </p:spTree>
    <p:extLst>
      <p:ext uri="{BB962C8B-B14F-4D97-AF65-F5344CB8AC3E}">
        <p14:creationId xmlns:p14="http://schemas.microsoft.com/office/powerpoint/2010/main" val="269706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46E980-5AB9-40E3-850F-4491BDAC9D79}" type="datetimeFigureOut">
              <a:rPr lang="cs-CZ" smtClean="0"/>
              <a:t>17.7.2012</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2D0FF0-5463-4795-B37C-19F0B4B96B45}" type="slidenum">
              <a:rPr lang="cs-CZ" smtClean="0"/>
              <a:t>‹#›</a:t>
            </a:fld>
            <a:endParaRPr lang="cs-CZ" dirty="0"/>
          </a:p>
        </p:txBody>
      </p:sp>
    </p:spTree>
    <p:extLst>
      <p:ext uri="{BB962C8B-B14F-4D97-AF65-F5344CB8AC3E}">
        <p14:creationId xmlns:p14="http://schemas.microsoft.com/office/powerpoint/2010/main" val="1405312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92D0FF0-5463-4795-B37C-19F0B4B96B45}" type="slidenum">
              <a:rPr lang="cs-CZ" smtClean="0"/>
              <a:t>11</a:t>
            </a:fld>
            <a:endParaRPr lang="cs-CZ" dirty="0"/>
          </a:p>
        </p:txBody>
      </p:sp>
    </p:spTree>
    <p:extLst>
      <p:ext uri="{BB962C8B-B14F-4D97-AF65-F5344CB8AC3E}">
        <p14:creationId xmlns:p14="http://schemas.microsoft.com/office/powerpoint/2010/main" val="4181995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Kliknutím na obdélník</a:t>
            </a:r>
            <a:r>
              <a:rPr lang="cs-CZ" baseline="0" dirty="0" smtClean="0"/>
              <a:t> se spustí video – YouTube.</a:t>
            </a:r>
            <a:endParaRPr lang="cs-CZ" dirty="0"/>
          </a:p>
        </p:txBody>
      </p:sp>
      <p:sp>
        <p:nvSpPr>
          <p:cNvPr id="4" name="Zástupný symbol pro číslo snímku 3"/>
          <p:cNvSpPr>
            <a:spLocks noGrp="1"/>
          </p:cNvSpPr>
          <p:nvPr>
            <p:ph type="sldNum" sz="quarter" idx="10"/>
          </p:nvPr>
        </p:nvSpPr>
        <p:spPr/>
        <p:txBody>
          <a:bodyPr/>
          <a:lstStyle/>
          <a:p>
            <a:fld id="{192D0FF0-5463-4795-B37C-19F0B4B96B45}" type="slidenum">
              <a:rPr lang="cs-CZ" smtClean="0"/>
              <a:t>28</a:t>
            </a:fld>
            <a:endParaRPr lang="cs-CZ" dirty="0"/>
          </a:p>
        </p:txBody>
      </p:sp>
    </p:spTree>
    <p:extLst>
      <p:ext uri="{BB962C8B-B14F-4D97-AF65-F5344CB8AC3E}">
        <p14:creationId xmlns:p14="http://schemas.microsoft.com/office/powerpoint/2010/main" val="3344538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92D0FF0-5463-4795-B37C-19F0B4B96B45}" type="slidenum">
              <a:rPr lang="cs-CZ" smtClean="0"/>
              <a:t>30</a:t>
            </a:fld>
            <a:endParaRPr lang="cs-CZ" dirty="0"/>
          </a:p>
        </p:txBody>
      </p:sp>
    </p:spTree>
    <p:extLst>
      <p:ext uri="{BB962C8B-B14F-4D97-AF65-F5344CB8AC3E}">
        <p14:creationId xmlns:p14="http://schemas.microsoft.com/office/powerpoint/2010/main" val="946707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3575764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3334752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1988523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850453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1227328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2837837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117757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3022400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1524388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2238647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3F6A426C-3E2C-4D8B-9348-4E9B40C27D5D}" type="slidenum">
              <a:rPr lang="cs-CZ" smtClean="0"/>
              <a:t>‹#›</a:t>
            </a:fld>
            <a:endParaRPr lang="cs-CZ" dirty="0"/>
          </a:p>
        </p:txBody>
      </p:sp>
    </p:spTree>
    <p:extLst>
      <p:ext uri="{BB962C8B-B14F-4D97-AF65-F5344CB8AC3E}">
        <p14:creationId xmlns:p14="http://schemas.microsoft.com/office/powerpoint/2010/main" val="4056816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BAF6EC35-A27F-412E-AA47-CD5D3B553EA1}"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49A2B56A-75E2-40B4-B9C9-D8BEB14E73D0}"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288182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B03280B-CABC-4BB9-9F42-3A3B01FA42B3}"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099073F4-564B-4A57-A03C-7F35AF9CC009}"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235637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F2FAC78-C8C3-4C6C-9DE9-74D8F9C95E78}"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43FB9973-5D40-4B9B-986F-696FD491AC3E}"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778465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CE4A326E-1ADE-47FB-A4E6-F2B9961D3DB2}"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2426A9FD-5057-4832-BD4A-59B8510B31F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792489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35AF8F98-4825-4477-9329-DD5906E75E2D}"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pPr>
              <a:defRPr/>
            </a:pPr>
            <a:fld id="{50C8545D-F01F-4177-BE33-2A36BEA4FD4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470247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369CE422-DF25-45A6-AF0C-1541E03A6A0D}"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pPr>
              <a:defRPr/>
            </a:pPr>
            <a:fld id="{6A1F53C5-68A2-462C-8A47-86820E0ED543}"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7826025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18EB8A3D-8F9E-4F62-BC5D-DD6B0600D79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pPr>
              <a:defRPr/>
            </a:pPr>
            <a:fld id="{E37D9460-732D-4BA6-8E6C-10EE50E6F91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1535802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083F932-30FA-4718-B439-DF55596AC06A}"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D22CC6F1-38BF-4728-B19A-30FC5A6D5C40}"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4890295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D8A20E2B-270D-4486-83D2-343A737DB13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4D364DCF-D698-4837-8140-0583FE539B71}"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297067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957B1DF-84CD-43D9-A268-CAEA18E7D57C}"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E7BADA03-3693-4810-A4E8-2B88CBFFC25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7110373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62A1682-D560-4831-95D4-AF5AFF2C399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E36A1307-8CDF-4191-BB0F-C5791B5A7593}"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41384950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BAF6EC35-A27F-412E-AA47-CD5D3B553EA1}"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49A2B56A-75E2-40B4-B9C9-D8BEB14E73D0}"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280599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B03280B-CABC-4BB9-9F42-3A3B01FA42B3}"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099073F4-564B-4A57-A03C-7F35AF9CC009}"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9704955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F2FAC78-C8C3-4C6C-9DE9-74D8F9C95E78}"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43FB9973-5D40-4B9B-986F-696FD491AC3E}"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17344129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CE4A326E-1ADE-47FB-A4E6-F2B9961D3DB2}"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2426A9FD-5057-4832-BD4A-59B8510B31F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966372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35AF8F98-4825-4477-9329-DD5906E75E2D}"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pPr>
              <a:defRPr/>
            </a:pPr>
            <a:fld id="{50C8545D-F01F-4177-BE33-2A36BEA4FD4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9520059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369CE422-DF25-45A6-AF0C-1541E03A6A0D}"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pPr>
              <a:defRPr/>
            </a:pPr>
            <a:fld id="{6A1F53C5-68A2-462C-8A47-86820E0ED543}"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5869547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18EB8A3D-8F9E-4F62-BC5D-DD6B0600D79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pPr>
              <a:defRPr/>
            </a:pPr>
            <a:fld id="{E37D9460-732D-4BA6-8E6C-10EE50E6F91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40054971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083F932-30FA-4718-B439-DF55596AC06A}"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D22CC6F1-38BF-4728-B19A-30FC5A6D5C40}"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972863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D8A20E2B-270D-4486-83D2-343A737DB13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4D364DCF-D698-4837-8140-0583FE539B71}"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20287366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957B1DF-84CD-43D9-A268-CAEA18E7D57C}"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E7BADA03-3693-4810-A4E8-2B88CBFFC258}"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38956255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62A1682-D560-4831-95D4-AF5AFF2C3990}"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E36A1307-8CDF-4191-BB0F-C5791B5A7593}"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18705153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solidFill>
                  <a:prstClr val="white"/>
                </a:solidFill>
                <a:effectLst>
                  <a:outerShdw blurRad="38100" dist="38100" dir="2700000" algn="tl">
                    <a:srgbClr val="000000">
                      <a:alpha val="43137"/>
                    </a:srgbClr>
                  </a:outerShdw>
                </a:effectLst>
              </a:rPr>
              <a:t>{</a:t>
            </a:r>
            <a:endParaRPr lang="en-US" sz="6600" dirty="0">
              <a:solidFill>
                <a:prstClr val="white"/>
              </a:solidFill>
              <a:effectLst>
                <a:outerShdw blurRad="38100" dist="38100" dir="2700000" algn="tl">
                  <a:srgbClr val="000000">
                    <a:alpha val="43137"/>
                  </a:srgbClr>
                </a:outerShdw>
              </a:effectLs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5" name="Date Placeholder 14"/>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6" name="Slide Number Placeholder 15"/>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7" name="Footer Placeholder 16"/>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7170637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Title 12"/>
          <p:cNvSpPr>
            <a:spLocks noGrp="1"/>
          </p:cNvSpPr>
          <p:nvPr>
            <p:ph type="title"/>
          </p:nvPr>
        </p:nvSpPr>
        <p:spPr/>
        <p:txBody>
          <a:bodyPr/>
          <a:lstStyle/>
          <a:p>
            <a:r>
              <a:rPr lang="cs-CZ" smtClean="0"/>
              <a:t>Kliknutím lze upravit styl.</a:t>
            </a:r>
            <a:endParaRPr lang="en-US"/>
          </a:p>
        </p:txBody>
      </p:sp>
      <p:sp>
        <p:nvSpPr>
          <p:cNvPr id="14" name="Date Placeholder 13"/>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5" name="Slide Number Placeholder 14"/>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6" name="Footer Placeholder 15"/>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20930566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solidFill>
                  <a:prstClr val="white"/>
                </a:solidFill>
                <a:effectLst>
                  <a:outerShdw blurRad="38100" dist="38100" dir="2700000" algn="tl">
                    <a:srgbClr val="000000">
                      <a:alpha val="43137"/>
                    </a:srgbClr>
                  </a:outerShdw>
                </a:effectLst>
              </a:rPr>
              <a:t>{</a:t>
            </a:r>
            <a:endParaRPr lang="en-US" sz="6600" dirty="0">
              <a:solidFill>
                <a:prstClr val="white"/>
              </a:solidFill>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2" name="Date Placeholder 11"/>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3" name="Slide Number Placeholder 12"/>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4" name="Footer Placeholder 13"/>
          <p:cNvSpPr>
            <a:spLocks noGrp="1"/>
          </p:cNvSpPr>
          <p:nvPr>
            <p:ph type="ftr" sz="quarter" idx="12"/>
          </p:nvPr>
        </p:nvSpPr>
        <p:spPr/>
        <p:txBody>
          <a:bodyPr/>
          <a:lstStyle/>
          <a:p>
            <a:endParaRPr lang="cs-CZ" dirty="0">
              <a:solidFill>
                <a:prstClr val="white">
                  <a:alpha val="60000"/>
                </a:prstClr>
              </a:solidFill>
            </a:endParaRPr>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s-CZ" smtClean="0"/>
              <a:t>Kliknutím lze upravit styl.</a:t>
            </a:r>
            <a:endParaRPr lang="en-US" dirty="0"/>
          </a:p>
        </p:txBody>
      </p:sp>
    </p:spTree>
    <p:extLst>
      <p:ext uri="{BB962C8B-B14F-4D97-AF65-F5344CB8AC3E}">
        <p14:creationId xmlns:p14="http://schemas.microsoft.com/office/powerpoint/2010/main" val="24912303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9" name="Slide Number Placeholder 8"/>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0" name="Footer Placeholder 9"/>
          <p:cNvSpPr>
            <a:spLocks noGrp="1"/>
          </p:cNvSpPr>
          <p:nvPr>
            <p:ph type="ftr" sz="quarter" idx="12"/>
          </p:nvPr>
        </p:nvSpPr>
        <p:spPr/>
        <p:txBody>
          <a:bodyPr/>
          <a:lstStyle/>
          <a:p>
            <a:endParaRPr lang="cs-CZ" dirty="0">
              <a:solidFill>
                <a:prstClr val="white">
                  <a:alpha val="60000"/>
                </a:prstClr>
              </a:solidFill>
            </a:endParaRPr>
          </a:p>
        </p:txBody>
      </p:sp>
      <p:sp>
        <p:nvSpPr>
          <p:cNvPr id="11" name="Title 10"/>
          <p:cNvSpPr>
            <a:spLocks noGrp="1"/>
          </p:cNvSpPr>
          <p:nvPr>
            <p:ph type="title"/>
          </p:nvPr>
        </p:nvSpPr>
        <p:spPr/>
        <p:txBody>
          <a:bodyPr/>
          <a:lstStyle/>
          <a:p>
            <a:r>
              <a:rPr lang="cs-CZ" smtClean="0"/>
              <a:t>Kliknutím lze upravit styl.</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25999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solidFill>
                  <a:prstClr val="white"/>
                </a:solidFill>
                <a:effectLst>
                  <a:outerShdw blurRad="38100" dist="38100" dir="2700000" algn="tl">
                    <a:srgbClr val="000000">
                      <a:alpha val="43137"/>
                    </a:srgbClr>
                  </a:outerShdw>
                </a:effectLst>
              </a:rPr>
              <a:t>{</a:t>
            </a:r>
            <a:endParaRPr lang="en-US" sz="6000" dirty="0">
              <a:solidFill>
                <a:prstClr val="white"/>
              </a:solidFill>
              <a:effectLst>
                <a:outerShdw blurRad="38100" dist="38100" dir="2700000" algn="tl">
                  <a:srgbClr val="000000">
                    <a:alpha val="43137"/>
                  </a:srgbClr>
                </a:outerShdw>
              </a:effectLs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solidFill>
                  <a:prstClr val="white"/>
                </a:solidFill>
                <a:effectLst>
                  <a:outerShdw blurRad="38100" dist="38100" dir="2700000" algn="tl">
                    <a:srgbClr val="000000">
                      <a:alpha val="43137"/>
                    </a:srgbClr>
                  </a:outerShdw>
                </a:effectLst>
              </a:rPr>
              <a:t>{</a:t>
            </a:r>
            <a:endParaRPr lang="en-US" sz="6000" dirty="0">
              <a:solidFill>
                <a:prstClr val="white"/>
              </a:solidFill>
              <a:effectLst>
                <a:outerShdw blurRad="38100" dist="38100" dir="2700000" algn="tl">
                  <a:srgbClr val="000000">
                    <a:alpha val="43137"/>
                  </a:srgbClr>
                </a:outerShdw>
              </a:effectLst>
            </a:endParaRPr>
          </a:p>
        </p:txBody>
      </p:sp>
      <p:sp>
        <p:nvSpPr>
          <p:cNvPr id="12" name="Title 11"/>
          <p:cNvSpPr>
            <a:spLocks noGrp="1"/>
          </p:cNvSpPr>
          <p:nvPr>
            <p:ph type="title"/>
          </p:nvPr>
        </p:nvSpPr>
        <p:spPr/>
        <p:txBody>
          <a:bodyPr/>
          <a:lstStyle/>
          <a:p>
            <a:r>
              <a:rPr lang="cs-CZ" smtClean="0"/>
              <a:t>Kliknutím lze upravit styl.</a:t>
            </a:r>
            <a:endParaRPr lang="en-US" dirty="0"/>
          </a:p>
        </p:txBody>
      </p:sp>
      <p:sp>
        <p:nvSpPr>
          <p:cNvPr id="14" name="Date Placeholder 13"/>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5" name="Slide Number Placeholder 14"/>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6" name="Footer Placeholder 15"/>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21413344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s-CZ" smtClean="0"/>
              <a:t>Kliknutím lze upravit styl.</a:t>
            </a:r>
            <a:endParaRPr lang="en-US"/>
          </a:p>
        </p:txBody>
      </p:sp>
      <p:sp>
        <p:nvSpPr>
          <p:cNvPr id="7" name="Date Placeholder 6"/>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8" name="Slide Number Placeholder 7"/>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9" name="Footer Placeholder 8"/>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29445446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6" name="Slide Number Placeholder 5"/>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7" name="Footer Placeholder 6"/>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1942497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solidFill>
                  <a:prstClr val="white"/>
                </a:solidFill>
                <a:effectLst>
                  <a:outerShdw blurRad="38100" dist="38100" dir="2700000" algn="tl">
                    <a:srgbClr val="000000">
                      <a:alpha val="43137"/>
                    </a:srgbClr>
                  </a:outerShdw>
                </a:effectLst>
              </a:rPr>
              <a:t>{</a:t>
            </a:r>
            <a:endParaRPr lang="en-US" sz="8000" dirty="0">
              <a:solidFill>
                <a:prstClr val="white"/>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5" name="Date Placeholder 14"/>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6" name="Slide Number Placeholder 15"/>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7" name="Footer Placeholder 16"/>
          <p:cNvSpPr>
            <a:spLocks noGrp="1"/>
          </p:cNvSpPr>
          <p:nvPr>
            <p:ph type="ftr" sz="quarter" idx="12"/>
          </p:nvPr>
        </p:nvSpPr>
        <p:spPr/>
        <p:txBody>
          <a:bodyPr/>
          <a:lstStyle/>
          <a:p>
            <a:endParaRPr lang="cs-CZ" dirty="0">
              <a:solidFill>
                <a:prstClr val="white">
                  <a:alpha val="60000"/>
                </a:prstClr>
              </a:solidFill>
            </a:endParaRPr>
          </a:p>
        </p:txBody>
      </p:sp>
      <p:sp>
        <p:nvSpPr>
          <p:cNvPr id="18" name="Title 17"/>
          <p:cNvSpPr>
            <a:spLocks noGrp="1"/>
          </p:cNvSpPr>
          <p:nvPr>
            <p:ph type="title"/>
          </p:nvPr>
        </p:nvSpPr>
        <p:spPr/>
        <p:txBody>
          <a:bodyPr/>
          <a:lstStyle/>
          <a:p>
            <a:r>
              <a:rPr lang="cs-CZ" smtClean="0"/>
              <a:t>Kliknutím lze upravit styl.</a:t>
            </a:r>
            <a:endParaRPr lang="en-US" dirty="0"/>
          </a:p>
        </p:txBody>
      </p:sp>
    </p:spTree>
    <p:extLst>
      <p:ext uri="{BB962C8B-B14F-4D97-AF65-F5344CB8AC3E}">
        <p14:creationId xmlns:p14="http://schemas.microsoft.com/office/powerpoint/2010/main" val="7188112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en-US" dirty="0"/>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solidFill>
                  <a:prstClr val="white"/>
                </a:solidFill>
                <a:effectLst>
                  <a:outerShdw blurRad="38100" dist="38100" dir="2700000" algn="tl">
                    <a:srgbClr val="000000">
                      <a:alpha val="43137"/>
                    </a:srgbClr>
                  </a:outerShdw>
                </a:effectLst>
              </a:rPr>
              <a:t>{</a:t>
            </a:r>
            <a:endParaRPr lang="en-US" sz="6000" dirty="0">
              <a:solidFill>
                <a:prstClr val="white"/>
              </a:solidFill>
              <a:effectLst>
                <a:outerShdw blurRad="38100" dist="38100" dir="2700000" algn="tl">
                  <a:srgbClr val="000000">
                    <a:alpha val="43137"/>
                  </a:srgbClr>
                </a:outerShdw>
              </a:effectLst>
            </a:endParaRPr>
          </a:p>
        </p:txBody>
      </p:sp>
      <p:sp>
        <p:nvSpPr>
          <p:cNvPr id="11" name="Title 10"/>
          <p:cNvSpPr>
            <a:spLocks noGrp="1"/>
          </p:cNvSpPr>
          <p:nvPr>
            <p:ph type="title"/>
          </p:nvPr>
        </p:nvSpPr>
        <p:spPr/>
        <p:txBody>
          <a:bodyPr/>
          <a:lstStyle/>
          <a:p>
            <a:r>
              <a:rPr lang="cs-CZ" smtClean="0"/>
              <a:t>Kliknutím lze upravit styl.</a:t>
            </a:r>
            <a:endParaRPr lang="en-US"/>
          </a:p>
        </p:txBody>
      </p:sp>
      <p:sp>
        <p:nvSpPr>
          <p:cNvPr id="13" name="Date Placeholder 12"/>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14" name="Slide Number Placeholder 13"/>
          <p:cNvSpPr>
            <a:spLocks noGrp="1"/>
          </p:cNvSpPr>
          <p:nvPr>
            <p:ph type="sldNum" sz="quarter" idx="11"/>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5" name="Footer Placeholder 14"/>
          <p:cNvSpPr>
            <a:spLocks noGrp="1"/>
          </p:cNvSpPr>
          <p:nvPr>
            <p:ph type="ftr" sz="quarter" idx="12"/>
          </p:nvPr>
        </p:nvSpPr>
        <p:spPr/>
        <p:txBody>
          <a:bodyPr/>
          <a:lstStyle/>
          <a:p>
            <a:endParaRPr lang="cs-CZ" dirty="0">
              <a:solidFill>
                <a:prstClr val="white">
                  <a:alpha val="60000"/>
                </a:prstClr>
              </a:solidFill>
            </a:endParaRPr>
          </a:p>
        </p:txBody>
      </p:sp>
    </p:spTree>
    <p:extLst>
      <p:ext uri="{BB962C8B-B14F-4D97-AF65-F5344CB8AC3E}">
        <p14:creationId xmlns:p14="http://schemas.microsoft.com/office/powerpoint/2010/main" val="15510006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5" name="Footer Placeholder 4"/>
          <p:cNvSpPr>
            <a:spLocks noGrp="1"/>
          </p:cNvSpPr>
          <p:nvPr>
            <p:ph type="ftr" sz="quarter" idx="11"/>
          </p:nvPr>
        </p:nvSpPr>
        <p:spPr/>
        <p:txBody>
          <a:bodyPr/>
          <a:lstStyle/>
          <a:p>
            <a:endParaRPr lang="cs-CZ" dirty="0">
              <a:solidFill>
                <a:prstClr val="white">
                  <a:alpha val="60000"/>
                </a:prstClr>
              </a:solidFill>
            </a:endParaRPr>
          </a:p>
        </p:txBody>
      </p:sp>
      <p:sp>
        <p:nvSpPr>
          <p:cNvPr id="6" name="Slide Number Placeholder 5"/>
          <p:cNvSpPr>
            <a:spLocks noGrp="1"/>
          </p:cNvSpPr>
          <p:nvPr>
            <p:ph type="sldNum" sz="quarter" idx="12"/>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Tree>
    <p:extLst>
      <p:ext uri="{BB962C8B-B14F-4D97-AF65-F5344CB8AC3E}">
        <p14:creationId xmlns:p14="http://schemas.microsoft.com/office/powerpoint/2010/main" val="38950719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5" name="Footer Placeholder 4"/>
          <p:cNvSpPr>
            <a:spLocks noGrp="1"/>
          </p:cNvSpPr>
          <p:nvPr>
            <p:ph type="ftr" sz="quarter" idx="11"/>
          </p:nvPr>
        </p:nvSpPr>
        <p:spPr/>
        <p:txBody>
          <a:bodyPr/>
          <a:lstStyle/>
          <a:p>
            <a:endParaRPr lang="cs-CZ" dirty="0">
              <a:solidFill>
                <a:prstClr val="white">
                  <a:alpha val="60000"/>
                </a:prstClr>
              </a:solidFill>
            </a:endParaRPr>
          </a:p>
        </p:txBody>
      </p:sp>
      <p:sp>
        <p:nvSpPr>
          <p:cNvPr id="6" name="Slide Number Placeholder 5"/>
          <p:cNvSpPr>
            <a:spLocks noGrp="1"/>
          </p:cNvSpPr>
          <p:nvPr>
            <p:ph type="sldNum" sz="quarter" idx="12"/>
          </p:nvPr>
        </p:nvSpPr>
        <p:spPr/>
        <p:txBody>
          <a:body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Tree>
    <p:extLst>
      <p:ext uri="{BB962C8B-B14F-4D97-AF65-F5344CB8AC3E}">
        <p14:creationId xmlns:p14="http://schemas.microsoft.com/office/powerpoint/2010/main" val="1141265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6000" r="-6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975F11-2410-46AD-A4EF-50E6E693AC2C}" type="datetimeFigureOut">
              <a:rPr lang="cs-CZ" smtClean="0"/>
              <a:t>17.7.2012</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6A426C-3E2C-4D8B-9348-4E9B40C27D5D}" type="slidenum">
              <a:rPr lang="cs-CZ" smtClean="0"/>
              <a:t>‹#›</a:t>
            </a:fld>
            <a:endParaRPr lang="cs-CZ" dirty="0"/>
          </a:p>
        </p:txBody>
      </p:sp>
    </p:spTree>
    <p:extLst>
      <p:ext uri="{BB962C8B-B14F-4D97-AF65-F5344CB8AC3E}">
        <p14:creationId xmlns:p14="http://schemas.microsoft.com/office/powerpoint/2010/main" val="407809823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b="0" smtClean="0">
                <a:solidFill>
                  <a:schemeClr val="tx1">
                    <a:tint val="75000"/>
                  </a:schemeClr>
                </a:solidFill>
                <a:latin typeface="+mn-lt"/>
              </a:defRPr>
            </a:lvl1pPr>
          </a:lstStyle>
          <a:p>
            <a:pPr>
              <a:defRPr/>
            </a:pPr>
            <a:fld id="{D9A7E411-C57F-4DCB-8281-5E747840FF67}"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b="0">
                <a:solidFill>
                  <a:schemeClr val="tx1">
                    <a:tint val="75000"/>
                  </a:schemeClr>
                </a:solidFill>
                <a:latin typeface="+mn-lt"/>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b="0" smtClean="0">
                <a:solidFill>
                  <a:schemeClr val="tx1">
                    <a:tint val="75000"/>
                  </a:schemeClr>
                </a:solidFill>
                <a:latin typeface="+mn-lt"/>
              </a:defRPr>
            </a:lvl1pPr>
          </a:lstStyle>
          <a:p>
            <a:pPr>
              <a:defRPr/>
            </a:pPr>
            <a:fld id="{03C5A382-51AD-4797-8E27-16196AB0C321}"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1987546480"/>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b="0" smtClean="0">
                <a:solidFill>
                  <a:schemeClr val="tx1">
                    <a:tint val="75000"/>
                  </a:schemeClr>
                </a:solidFill>
                <a:latin typeface="+mn-lt"/>
              </a:defRPr>
            </a:lvl1pPr>
          </a:lstStyle>
          <a:p>
            <a:pPr>
              <a:defRPr/>
            </a:pPr>
            <a:fld id="{D9A7E411-C57F-4DCB-8281-5E747840FF67}" type="datetimeFigureOut">
              <a:rPr lang="cs-CZ">
                <a:solidFill>
                  <a:prstClr val="black">
                    <a:tint val="75000"/>
                  </a:prstClr>
                </a:solidFill>
              </a:rPr>
              <a:pPr>
                <a:defRPr/>
              </a:pPr>
              <a:t>17.7.2012</a:t>
            </a:fld>
            <a:endParaRPr lang="cs-CZ" dirty="0">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b="0">
                <a:solidFill>
                  <a:schemeClr val="tx1">
                    <a:tint val="75000"/>
                  </a:schemeClr>
                </a:solidFill>
                <a:latin typeface="+mn-lt"/>
              </a:defRPr>
            </a:lvl1pPr>
          </a:lstStyle>
          <a:p>
            <a:pPr>
              <a:defRPr/>
            </a:pPr>
            <a:endParaRPr lang="cs-CZ" dirty="0">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b="0" smtClean="0">
                <a:solidFill>
                  <a:schemeClr val="tx1">
                    <a:tint val="75000"/>
                  </a:schemeClr>
                </a:solidFill>
                <a:latin typeface="+mn-lt"/>
              </a:defRPr>
            </a:lvl1pPr>
          </a:lstStyle>
          <a:p>
            <a:pPr>
              <a:defRPr/>
            </a:pPr>
            <a:fld id="{03C5A382-51AD-4797-8E27-16196AB0C321}" type="slidenum">
              <a:rPr lang="cs-CZ">
                <a:solidFill>
                  <a:prstClr val="black">
                    <a:tint val="75000"/>
                  </a:prstClr>
                </a:solidFill>
              </a:rPr>
              <a:pPr>
                <a:defRPr/>
              </a:pPr>
              <a:t>‹#›</a:t>
            </a:fld>
            <a:endParaRPr lang="cs-CZ" dirty="0">
              <a:solidFill>
                <a:prstClr val="black">
                  <a:tint val="75000"/>
                </a:prstClr>
              </a:solidFill>
            </a:endParaRPr>
          </a:p>
        </p:txBody>
      </p:sp>
    </p:spTree>
    <p:extLst>
      <p:ext uri="{BB962C8B-B14F-4D97-AF65-F5344CB8AC3E}">
        <p14:creationId xmlns:p14="http://schemas.microsoft.com/office/powerpoint/2010/main" val="461636500"/>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796AC6E3-9C21-419C-B41A-04833FDFCAF6}" type="datetimeFigureOut">
              <a:rPr lang="cs-CZ" smtClean="0">
                <a:solidFill>
                  <a:prstClr val="white">
                    <a:alpha val="60000"/>
                  </a:prstClr>
                </a:solidFill>
              </a:rPr>
              <a:pPr/>
              <a:t>17.7.2012</a:t>
            </a:fld>
            <a:endParaRPr lang="cs-CZ" dirty="0">
              <a:solidFill>
                <a:prstClr val="white">
                  <a:alpha val="60000"/>
                </a:prstClr>
              </a:solidFill>
            </a:endParaRPr>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cs-CZ" dirty="0">
              <a:solidFill>
                <a:prstClr val="white">
                  <a:alpha val="60000"/>
                </a:prstClr>
              </a:solidFill>
            </a:endParaRPr>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06845AB5-4FEB-4019-9C26-1D249377BA0B}" type="slidenum">
              <a:rPr lang="cs-CZ" smtClean="0">
                <a:solidFill>
                  <a:prstClr val="white">
                    <a:alpha val="60000"/>
                  </a:prstClr>
                </a:solidFill>
              </a:rPr>
              <a:pPr/>
              <a:t>‹#›</a:t>
            </a:fld>
            <a:endParaRPr lang="cs-CZ" dirty="0">
              <a:solidFill>
                <a:prstClr val="white">
                  <a:alpha val="60000"/>
                </a:prstClr>
              </a:solidFill>
            </a:endParaRPr>
          </a:p>
        </p:txBody>
      </p:sp>
      <p:sp>
        <p:nvSpPr>
          <p:cNvPr id="11"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Tree>
    <p:extLst>
      <p:ext uri="{BB962C8B-B14F-4D97-AF65-F5344CB8AC3E}">
        <p14:creationId xmlns:p14="http://schemas.microsoft.com/office/powerpoint/2010/main" val="690155277"/>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avi"/><Relationship Id="rId1" Type="http://schemas.microsoft.com/office/2007/relationships/media" Target="../media/media1.avi"/><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aldebaran.cz/sondy/sondy/77_Voyager_1_2.html" TargetMode="External"/><Relationship Id="rId2" Type="http://schemas.openxmlformats.org/officeDocument/2006/relationships/hyperlink" Target="http://www.aldebaran.cz/sondy/sondy/72_Pioneer_10_11.html" TargetMode="External"/><Relationship Id="rId1" Type="http://schemas.openxmlformats.org/officeDocument/2006/relationships/slideLayout" Target="../slideLayouts/slideLayout2.xml"/><Relationship Id="rId4" Type="http://schemas.openxmlformats.org/officeDocument/2006/relationships/hyperlink" Target="http://www.aldebaran.cz/sondy/sondy/89_Galileo.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youtu.be/cg11NttUSp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8" Type="http://schemas.openxmlformats.org/officeDocument/2006/relationships/hyperlink" Target="http://astronomia.zcu.cz/planety/jupiter/886-magneticke-pole-jupitera" TargetMode="External"/><Relationship Id="rId3" Type="http://schemas.openxmlformats.org/officeDocument/2006/relationships/hyperlink" Target="http://cs.wikipedia.org/w/index.php?title=Planeta&amp;oldid=8319305" TargetMode="External"/><Relationship Id="rId7" Type="http://schemas.openxmlformats.org/officeDocument/2006/relationships/hyperlink" Target="http://planets.cz/planety/jupiter/galerie-jupiter/"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astronomia.zcu.cz/hvezdy/nazvoslovi/162-jupiter" TargetMode="External"/><Relationship Id="rId5" Type="http://schemas.openxmlformats.org/officeDocument/2006/relationships/hyperlink" Target="http://cs.wikipedia.org/w/index.php?title=Jupiter_(planeta)&amp;oldid=8500189" TargetMode="External"/><Relationship Id="rId4" Type="http://schemas.openxmlformats.org/officeDocument/2006/relationships/hyperlink" Target="http://cs.wikipedia.org/w/index.php?title=Slune%C4%8Dn%C3%AD_soustava&amp;oldid=8596491"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aldebaran.cz/astrofyzika/sunsystem/jupiter.html" TargetMode="External"/><Relationship Id="rId2" Type="http://schemas.openxmlformats.org/officeDocument/2006/relationships/hyperlink" Target="http://cs.wikipedia.org/wiki/Soubor:790106-0203_Voyager_58M_to_31M_reduced.gif" TargetMode="External"/><Relationship Id="rId1" Type="http://schemas.openxmlformats.org/officeDocument/2006/relationships/slideLayout" Target="../slideLayouts/slideLayout7.xml"/><Relationship Id="rId6" Type="http://schemas.openxmlformats.org/officeDocument/2006/relationships/hyperlink" Target="http://office.microsoft.com/cs-cz/images" TargetMode="External"/><Relationship Id="rId5" Type="http://schemas.openxmlformats.org/officeDocument/2006/relationships/hyperlink" Target="http://cs.wikipedia.org/wiki/Soubor:Jupiter_magnetosphere_schematic.jpg" TargetMode="External"/><Relationship Id="rId4" Type="http://schemas.openxmlformats.org/officeDocument/2006/relationships/hyperlink" Target="http://www.base-universe.estranky.cz/clanky/planeta-jupiter.html"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24016603"/>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81141" y="5445224"/>
            <a:ext cx="5407025"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val="4237984902"/>
              </p:ext>
            </p:extLst>
          </p:nvPr>
        </p:nvGraphicFramePr>
        <p:xfrm>
          <a:off x="1691680" y="2852936"/>
          <a:ext cx="7056784" cy="2230735"/>
        </p:xfrm>
        <a:graphic>
          <a:graphicData uri="http://schemas.openxmlformats.org/drawingml/2006/table">
            <a:tbl>
              <a:tblPr firstRow="1" bandRow="1">
                <a:effectLst/>
                <a:tableStyleId>{5C22544A-7EE6-4342-B048-85BDC9FD1C3A}</a:tableStyleId>
              </a:tblPr>
              <a:tblGrid>
                <a:gridCol w="2940327"/>
                <a:gridCol w="4116457"/>
              </a:tblGrid>
              <a:tr h="312035">
                <a:tc>
                  <a:txBody>
                    <a:bodyPr/>
                    <a:lstStyle/>
                    <a:p>
                      <a:r>
                        <a:rPr lang="cs-CZ" sz="1300" b="0" dirty="0" smtClean="0"/>
                        <a:t>NÁZEV</a:t>
                      </a:r>
                      <a:r>
                        <a:rPr lang="cs-CZ" sz="1300" b="0" baseline="0" dirty="0" smtClean="0"/>
                        <a:t> A ČÍSLO MATERIÁLU:</a:t>
                      </a:r>
                      <a:endParaRPr lang="cs-CZ" sz="1300" b="0" dirty="0"/>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dirty="0" smtClean="0">
                          <a:latin typeface="Times New Roman" pitchFamily="18" charset="0"/>
                          <a:cs typeface="Times New Roman" pitchFamily="18" charset="0"/>
                        </a:rPr>
                        <a:t>VY_32_INOVACE_17_S12-Fy-9</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12035">
                <a:tc>
                  <a:txBody>
                    <a:bodyPr/>
                    <a:lstStyle/>
                    <a:p>
                      <a:r>
                        <a:rPr lang="cs-CZ" sz="1400" dirty="0" smtClean="0"/>
                        <a:t>VYTVOŘENO</a:t>
                      </a:r>
                      <a:r>
                        <a:rPr lang="cs-CZ" sz="1600" dirty="0" smtClean="0"/>
                        <a:t>:</a:t>
                      </a:r>
                      <a:endParaRPr lang="cs-CZ" sz="1600" dirty="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květen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AUTOR:</a:t>
                      </a:r>
                      <a:endParaRPr lang="cs-CZ" sz="1400" dirty="0"/>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Zdeňka Špinlerová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VZDĚLÁVACÍ</a:t>
                      </a:r>
                      <a:r>
                        <a:rPr lang="cs-CZ" sz="1400" baseline="0" dirty="0" smtClean="0"/>
                        <a:t> OBLAST:</a:t>
                      </a:r>
                      <a:endParaRPr lang="cs-CZ" sz="1400" dirty="0" smtClean="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Člověk a příroda</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VZDĚLÁVACÍ</a:t>
                      </a:r>
                      <a:r>
                        <a:rPr lang="cs-CZ" sz="1400" baseline="0" dirty="0" smtClean="0"/>
                        <a:t> OBOR:</a:t>
                      </a:r>
                      <a:endParaRPr lang="cs-CZ" sz="1400" dirty="0" smtClean="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Fyzika</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SADA:</a:t>
                      </a:r>
                      <a:endParaRPr lang="cs-CZ" sz="1400" dirty="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Fyzika pro 9.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NÁZEV VZDĚLÁVACÍHO MATERIÁLU:</a:t>
                      </a:r>
                      <a:endParaRPr lang="cs-CZ" sz="1400" dirty="0"/>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Planeta Jupiter</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118649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lstStyle/>
          <a:p>
            <a:r>
              <a:rPr lang="cs-CZ" sz="2800" dirty="0" smtClean="0">
                <a:effectLst>
                  <a:outerShdw blurRad="38100" dist="38100" dir="2700000" algn="tl">
                    <a:srgbClr val="000000">
                      <a:alpha val="43137"/>
                    </a:srgbClr>
                  </a:outerShdw>
                </a:effectLst>
              </a:rPr>
              <a:t>ANOTACE:</a:t>
            </a:r>
            <a:endParaRPr lang="cs-CZ" sz="2800" dirty="0">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val="2431540373"/>
              </p:ext>
            </p:extLst>
          </p:nvPr>
        </p:nvGraphicFramePr>
        <p:xfrm>
          <a:off x="539552" y="3573016"/>
          <a:ext cx="8280920" cy="2747745"/>
        </p:xfrm>
        <a:graphic>
          <a:graphicData uri="http://schemas.openxmlformats.org/drawingml/2006/table">
            <a:tbl>
              <a:tblPr firstRow="1" bandRow="1">
                <a:tableStyleId>{5C22544A-7EE6-4342-B048-85BDC9FD1C3A}</a:tableStyleId>
              </a:tblPr>
              <a:tblGrid>
                <a:gridCol w="3312368"/>
                <a:gridCol w="4968552"/>
              </a:tblGrid>
              <a:tr h="403245">
                <a:tc>
                  <a:txBody>
                    <a:bodyPr/>
                    <a:lstStyle/>
                    <a:p>
                      <a:r>
                        <a:rPr lang="cs-CZ" sz="1300" dirty="0" smtClean="0"/>
                        <a:t>ROČNÍK</a:t>
                      </a:r>
                      <a:r>
                        <a:rPr lang="cs-CZ" sz="1300" baseline="0" dirty="0" smtClean="0"/>
                        <a:t>:</a:t>
                      </a:r>
                      <a:endParaRPr lang="cs-CZ" sz="13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9.</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3245">
                <a:tc>
                  <a:txBody>
                    <a:bodyPr/>
                    <a:lstStyle/>
                    <a:p>
                      <a:r>
                        <a:rPr lang="cs-CZ" sz="1300" b="1" dirty="0" smtClean="0"/>
                        <a:t>DRUH UČEBNÍHO MATERIÁLU:</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3245">
                <a:tc>
                  <a:txBody>
                    <a:bodyPr/>
                    <a:lstStyle/>
                    <a:p>
                      <a:r>
                        <a:rPr lang="cs-CZ" sz="1300" b="1" dirty="0" smtClean="0"/>
                        <a:t>STUPEŇ</a:t>
                      </a:r>
                      <a:r>
                        <a:rPr lang="cs-CZ" sz="1300" b="1" baseline="0" dirty="0" smtClean="0"/>
                        <a:t> A TYP VZDĚLÁVÁNÍ:</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3245">
                <a:tc>
                  <a:txBody>
                    <a:bodyPr/>
                    <a:lstStyle/>
                    <a:p>
                      <a:r>
                        <a:rPr lang="cs-CZ" sz="1300" b="1" dirty="0" smtClean="0"/>
                        <a:t>POMŮCKY:</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Vytištěný</a:t>
                      </a:r>
                      <a:r>
                        <a:rPr lang="cs-CZ" sz="1400" baseline="0" dirty="0" smtClean="0">
                          <a:latin typeface="Times New Roman" pitchFamily="18" charset="0"/>
                          <a:cs typeface="Times New Roman" pitchFamily="18" charset="0"/>
                        </a:rPr>
                        <a:t> závěrečný test (snímek 29), připojení k internetu</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3245">
                <a:tc>
                  <a:txBody>
                    <a:bodyPr/>
                    <a:lstStyle/>
                    <a:p>
                      <a:r>
                        <a:rPr lang="cs-CZ" sz="1300" b="1" dirty="0" smtClean="0"/>
                        <a:t>CÍL – INOVACE:</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Podporuje</a:t>
                      </a:r>
                      <a:r>
                        <a:rPr lang="cs-CZ" sz="1400" baseline="0" dirty="0" smtClean="0">
                          <a:latin typeface="Times New Roman" pitchFamily="18" charset="0"/>
                          <a:cs typeface="Times New Roman" pitchFamily="18" charset="0"/>
                        </a:rPr>
                        <a:t> aktivní výklad učiva s využitím interaktivní tabule</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18160">
                <a:tc>
                  <a:txBody>
                    <a:bodyPr/>
                    <a:lstStyle/>
                    <a:p>
                      <a:r>
                        <a:rPr lang="cs-CZ" sz="1300" b="1" dirty="0" smtClean="0"/>
                        <a:t>METODICKÉ POKYNY:</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kern="1200" dirty="0" smtClean="0">
                          <a:solidFill>
                            <a:schemeClr val="dk1"/>
                          </a:solidFill>
                          <a:effectLst/>
                          <a:latin typeface="Times New Roman" pitchFamily="18" charset="0"/>
                          <a:ea typeface="+mn-ea"/>
                          <a:cs typeface="Times New Roman" pitchFamily="18" charset="0"/>
                        </a:rPr>
                        <a:t>Závěrečný test (snímek 29) je určen pro tisk, žáci si test  po vyplnění a opravě založí do sešitu. Prezentace je doplněna i </a:t>
                      </a:r>
                      <a:br>
                        <a:rPr lang="cs-CZ" sz="1400" kern="1200" dirty="0" smtClean="0">
                          <a:solidFill>
                            <a:schemeClr val="dk1"/>
                          </a:solidFill>
                          <a:effectLst/>
                          <a:latin typeface="Times New Roman" pitchFamily="18" charset="0"/>
                          <a:ea typeface="+mn-ea"/>
                          <a:cs typeface="Times New Roman" pitchFamily="18" charset="0"/>
                        </a:rPr>
                      </a:br>
                      <a:r>
                        <a:rPr lang="cs-CZ" sz="1400" kern="1200" dirty="0" smtClean="0">
                          <a:solidFill>
                            <a:schemeClr val="dk1"/>
                          </a:solidFill>
                          <a:effectLst/>
                          <a:latin typeface="Times New Roman" pitchFamily="18" charset="0"/>
                          <a:ea typeface="+mn-ea"/>
                          <a:cs typeface="Times New Roman" pitchFamily="18" charset="0"/>
                        </a:rPr>
                        <a:t>o dokument NASA – nutné je připojení k internetu.</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637265072"/>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dirty="0" smtClean="0">
                          <a:latin typeface="Times New Roman" pitchFamily="18" charset="0"/>
                          <a:cs typeface="Times New Roman" pitchFamily="18" charset="0"/>
                        </a:rPr>
                        <a:t>Materiál slouží k seznámení</a:t>
                      </a:r>
                      <a:r>
                        <a:rPr lang="cs-CZ" sz="1400" baseline="0" dirty="0" smtClean="0">
                          <a:latin typeface="Times New Roman" pitchFamily="18" charset="0"/>
                          <a:cs typeface="Times New Roman" pitchFamily="18" charset="0"/>
                        </a:rPr>
                        <a:t> s planetou Jupiter – od historie vzniku jména, základní charakteristiky</a:t>
                      </a:r>
                      <a:br>
                        <a:rPr lang="cs-CZ" sz="1400" baseline="0" dirty="0" smtClean="0">
                          <a:latin typeface="Times New Roman" pitchFamily="18" charset="0"/>
                          <a:cs typeface="Times New Roman" pitchFamily="18" charset="0"/>
                        </a:rPr>
                      </a:br>
                      <a:r>
                        <a:rPr lang="cs-CZ" sz="1400" baseline="0" dirty="0" smtClean="0">
                          <a:latin typeface="Times New Roman" pitchFamily="18" charset="0"/>
                          <a:cs typeface="Times New Roman" pitchFamily="18" charset="0"/>
                        </a:rPr>
                        <a:t>(vnitřní stavba, povrch, atmosféra), oběžné dráhy až po přehled důležitých objevů a výzkum.</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Žák se seznámí s planetou Jupiter a bude umět porovnat základní data s naší planetou – Zemí.</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586057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dmin\AppData\Local\Microsoft\Windows\Temporary Internet Files\Content.IE5\AM1I8PN9\MC900433135[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611560" y="4221088"/>
            <a:ext cx="7920880" cy="856456"/>
          </a:xfrm>
          <a:effectLst>
            <a:glow rad="228600">
              <a:schemeClr val="accent4">
                <a:satMod val="175000"/>
                <a:alpha val="40000"/>
              </a:schemeClr>
            </a:glow>
          </a:effectLst>
          <a:scene3d>
            <a:camera prst="orthographicFront"/>
            <a:lightRig rig="flat" dir="tl">
              <a:rot lat="0" lon="0" rev="6600000"/>
            </a:lightRig>
          </a:scene3d>
          <a:sp3d>
            <a:bevelT w="152400" h="50800" prst="softRound"/>
          </a:sp3d>
        </p:spPr>
        <p:txBody>
          <a:bodyPr>
            <a:scene3d>
              <a:camera prst="orthographicFront"/>
              <a:lightRig rig="contrasting" dir="t">
                <a:rot lat="0" lon="0" rev="4500000"/>
              </a:lightRig>
            </a:scene3d>
            <a:sp3d contourW="6350" prstMaterial="metal">
              <a:bevelT w="127000" h="31750" prst="relaxedInset"/>
              <a:contourClr>
                <a:schemeClr val="accent1">
                  <a:shade val="75000"/>
                </a:schemeClr>
              </a:contourClr>
            </a:sp3d>
          </a:bodyPr>
          <a:lstStyle/>
          <a:p>
            <a:pPr algn="ctr"/>
            <a:r>
              <a:rPr lang="cs-CZ" sz="14000" b="1" cap="all" dirty="0" smtClean="0">
                <a:ln w="57150">
                  <a:solidFill>
                    <a:schemeClr val="tx1"/>
                  </a:solidFill>
                </a:ln>
                <a:gradFill flip="none" rotWithShape="1">
                  <a:gsLst>
                    <a:gs pos="0">
                      <a:srgbClr val="FFF200"/>
                    </a:gs>
                    <a:gs pos="45000">
                      <a:srgbClr val="FF7A00"/>
                    </a:gs>
                    <a:gs pos="70000">
                      <a:srgbClr val="FF0300"/>
                    </a:gs>
                    <a:gs pos="100000">
                      <a:srgbClr val="4D0808"/>
                    </a:gs>
                  </a:gsLst>
                  <a:lin ang="8100000" scaled="0"/>
                  <a:tileRect/>
                </a:gradFill>
                <a:effectLst>
                  <a:reflection blurRad="12700" stA="50000" endPos="50000" dist="5000" dir="5400000" sy="-100000" rotWithShape="0"/>
                </a:effectLst>
                <a:latin typeface="Aharoni" pitchFamily="2" charset="-79"/>
                <a:cs typeface="Aharoni" pitchFamily="2" charset="-79"/>
              </a:rPr>
              <a:t>VESMÍR</a:t>
            </a:r>
            <a:endParaRPr lang="cs-CZ" sz="14000" b="1" cap="all" dirty="0">
              <a:ln w="57150">
                <a:solidFill>
                  <a:schemeClr val="tx1"/>
                </a:solidFill>
              </a:ln>
              <a:gradFill flip="none" rotWithShape="1">
                <a:gsLst>
                  <a:gs pos="0">
                    <a:srgbClr val="FFF200"/>
                  </a:gs>
                  <a:gs pos="45000">
                    <a:srgbClr val="FF7A00"/>
                  </a:gs>
                  <a:gs pos="70000">
                    <a:srgbClr val="FF0300"/>
                  </a:gs>
                  <a:gs pos="100000">
                    <a:srgbClr val="4D0808"/>
                  </a:gs>
                </a:gsLst>
                <a:lin ang="8100000" scaled="0"/>
                <a:tileRect/>
              </a:gradFill>
              <a:effectLst>
                <a:reflection blurRad="12700" stA="50000" endPos="50000" dist="5000" dir="5400000" sy="-100000" rotWithShape="0"/>
              </a:effectLst>
              <a:latin typeface="Aharoni" pitchFamily="2" charset="-79"/>
              <a:cs typeface="Aharoni" pitchFamily="2" charset="-79"/>
            </a:endParaRPr>
          </a:p>
        </p:txBody>
      </p:sp>
    </p:spTree>
    <p:extLst>
      <p:ext uri="{BB962C8B-B14F-4D97-AF65-F5344CB8AC3E}">
        <p14:creationId xmlns:p14="http://schemas.microsoft.com/office/powerpoint/2010/main" val="221454901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700808"/>
            <a:ext cx="7632848" cy="1708160"/>
          </a:xfrm>
          <a:prstGeom prst="rect">
            <a:avLst/>
          </a:prstGeom>
          <a:noFill/>
        </p:spPr>
        <p:txBody>
          <a:bodyPr wrap="squar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10500" b="1" dirty="0" smtClean="0">
                <a:ln w="11430"/>
                <a:solidFill>
                  <a:schemeClr val="accent2">
                    <a:lumMod val="60000"/>
                    <a:lumOff val="40000"/>
                  </a:schemeClr>
                </a:solidFill>
                <a:effectLst>
                  <a:glow rad="101600">
                    <a:schemeClr val="accent2">
                      <a:satMod val="175000"/>
                      <a:alpha val="40000"/>
                    </a:schemeClr>
                  </a:glow>
                  <a:outerShdw blurRad="50800" dist="39000" dir="5460000" algn="tl">
                    <a:srgbClr val="000000">
                      <a:alpha val="38000"/>
                    </a:srgbClr>
                  </a:outerShdw>
                </a:effectLst>
                <a:latin typeface="Castellar" pitchFamily="18" charset="0"/>
              </a:rPr>
              <a:t>jupiter</a:t>
            </a:r>
            <a:endParaRPr lang="cs-CZ" sz="10500" b="1" dirty="0">
              <a:ln w="11430"/>
              <a:solidFill>
                <a:schemeClr val="accent2">
                  <a:lumMod val="60000"/>
                  <a:lumOff val="40000"/>
                </a:schemeClr>
              </a:solidFill>
              <a:effectLst>
                <a:glow rad="101600">
                  <a:schemeClr val="accent2">
                    <a:satMod val="175000"/>
                    <a:alpha val="40000"/>
                  </a:schemeClr>
                </a:glow>
                <a:outerShdw blurRad="50800" dist="39000" dir="5460000" algn="tl">
                  <a:srgbClr val="000000">
                    <a:alpha val="38000"/>
                  </a:srgbClr>
                </a:outerShdw>
              </a:effectLst>
              <a:latin typeface="Castellar" pitchFamily="18" charset="0"/>
            </a:endParaRPr>
          </a:p>
        </p:txBody>
      </p:sp>
      <p:graphicFrame>
        <p:nvGraphicFramePr>
          <p:cNvPr id="5" name="Diagram 4"/>
          <p:cNvGraphicFramePr/>
          <p:nvPr>
            <p:extLst>
              <p:ext uri="{D42A27DB-BD31-4B8C-83A1-F6EECF244321}">
                <p14:modId xmlns:p14="http://schemas.microsoft.com/office/powerpoint/2010/main" val="2815598758"/>
              </p:ext>
            </p:extLst>
          </p:nvPr>
        </p:nvGraphicFramePr>
        <p:xfrm>
          <a:off x="107504" y="2996952"/>
          <a:ext cx="9036496"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ovéPole 5"/>
          <p:cNvSpPr txBox="1"/>
          <p:nvPr/>
        </p:nvSpPr>
        <p:spPr>
          <a:xfrm>
            <a:off x="0" y="476672"/>
            <a:ext cx="9144000" cy="707886"/>
          </a:xfrm>
          <a:prstGeom prst="rect">
            <a:avLst/>
          </a:prstGeom>
          <a:gradFill flip="none" rotWithShape="1">
            <a:gsLst>
              <a:gs pos="0">
                <a:schemeClr val="accent2">
                  <a:lumMod val="60000"/>
                  <a:lumOff val="40000"/>
                  <a:shade val="30000"/>
                  <a:satMod val="115000"/>
                </a:schemeClr>
              </a:gs>
              <a:gs pos="50000">
                <a:schemeClr val="accent2">
                  <a:lumMod val="60000"/>
                  <a:lumOff val="40000"/>
                  <a:shade val="67500"/>
                  <a:satMod val="115000"/>
                </a:schemeClr>
              </a:gs>
              <a:gs pos="100000">
                <a:schemeClr val="accent2">
                  <a:lumMod val="60000"/>
                  <a:lumOff val="40000"/>
                  <a:shade val="100000"/>
                  <a:satMod val="115000"/>
                </a:schemeClr>
              </a:gs>
            </a:gsLst>
            <a:lin ang="0" scaled="1"/>
            <a:tileRect/>
          </a:gradFill>
        </p:spPr>
        <p:txBody>
          <a:bodyPr wrap="square" rtlCol="0">
            <a:spAutoFit/>
          </a:bodyPr>
          <a:lstStyle/>
          <a:p>
            <a:pPr algn="ctr"/>
            <a:r>
              <a:rPr lang="cs-CZ" sz="4000" b="1" dirty="0" smtClean="0">
                <a:ln>
                  <a:solidFill>
                    <a:schemeClr val="accent3">
                      <a:lumMod val="60000"/>
                      <a:lumOff val="40000"/>
                    </a:schemeClr>
                  </a:solidFill>
                </a:ln>
                <a:solidFill>
                  <a:srgbClr val="00FF00"/>
                </a:solidFill>
                <a:effectLst>
                  <a:outerShdw blurRad="38100" dist="38100" dir="2700000" algn="tl">
                    <a:srgbClr val="000000">
                      <a:alpha val="43137"/>
                    </a:srgbClr>
                  </a:outerShdw>
                </a:effectLst>
                <a:latin typeface="Georgia" pitchFamily="18" charset="0"/>
              </a:rPr>
              <a:t>PLANETY SLUNEČNÍ SOUSTAVY</a:t>
            </a:r>
            <a:endParaRPr lang="cs-CZ" sz="4000" b="1" dirty="0">
              <a:ln>
                <a:solidFill>
                  <a:schemeClr val="accent3">
                    <a:lumMod val="60000"/>
                    <a:lumOff val="40000"/>
                  </a:schemeClr>
                </a:solidFill>
              </a:ln>
              <a:solidFill>
                <a:srgbClr val="00FF00"/>
              </a:solidFill>
              <a:effectLst>
                <a:outerShdw blurRad="38100" dist="38100" dir="2700000" algn="tl">
                  <a:srgbClr val="000000">
                    <a:alpha val="43137"/>
                  </a:srgbClr>
                </a:outerShdw>
              </a:effectLst>
              <a:latin typeface="Georgia" pitchFamily="18" charset="0"/>
            </a:endParaRPr>
          </a:p>
        </p:txBody>
      </p:sp>
    </p:spTree>
    <p:extLst>
      <p:ext uri="{BB962C8B-B14F-4D97-AF65-F5344CB8AC3E}">
        <p14:creationId xmlns:p14="http://schemas.microsoft.com/office/powerpoint/2010/main" val="22941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2000"/>
                                        <p:tgtEl>
                                          <p:spTgt spid="6"/>
                                        </p:tgtEl>
                                      </p:cBhvr>
                                    </p:animEffect>
                                  </p:childTnLst>
                                </p:cTn>
                              </p:par>
                            </p:childTnLst>
                          </p:cTn>
                        </p:par>
                        <p:par>
                          <p:cTn id="8" fill="hold">
                            <p:stCondLst>
                              <p:cond delay="2000"/>
                            </p:stCondLst>
                            <p:childTnLst>
                              <p:par>
                                <p:cTn id="9" presetID="53" presetClass="entr" presetSubtype="16"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3000" fill="hold"/>
                                        <p:tgtEl>
                                          <p:spTgt spid="4"/>
                                        </p:tgtEl>
                                        <p:attrNameLst>
                                          <p:attrName>ppt_w</p:attrName>
                                        </p:attrNameLst>
                                      </p:cBhvr>
                                      <p:tavLst>
                                        <p:tav tm="0">
                                          <p:val>
                                            <p:fltVal val="0"/>
                                          </p:val>
                                        </p:tav>
                                        <p:tav tm="100000">
                                          <p:val>
                                            <p:strVal val="#ppt_w"/>
                                          </p:val>
                                        </p:tav>
                                      </p:tavLst>
                                    </p:anim>
                                    <p:anim calcmode="lin" valueType="num">
                                      <p:cBhvr>
                                        <p:cTn id="12" dur="3000" fill="hold"/>
                                        <p:tgtEl>
                                          <p:spTgt spid="4"/>
                                        </p:tgtEl>
                                        <p:attrNameLst>
                                          <p:attrName>ppt_h</p:attrName>
                                        </p:attrNameLst>
                                      </p:cBhvr>
                                      <p:tavLst>
                                        <p:tav tm="0">
                                          <p:val>
                                            <p:fltVal val="0"/>
                                          </p:val>
                                        </p:tav>
                                        <p:tav tm="100000">
                                          <p:val>
                                            <p:strVal val="#ppt_h"/>
                                          </p:val>
                                        </p:tav>
                                      </p:tavLst>
                                    </p:anim>
                                    <p:animEffect transition="in" filter="fade">
                                      <p:cBhvr>
                                        <p:cTn id="13" dur="3000"/>
                                        <p:tgtEl>
                                          <p:spTgt spid="4"/>
                                        </p:tgtEl>
                                      </p:cBhvr>
                                    </p:animEffect>
                                  </p:childTnLst>
                                </p:cTn>
                              </p:par>
                            </p:childTnLst>
                          </p:cTn>
                        </p:par>
                        <p:par>
                          <p:cTn id="14" fill="hold">
                            <p:stCondLst>
                              <p:cond delay="5000"/>
                            </p:stCondLst>
                            <p:childTnLst>
                              <p:par>
                                <p:cTn id="15" presetID="6" presetClass="emph" presetSubtype="0" fill="hold" grpId="1" nodeType="afterEffect">
                                  <p:stCondLst>
                                    <p:cond delay="0"/>
                                  </p:stCondLst>
                                  <p:childTnLst>
                                    <p:animScale>
                                      <p:cBhvr>
                                        <p:cTn id="16" dur="2000" fill="hold"/>
                                        <p:tgtEl>
                                          <p:spTgt spid="4"/>
                                        </p:tgtEl>
                                      </p:cBhvr>
                                      <p:by x="150000" y="150000"/>
                                    </p:animScale>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graphicEl>
                                              <a:dgm id="{E7E669C7-2BF0-45F9-9719-CD7D4EB6D3D8}"/>
                                            </p:graphicEl>
                                          </p:spTgt>
                                        </p:tgtEl>
                                        <p:attrNameLst>
                                          <p:attrName>style.visibility</p:attrName>
                                        </p:attrNameLst>
                                      </p:cBhvr>
                                      <p:to>
                                        <p:strVal val="visible"/>
                                      </p:to>
                                    </p:set>
                                    <p:animEffect transition="in" filter="fade">
                                      <p:cBhvr>
                                        <p:cTn id="21" dur="2000"/>
                                        <p:tgtEl>
                                          <p:spTgt spid="5">
                                            <p:graphicEl>
                                              <a:dgm id="{E7E669C7-2BF0-45F9-9719-CD7D4EB6D3D8}"/>
                                            </p:graphicEl>
                                          </p:spTgt>
                                        </p:tgtEl>
                                      </p:cBhvr>
                                    </p:animEffect>
                                    <p:anim calcmode="lin" valueType="num">
                                      <p:cBhvr>
                                        <p:cTn id="22" dur="2000" fill="hold"/>
                                        <p:tgtEl>
                                          <p:spTgt spid="5">
                                            <p:graphicEl>
                                              <a:dgm id="{E7E669C7-2BF0-45F9-9719-CD7D4EB6D3D8}"/>
                                            </p:graphicEl>
                                          </p:spTgt>
                                        </p:tgtEl>
                                        <p:attrNameLst>
                                          <p:attrName>ppt_x</p:attrName>
                                        </p:attrNameLst>
                                      </p:cBhvr>
                                      <p:tavLst>
                                        <p:tav tm="0">
                                          <p:val>
                                            <p:strVal val="#ppt_x"/>
                                          </p:val>
                                        </p:tav>
                                        <p:tav tm="100000">
                                          <p:val>
                                            <p:strVal val="#ppt_x"/>
                                          </p:val>
                                        </p:tav>
                                      </p:tavLst>
                                    </p:anim>
                                    <p:anim calcmode="lin" valueType="num">
                                      <p:cBhvr>
                                        <p:cTn id="23" dur="2000" fill="hold"/>
                                        <p:tgtEl>
                                          <p:spTgt spid="5">
                                            <p:graphicEl>
                                              <a:dgm id="{E7E669C7-2BF0-45F9-9719-CD7D4EB6D3D8}"/>
                                            </p:graphic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graphicEl>
                                              <a:dgm id="{4247FC86-4EB0-4B53-ABFC-66340212B126}"/>
                                            </p:graphicEl>
                                          </p:spTgt>
                                        </p:tgtEl>
                                        <p:attrNameLst>
                                          <p:attrName>style.visibility</p:attrName>
                                        </p:attrNameLst>
                                      </p:cBhvr>
                                      <p:to>
                                        <p:strVal val="visible"/>
                                      </p:to>
                                    </p:set>
                                    <p:animEffect transition="in" filter="fade">
                                      <p:cBhvr>
                                        <p:cTn id="26" dur="2000"/>
                                        <p:tgtEl>
                                          <p:spTgt spid="5">
                                            <p:graphicEl>
                                              <a:dgm id="{4247FC86-4EB0-4B53-ABFC-66340212B126}"/>
                                            </p:graphicEl>
                                          </p:spTgt>
                                        </p:tgtEl>
                                      </p:cBhvr>
                                    </p:animEffect>
                                    <p:anim calcmode="lin" valueType="num">
                                      <p:cBhvr>
                                        <p:cTn id="27" dur="2000" fill="hold"/>
                                        <p:tgtEl>
                                          <p:spTgt spid="5">
                                            <p:graphicEl>
                                              <a:dgm id="{4247FC86-4EB0-4B53-ABFC-66340212B126}"/>
                                            </p:graphicEl>
                                          </p:spTgt>
                                        </p:tgtEl>
                                        <p:attrNameLst>
                                          <p:attrName>ppt_x</p:attrName>
                                        </p:attrNameLst>
                                      </p:cBhvr>
                                      <p:tavLst>
                                        <p:tav tm="0">
                                          <p:val>
                                            <p:strVal val="#ppt_x"/>
                                          </p:val>
                                        </p:tav>
                                        <p:tav tm="100000">
                                          <p:val>
                                            <p:strVal val="#ppt_x"/>
                                          </p:val>
                                        </p:tav>
                                      </p:tavLst>
                                    </p:anim>
                                    <p:anim calcmode="lin" valueType="num">
                                      <p:cBhvr>
                                        <p:cTn id="28" dur="2000" fill="hold"/>
                                        <p:tgtEl>
                                          <p:spTgt spid="5">
                                            <p:graphicEl>
                                              <a:dgm id="{4247FC86-4EB0-4B53-ABFC-66340212B126}"/>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graphicEl>
                                              <a:dgm id="{CD78D7D0-8D5C-42BA-A09C-D4C2F0655501}"/>
                                            </p:graphicEl>
                                          </p:spTgt>
                                        </p:tgtEl>
                                        <p:attrNameLst>
                                          <p:attrName>style.visibility</p:attrName>
                                        </p:attrNameLst>
                                      </p:cBhvr>
                                      <p:to>
                                        <p:strVal val="visible"/>
                                      </p:to>
                                    </p:set>
                                    <p:animEffect transition="in" filter="fade">
                                      <p:cBhvr>
                                        <p:cTn id="33" dur="2000"/>
                                        <p:tgtEl>
                                          <p:spTgt spid="5">
                                            <p:graphicEl>
                                              <a:dgm id="{CD78D7D0-8D5C-42BA-A09C-D4C2F0655501}"/>
                                            </p:graphicEl>
                                          </p:spTgt>
                                        </p:tgtEl>
                                      </p:cBhvr>
                                    </p:animEffect>
                                    <p:anim calcmode="lin" valueType="num">
                                      <p:cBhvr>
                                        <p:cTn id="34" dur="2000" fill="hold"/>
                                        <p:tgtEl>
                                          <p:spTgt spid="5">
                                            <p:graphicEl>
                                              <a:dgm id="{CD78D7D0-8D5C-42BA-A09C-D4C2F0655501}"/>
                                            </p:graphicEl>
                                          </p:spTgt>
                                        </p:tgtEl>
                                        <p:attrNameLst>
                                          <p:attrName>ppt_x</p:attrName>
                                        </p:attrNameLst>
                                      </p:cBhvr>
                                      <p:tavLst>
                                        <p:tav tm="0">
                                          <p:val>
                                            <p:strVal val="#ppt_x"/>
                                          </p:val>
                                        </p:tav>
                                        <p:tav tm="100000">
                                          <p:val>
                                            <p:strVal val="#ppt_x"/>
                                          </p:val>
                                        </p:tav>
                                      </p:tavLst>
                                    </p:anim>
                                    <p:anim calcmode="lin" valueType="num">
                                      <p:cBhvr>
                                        <p:cTn id="35" dur="2000" fill="hold"/>
                                        <p:tgtEl>
                                          <p:spTgt spid="5">
                                            <p:graphicEl>
                                              <a:dgm id="{CD78D7D0-8D5C-42BA-A09C-D4C2F0655501}"/>
                                            </p:graphic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5">
                                            <p:graphicEl>
                                              <a:dgm id="{2E5073DD-8F46-44C9-BC92-62127A41A80C}"/>
                                            </p:graphicEl>
                                          </p:spTgt>
                                        </p:tgtEl>
                                        <p:attrNameLst>
                                          <p:attrName>style.visibility</p:attrName>
                                        </p:attrNameLst>
                                      </p:cBhvr>
                                      <p:to>
                                        <p:strVal val="visible"/>
                                      </p:to>
                                    </p:set>
                                    <p:animEffect transition="in" filter="fade">
                                      <p:cBhvr>
                                        <p:cTn id="38" dur="2000"/>
                                        <p:tgtEl>
                                          <p:spTgt spid="5">
                                            <p:graphicEl>
                                              <a:dgm id="{2E5073DD-8F46-44C9-BC92-62127A41A80C}"/>
                                            </p:graphicEl>
                                          </p:spTgt>
                                        </p:tgtEl>
                                      </p:cBhvr>
                                    </p:animEffect>
                                    <p:anim calcmode="lin" valueType="num">
                                      <p:cBhvr>
                                        <p:cTn id="39" dur="2000" fill="hold"/>
                                        <p:tgtEl>
                                          <p:spTgt spid="5">
                                            <p:graphicEl>
                                              <a:dgm id="{2E5073DD-8F46-44C9-BC92-62127A41A80C}"/>
                                            </p:graphicEl>
                                          </p:spTgt>
                                        </p:tgtEl>
                                        <p:attrNameLst>
                                          <p:attrName>ppt_x</p:attrName>
                                        </p:attrNameLst>
                                      </p:cBhvr>
                                      <p:tavLst>
                                        <p:tav tm="0">
                                          <p:val>
                                            <p:strVal val="#ppt_x"/>
                                          </p:val>
                                        </p:tav>
                                        <p:tav tm="100000">
                                          <p:val>
                                            <p:strVal val="#ppt_x"/>
                                          </p:val>
                                        </p:tav>
                                      </p:tavLst>
                                    </p:anim>
                                    <p:anim calcmode="lin" valueType="num">
                                      <p:cBhvr>
                                        <p:cTn id="40" dur="2000" fill="hold"/>
                                        <p:tgtEl>
                                          <p:spTgt spid="5">
                                            <p:graphicEl>
                                              <a:dgm id="{2E5073DD-8F46-44C9-BC92-62127A41A80C}"/>
                                            </p:graphic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5">
                                            <p:graphicEl>
                                              <a:dgm id="{8BF446FB-EAEA-43D6-8DDC-90959C9C6A83}"/>
                                            </p:graphicEl>
                                          </p:spTgt>
                                        </p:tgtEl>
                                        <p:attrNameLst>
                                          <p:attrName>style.visibility</p:attrName>
                                        </p:attrNameLst>
                                      </p:cBhvr>
                                      <p:to>
                                        <p:strVal val="visible"/>
                                      </p:to>
                                    </p:set>
                                    <p:animEffect transition="in" filter="fade">
                                      <p:cBhvr>
                                        <p:cTn id="45" dur="2000"/>
                                        <p:tgtEl>
                                          <p:spTgt spid="5">
                                            <p:graphicEl>
                                              <a:dgm id="{8BF446FB-EAEA-43D6-8DDC-90959C9C6A83}"/>
                                            </p:graphicEl>
                                          </p:spTgt>
                                        </p:tgtEl>
                                      </p:cBhvr>
                                    </p:animEffect>
                                    <p:anim calcmode="lin" valueType="num">
                                      <p:cBhvr>
                                        <p:cTn id="46" dur="2000" fill="hold"/>
                                        <p:tgtEl>
                                          <p:spTgt spid="5">
                                            <p:graphicEl>
                                              <a:dgm id="{8BF446FB-EAEA-43D6-8DDC-90959C9C6A83}"/>
                                            </p:graphicEl>
                                          </p:spTgt>
                                        </p:tgtEl>
                                        <p:attrNameLst>
                                          <p:attrName>ppt_x</p:attrName>
                                        </p:attrNameLst>
                                      </p:cBhvr>
                                      <p:tavLst>
                                        <p:tav tm="0">
                                          <p:val>
                                            <p:strVal val="#ppt_x"/>
                                          </p:val>
                                        </p:tav>
                                        <p:tav tm="100000">
                                          <p:val>
                                            <p:strVal val="#ppt_x"/>
                                          </p:val>
                                        </p:tav>
                                      </p:tavLst>
                                    </p:anim>
                                    <p:anim calcmode="lin" valueType="num">
                                      <p:cBhvr>
                                        <p:cTn id="47" dur="2000" fill="hold"/>
                                        <p:tgtEl>
                                          <p:spTgt spid="5">
                                            <p:graphicEl>
                                              <a:dgm id="{8BF446FB-EAEA-43D6-8DDC-90959C9C6A83}"/>
                                            </p:graphic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5">
                                            <p:graphicEl>
                                              <a:dgm id="{B72B3426-728D-41A8-994F-3C813A4BFBE1}"/>
                                            </p:graphicEl>
                                          </p:spTgt>
                                        </p:tgtEl>
                                        <p:attrNameLst>
                                          <p:attrName>style.visibility</p:attrName>
                                        </p:attrNameLst>
                                      </p:cBhvr>
                                      <p:to>
                                        <p:strVal val="visible"/>
                                      </p:to>
                                    </p:set>
                                    <p:animEffect transition="in" filter="fade">
                                      <p:cBhvr>
                                        <p:cTn id="50" dur="2000"/>
                                        <p:tgtEl>
                                          <p:spTgt spid="5">
                                            <p:graphicEl>
                                              <a:dgm id="{B72B3426-728D-41A8-994F-3C813A4BFBE1}"/>
                                            </p:graphicEl>
                                          </p:spTgt>
                                        </p:tgtEl>
                                      </p:cBhvr>
                                    </p:animEffect>
                                    <p:anim calcmode="lin" valueType="num">
                                      <p:cBhvr>
                                        <p:cTn id="51" dur="2000" fill="hold"/>
                                        <p:tgtEl>
                                          <p:spTgt spid="5">
                                            <p:graphicEl>
                                              <a:dgm id="{B72B3426-728D-41A8-994F-3C813A4BFBE1}"/>
                                            </p:graphicEl>
                                          </p:spTgt>
                                        </p:tgtEl>
                                        <p:attrNameLst>
                                          <p:attrName>ppt_x</p:attrName>
                                        </p:attrNameLst>
                                      </p:cBhvr>
                                      <p:tavLst>
                                        <p:tav tm="0">
                                          <p:val>
                                            <p:strVal val="#ppt_x"/>
                                          </p:val>
                                        </p:tav>
                                        <p:tav tm="100000">
                                          <p:val>
                                            <p:strVal val="#ppt_x"/>
                                          </p:val>
                                        </p:tav>
                                      </p:tavLst>
                                    </p:anim>
                                    <p:anim calcmode="lin" valueType="num">
                                      <p:cBhvr>
                                        <p:cTn id="52" dur="2000" fill="hold"/>
                                        <p:tgtEl>
                                          <p:spTgt spid="5">
                                            <p:graphicEl>
                                              <a:dgm id="{B72B3426-728D-41A8-994F-3C813A4BFBE1}"/>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Graphic spid="5" grpId="0">
        <p:bldSub>
          <a:bldDgm bld="one"/>
        </p:bldSub>
      </p:bldGraphic>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4514" y="21007"/>
            <a:ext cx="2309486" cy="6836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aoblený obdélníkový popisek 1"/>
          <p:cNvSpPr/>
          <p:nvPr/>
        </p:nvSpPr>
        <p:spPr>
          <a:xfrm>
            <a:off x="2483768" y="393692"/>
            <a:ext cx="3456384" cy="936104"/>
          </a:xfrm>
          <a:prstGeom prst="wedgeRoundRectCallout">
            <a:avLst>
              <a:gd name="adj1" fmla="val 93891"/>
              <a:gd name="adj2" fmla="val 143760"/>
              <a:gd name="adj3" fmla="val 16667"/>
            </a:avLst>
          </a:prstGeom>
          <a:solidFill>
            <a:schemeClr val="accent6">
              <a:lumMod val="75000"/>
            </a:schemeClr>
          </a:solidFill>
          <a:ln>
            <a:solidFill>
              <a:schemeClr val="accent1">
                <a:lumMod val="60000"/>
                <a:lumOff val="40000"/>
              </a:schemeClr>
            </a:solidFill>
          </a:ln>
          <a:effectLst>
            <a:glow rad="139700">
              <a:schemeClr val="accent3">
                <a:satMod val="175000"/>
                <a:alpha val="40000"/>
              </a:schemeClr>
            </a:glow>
            <a:innerShdw blurRad="63500" dist="50800" dir="5400000">
              <a:prstClr val="black">
                <a:alpha val="50000"/>
              </a:prstClr>
            </a:innerShdw>
          </a:effectLst>
          <a:scene3d>
            <a:camera prst="orthographicFront"/>
            <a:lightRig rig="brightRoom"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3600" b="1" dirty="0" smtClean="0">
                <a:ln w="11430"/>
                <a:solidFill>
                  <a:schemeClr val="accent2">
                    <a:lumMod val="60000"/>
                    <a:lumOff val="40000"/>
                  </a:schemeClr>
                </a:solidFill>
                <a:effectLst>
                  <a:outerShdw blurRad="80000" dist="40000" dir="5040000" algn="tl">
                    <a:srgbClr val="000000">
                      <a:alpha val="30000"/>
                    </a:srgbClr>
                  </a:outerShdw>
                </a:effectLst>
                <a:latin typeface="Times New Roman" pitchFamily="18" charset="0"/>
                <a:cs typeface="Times New Roman" pitchFamily="18" charset="0"/>
              </a:rPr>
              <a:t>JUPITER</a:t>
            </a:r>
            <a:endParaRPr lang="cs-CZ" sz="3600" b="1" dirty="0">
              <a:ln w="11430"/>
              <a:solidFill>
                <a:schemeClr val="accent2">
                  <a:lumMod val="60000"/>
                  <a:lumOff val="40000"/>
                </a:schemeClr>
              </a:solidFill>
              <a:effectLst>
                <a:outerShdw blurRad="80000" dist="40000" dir="5040000" algn="tl">
                  <a:srgbClr val="000000">
                    <a:alpha val="30000"/>
                  </a:srgbClr>
                </a:outerShdw>
              </a:effectLst>
              <a:latin typeface="Times New Roman" pitchFamily="18" charset="0"/>
              <a:cs typeface="Times New Roman" pitchFamily="18" charset="0"/>
            </a:endParaRPr>
          </a:p>
        </p:txBody>
      </p:sp>
      <p:sp>
        <p:nvSpPr>
          <p:cNvPr id="3" name="TextovéPole 2"/>
          <p:cNvSpPr txBox="1"/>
          <p:nvPr/>
        </p:nvSpPr>
        <p:spPr>
          <a:xfrm>
            <a:off x="395536" y="1988840"/>
            <a:ext cx="6192688" cy="4185761"/>
          </a:xfrm>
          <a:prstGeom prst="rect">
            <a:avLst/>
          </a:prstGeom>
          <a:noFill/>
        </p:spPr>
        <p:txBody>
          <a:bodyPr wrap="square" rtlCol="0">
            <a:spAutoFit/>
          </a:bodyPr>
          <a:lstStyle/>
          <a:p>
            <a:pPr marL="342900" indent="-342900">
              <a:spcAft>
                <a:spcPts val="1200"/>
              </a:spcAft>
              <a:buFont typeface="Wingdings" pitchFamily="2" charset="2"/>
              <a:buChar char="Ø"/>
            </a:pPr>
            <a:r>
              <a:rPr lang="cs-CZ" sz="2400" dirty="0" smtClean="0">
                <a:solidFill>
                  <a:schemeClr val="bg1"/>
                </a:solidFill>
              </a:rPr>
              <a:t>největší planeta sluneční soustavy</a:t>
            </a:r>
          </a:p>
          <a:p>
            <a:pPr marL="342900" indent="-342900">
              <a:spcAft>
                <a:spcPts val="1200"/>
              </a:spcAft>
              <a:buFont typeface="Wingdings" pitchFamily="2" charset="2"/>
              <a:buChar char="Ø"/>
            </a:pPr>
            <a:r>
              <a:rPr lang="cs-CZ" sz="2400" dirty="0" smtClean="0">
                <a:solidFill>
                  <a:schemeClr val="bg1"/>
                </a:solidFill>
                <a:effectLst>
                  <a:outerShdw blurRad="38100" dist="38100" dir="2700000" algn="tl">
                    <a:srgbClr val="000000">
                      <a:alpha val="43137"/>
                    </a:srgbClr>
                  </a:outerShdw>
                </a:effectLst>
                <a:ea typeface="Verdana" pitchFamily="34" charset="0"/>
                <a:cs typeface="Arial" pitchFamily="34" charset="0"/>
              </a:rPr>
              <a:t>je plynný gigant</a:t>
            </a:r>
          </a:p>
          <a:p>
            <a:pPr marL="342900" indent="-342900">
              <a:spcAft>
                <a:spcPts val="1200"/>
              </a:spcAft>
              <a:buFont typeface="Wingdings" pitchFamily="2" charset="2"/>
              <a:buChar char="Ø"/>
            </a:pPr>
            <a:r>
              <a:rPr lang="cs-CZ" sz="2400" dirty="0" smtClean="0">
                <a:solidFill>
                  <a:schemeClr val="bg1"/>
                </a:solidFill>
                <a:effectLst>
                  <a:outerShdw blurRad="38100" dist="38100" dir="2700000" algn="tl">
                    <a:srgbClr val="000000">
                      <a:alpha val="43137"/>
                    </a:srgbClr>
                  </a:outerShdw>
                </a:effectLst>
                <a:ea typeface="Verdana" pitchFamily="34" charset="0"/>
                <a:cs typeface="Arial" pitchFamily="34" charset="0"/>
              </a:rPr>
              <a:t>jeho hlavní složkou je vodík</a:t>
            </a:r>
          </a:p>
          <a:p>
            <a:pPr marL="342900" indent="-342900">
              <a:spcAft>
                <a:spcPts val="1200"/>
              </a:spcAft>
              <a:buFont typeface="Wingdings" pitchFamily="2" charset="2"/>
              <a:buChar char="Ø"/>
            </a:pPr>
            <a:r>
              <a:rPr lang="cs-CZ" sz="2400" dirty="0" smtClean="0">
                <a:solidFill>
                  <a:schemeClr val="bg1"/>
                </a:solidFill>
                <a:effectLst>
                  <a:outerShdw blurRad="38100" dist="38100" dir="2700000" algn="tl">
                    <a:srgbClr val="000000">
                      <a:alpha val="43137"/>
                    </a:srgbClr>
                  </a:outerShdw>
                </a:effectLst>
                <a:ea typeface="Verdana" pitchFamily="34" charset="0"/>
                <a:cs typeface="Arial" pitchFamily="34" charset="0"/>
              </a:rPr>
              <a:t>je opravdu obrovský  – kdyby se všechny ostatní planety sluneční soustavy spojily dohromady, pořád by byl více než 2x těžší</a:t>
            </a:r>
          </a:p>
          <a:p>
            <a:pPr marL="342900" indent="-342900">
              <a:spcAft>
                <a:spcPts val="1200"/>
              </a:spcAft>
              <a:buFont typeface="Wingdings" pitchFamily="2" charset="2"/>
              <a:buChar char="Ø"/>
            </a:pPr>
            <a:r>
              <a:rPr lang="cs-CZ" sz="2400" dirty="0" smtClean="0">
                <a:solidFill>
                  <a:schemeClr val="bg1"/>
                </a:solidFill>
                <a:effectLst>
                  <a:outerShdw blurRad="38100" dist="38100" dir="2700000" algn="tl">
                    <a:srgbClr val="000000">
                      <a:alpha val="43137"/>
                    </a:srgbClr>
                  </a:outerShdw>
                </a:effectLst>
                <a:ea typeface="Verdana" pitchFamily="34" charset="0"/>
                <a:cs typeface="Arial" pitchFamily="34" charset="0"/>
              </a:rPr>
              <a:t>Jupiter je zbarven do oranžova exotickými sloučeninami v atmosféře</a:t>
            </a:r>
          </a:p>
          <a:p>
            <a:endParaRPr lang="cs-CZ" sz="2400" dirty="0">
              <a:solidFill>
                <a:schemeClr val="bg1"/>
              </a:solidFill>
              <a:effectLst>
                <a:outerShdw blurRad="38100" dist="38100" dir="2700000" algn="tl">
                  <a:srgbClr val="000000">
                    <a:alpha val="43137"/>
                  </a:srgbClr>
                </a:outerShdw>
              </a:effectLst>
              <a:latin typeface="Bookman Old Style" pitchFamily="18" charset="0"/>
              <a:ea typeface="Verdana" pitchFamily="34" charset="0"/>
              <a:cs typeface="Arial" pitchFamily="34" charset="0"/>
            </a:endParaRPr>
          </a:p>
        </p:txBody>
      </p:sp>
    </p:spTree>
    <p:extLst>
      <p:ext uri="{BB962C8B-B14F-4D97-AF65-F5344CB8AC3E}">
        <p14:creationId xmlns:p14="http://schemas.microsoft.com/office/powerpoint/2010/main" val="208859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ppt_x</p:attrName>
                                        </p:attrNameLst>
                                      </p:cBhvr>
                                      <p:tavLst>
                                        <p:tav tm="0">
                                          <p:val>
                                            <p:strVal val="#ppt_x"/>
                                          </p:val>
                                        </p:tav>
                                        <p:tav tm="100000">
                                          <p:val>
                                            <p:strVal val="#ppt_x"/>
                                          </p:val>
                                        </p:tav>
                                      </p:tavLst>
                                    </p:anim>
                                    <p:anim calcmode="lin" valueType="num">
                                      <p:cBhvr>
                                        <p:cTn id="15" dur="2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iterate type="wd">
                                    <p:tmPct val="13000"/>
                                  </p:iterate>
                                  <p:childTnLst>
                                    <p:set>
                                      <p:cBhvr>
                                        <p:cTn id="19" dur="1" fill="hold">
                                          <p:stCondLst>
                                            <p:cond delay="0"/>
                                          </p:stCondLst>
                                        </p:cTn>
                                        <p:tgtEl>
                                          <p:spTgt spid="3">
                                            <p:txEl>
                                              <p:pRg st="0" end="0"/>
                                            </p:txEl>
                                          </p:spTgt>
                                        </p:tgtEl>
                                        <p:attrNameLst>
                                          <p:attrName>style.visibility</p:attrName>
                                        </p:attrNameLst>
                                      </p:cBhvr>
                                      <p:to>
                                        <p:strVal val="visible"/>
                                      </p:to>
                                    </p:set>
                                    <p:animEffect transition="in" filter="wipe(up)">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iterate type="wd">
                                    <p:tmPct val="13000"/>
                                  </p:iterate>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up)">
                                      <p:cBhvr>
                                        <p:cTn id="25" dur="10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iterate type="wd">
                                    <p:tmPct val="13000"/>
                                  </p:iterate>
                                  <p:childTnLst>
                                    <p:set>
                                      <p:cBhvr>
                                        <p:cTn id="29" dur="1" fill="hold">
                                          <p:stCondLst>
                                            <p:cond delay="0"/>
                                          </p:stCondLst>
                                        </p:cTn>
                                        <p:tgtEl>
                                          <p:spTgt spid="3">
                                            <p:txEl>
                                              <p:pRg st="2" end="2"/>
                                            </p:txEl>
                                          </p:spTgt>
                                        </p:tgtEl>
                                        <p:attrNameLst>
                                          <p:attrName>style.visibility</p:attrName>
                                        </p:attrNameLst>
                                      </p:cBhvr>
                                      <p:to>
                                        <p:strVal val="visible"/>
                                      </p:to>
                                    </p:set>
                                    <p:animEffect transition="in" filter="wipe(up)">
                                      <p:cBhvr>
                                        <p:cTn id="30" dur="10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grpId="0" nodeType="clickEffect">
                                  <p:stCondLst>
                                    <p:cond delay="0"/>
                                  </p:stCondLst>
                                  <p:iterate type="wd">
                                    <p:tmPct val="13000"/>
                                  </p:iterate>
                                  <p:childTnLst>
                                    <p:set>
                                      <p:cBhvr>
                                        <p:cTn id="34" dur="1" fill="hold">
                                          <p:stCondLst>
                                            <p:cond delay="0"/>
                                          </p:stCondLst>
                                        </p:cTn>
                                        <p:tgtEl>
                                          <p:spTgt spid="3">
                                            <p:txEl>
                                              <p:pRg st="3" end="3"/>
                                            </p:txEl>
                                          </p:spTgt>
                                        </p:tgtEl>
                                        <p:attrNameLst>
                                          <p:attrName>style.visibility</p:attrName>
                                        </p:attrNameLst>
                                      </p:cBhvr>
                                      <p:to>
                                        <p:strVal val="visible"/>
                                      </p:to>
                                    </p:set>
                                    <p:animEffect transition="in" filter="wipe(up)">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iterate type="wd">
                                    <p:tmPct val="13000"/>
                                  </p:iterate>
                                  <p:childTnLst>
                                    <p:set>
                                      <p:cBhvr>
                                        <p:cTn id="39" dur="1" fill="hold">
                                          <p:stCondLst>
                                            <p:cond delay="0"/>
                                          </p:stCondLst>
                                        </p:cTn>
                                        <p:tgtEl>
                                          <p:spTgt spid="3">
                                            <p:txEl>
                                              <p:pRg st="4" end="4"/>
                                            </p:txEl>
                                          </p:spTgt>
                                        </p:tgtEl>
                                        <p:attrNameLst>
                                          <p:attrName>style.visibility</p:attrName>
                                        </p:attrNameLst>
                                      </p:cBhvr>
                                      <p:to>
                                        <p:strVal val="visible"/>
                                      </p:to>
                                    </p:set>
                                    <p:animEffect transition="in" filter="wipe(up)">
                                      <p:cBhvr>
                                        <p:cTn id="4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593829" y="1752720"/>
            <a:ext cx="4440832" cy="4893647"/>
          </a:xfrm>
          <a:prstGeom prst="rect">
            <a:avLst/>
          </a:prstGeom>
          <a:noFill/>
        </p:spPr>
        <p:txBody>
          <a:bodyPr wrap="square" rtlCol="0">
            <a:spAutoFit/>
          </a:bodyPr>
          <a:lstStyle/>
          <a:p>
            <a:pPr marL="342900" indent="-342900">
              <a:lnSpc>
                <a:spcPct val="130000"/>
              </a:lnSpc>
              <a:buFont typeface="Wingdings" pitchFamily="2" charset="2"/>
              <a:buChar char="Ø"/>
            </a:pPr>
            <a:r>
              <a:rPr lang="cs-CZ" sz="2400" dirty="0" smtClean="0">
                <a:solidFill>
                  <a:schemeClr val="bg1"/>
                </a:solidFill>
              </a:rPr>
              <a:t>Jupiter </a:t>
            </a:r>
            <a:r>
              <a:rPr lang="cs-CZ" sz="2400" dirty="0">
                <a:solidFill>
                  <a:schemeClr val="bg1"/>
                </a:solidFill>
              </a:rPr>
              <a:t>je pátou a největší planetou sluneční </a:t>
            </a:r>
            <a:r>
              <a:rPr lang="cs-CZ" sz="2400" dirty="0" smtClean="0">
                <a:solidFill>
                  <a:schemeClr val="bg1"/>
                </a:solidFill>
              </a:rPr>
              <a:t>soustavy</a:t>
            </a:r>
          </a:p>
          <a:p>
            <a:pPr marL="342900" indent="-342900">
              <a:lnSpc>
                <a:spcPct val="130000"/>
              </a:lnSpc>
              <a:buFont typeface="Wingdings" pitchFamily="2" charset="2"/>
              <a:buChar char="Ø"/>
            </a:pPr>
            <a:r>
              <a:rPr lang="cs-CZ" sz="2400" dirty="0" smtClean="0">
                <a:solidFill>
                  <a:schemeClr val="bg1"/>
                </a:solidFill>
              </a:rPr>
              <a:t>Na rozdíl </a:t>
            </a:r>
            <a:r>
              <a:rPr lang="cs-CZ" sz="2400" dirty="0">
                <a:solidFill>
                  <a:schemeClr val="bg1"/>
                </a:solidFill>
              </a:rPr>
              <a:t>od vnějších malých planet s pevným povrchem je Jupiter prvním ze zástupců plynných obrů. </a:t>
            </a:r>
            <a:endParaRPr lang="cs-CZ" sz="2400" dirty="0" smtClean="0">
              <a:solidFill>
                <a:schemeClr val="bg1"/>
              </a:solidFill>
            </a:endParaRPr>
          </a:p>
          <a:p>
            <a:pPr marL="342900" indent="-342900">
              <a:lnSpc>
                <a:spcPct val="130000"/>
              </a:lnSpc>
              <a:buFont typeface="Wingdings" pitchFamily="2" charset="2"/>
              <a:buChar char="Ø"/>
            </a:pPr>
            <a:r>
              <a:rPr lang="cs-CZ" sz="2400" dirty="0" smtClean="0">
                <a:solidFill>
                  <a:schemeClr val="bg1"/>
                </a:solidFill>
              </a:rPr>
              <a:t>Jupiter </a:t>
            </a:r>
            <a:r>
              <a:rPr lang="cs-CZ" sz="2400" dirty="0">
                <a:solidFill>
                  <a:schemeClr val="bg1"/>
                </a:solidFill>
              </a:rPr>
              <a:t>je </a:t>
            </a:r>
            <a:r>
              <a:rPr lang="cs-CZ" sz="2400" dirty="0" smtClean="0">
                <a:solidFill>
                  <a:schemeClr val="bg1"/>
                </a:solidFill>
              </a:rPr>
              <a:t>větší než </a:t>
            </a:r>
            <a:r>
              <a:rPr lang="cs-CZ" sz="2400" dirty="0">
                <a:solidFill>
                  <a:schemeClr val="bg1"/>
                </a:solidFill>
              </a:rPr>
              <a:t>všechny ostatní planety </a:t>
            </a:r>
            <a:r>
              <a:rPr lang="cs-CZ" sz="2400" dirty="0" smtClean="0">
                <a:solidFill>
                  <a:schemeClr val="bg1"/>
                </a:solidFill>
              </a:rPr>
              <a:t>dohromady</a:t>
            </a:r>
          </a:p>
          <a:p>
            <a:pPr marL="342900" indent="-342900">
              <a:lnSpc>
                <a:spcPct val="130000"/>
              </a:lnSpc>
              <a:buFont typeface="Wingdings" pitchFamily="2" charset="2"/>
              <a:buChar char="Ø"/>
            </a:pPr>
            <a:r>
              <a:rPr lang="cs-CZ" sz="2400" dirty="0">
                <a:solidFill>
                  <a:schemeClr val="bg1"/>
                </a:solidFill>
              </a:rPr>
              <a:t>Jupiter má rozsáhlou rodinu měsíců </a:t>
            </a:r>
          </a:p>
        </p:txBody>
      </p:sp>
      <p:sp>
        <p:nvSpPr>
          <p:cNvPr id="3" name="TextovéPole 2"/>
          <p:cNvSpPr txBox="1"/>
          <p:nvPr/>
        </p:nvSpPr>
        <p:spPr>
          <a:xfrm>
            <a:off x="4572000" y="36387"/>
            <a:ext cx="4440832" cy="1692771"/>
          </a:xfrm>
          <a:prstGeom prst="rect">
            <a:avLst/>
          </a:prstGeom>
          <a:noFill/>
        </p:spPr>
        <p:txBody>
          <a:bodyPr wrap="square" rtlCol="0">
            <a:spAutoFit/>
          </a:bodyPr>
          <a:lstStyle/>
          <a:p>
            <a:pPr algn="ctr"/>
            <a:r>
              <a:rPr lang="cs-CZ" sz="6000" b="1" dirty="0" smtClean="0">
                <a:solidFill>
                  <a:srgbClr val="FFC000"/>
                </a:solidFill>
                <a:effectLst>
                  <a:outerShdw blurRad="38100" dist="38100" dir="2700000" algn="tl">
                    <a:srgbClr val="000000">
                      <a:alpha val="43137"/>
                    </a:srgbClr>
                  </a:outerShdw>
                </a:effectLst>
              </a:rPr>
              <a:t>JUPITER</a:t>
            </a:r>
          </a:p>
          <a:p>
            <a:pPr algn="ctr"/>
            <a:r>
              <a:rPr lang="cs-CZ" sz="4400" b="1" dirty="0" smtClean="0">
                <a:solidFill>
                  <a:srgbClr val="FFC000"/>
                </a:solidFill>
                <a:effectLst>
                  <a:outerShdw blurRad="38100" dist="38100" dir="2700000" algn="tl">
                    <a:srgbClr val="000000">
                      <a:alpha val="43137"/>
                    </a:srgbClr>
                  </a:outerShdw>
                </a:effectLst>
              </a:rPr>
              <a:t>Král planet</a:t>
            </a:r>
            <a:endParaRPr lang="cs-CZ" sz="4400" b="1" dirty="0">
              <a:solidFill>
                <a:srgbClr val="FFC000"/>
              </a:solidFill>
              <a:effectLst>
                <a:outerShdw blurRad="38100" dist="38100" dir="2700000" algn="tl">
                  <a:srgbClr val="000000">
                    <a:alpha val="43137"/>
                  </a:srgbClr>
                </a:outerShdw>
              </a:effectLst>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648" y="692696"/>
            <a:ext cx="4242792" cy="4242792"/>
          </a:xfrm>
          <a:prstGeom prst="rect">
            <a:avLst/>
          </a:prstGeom>
          <a:noFill/>
          <a:ln>
            <a:noFill/>
          </a:ln>
          <a:effectLst>
            <a:glow rad="101600">
              <a:schemeClr val="accent1">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Obdélník 5"/>
          <p:cNvSpPr/>
          <p:nvPr/>
        </p:nvSpPr>
        <p:spPr>
          <a:xfrm>
            <a:off x="205648" y="5157192"/>
            <a:ext cx="4242792" cy="93610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6200000" scaled="1"/>
            <a:tileRect/>
          </a:gra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6">
                    <a:lumMod val="50000"/>
                  </a:schemeClr>
                </a:solidFill>
                <a:effectLst>
                  <a:outerShdw blurRad="38100" dist="38100" dir="2700000" algn="tl">
                    <a:srgbClr val="000000">
                      <a:alpha val="43137"/>
                    </a:srgbClr>
                  </a:outerShdw>
                </a:effectLst>
              </a:rPr>
              <a:t>Celkový pohled </a:t>
            </a:r>
            <a:br>
              <a:rPr lang="cs-CZ" sz="2400" b="1" dirty="0" smtClean="0">
                <a:solidFill>
                  <a:schemeClr val="accent6">
                    <a:lumMod val="50000"/>
                  </a:schemeClr>
                </a:solidFill>
                <a:effectLst>
                  <a:outerShdw blurRad="38100" dist="38100" dir="2700000" algn="tl">
                    <a:srgbClr val="000000">
                      <a:alpha val="43137"/>
                    </a:srgbClr>
                  </a:outerShdw>
                </a:effectLst>
              </a:rPr>
            </a:br>
            <a:r>
              <a:rPr lang="cs-CZ" sz="2400" b="1" dirty="0" smtClean="0">
                <a:solidFill>
                  <a:schemeClr val="accent6">
                    <a:lumMod val="50000"/>
                  </a:schemeClr>
                </a:solidFill>
                <a:effectLst>
                  <a:outerShdw blurRad="38100" dist="38100" dir="2700000" algn="tl">
                    <a:srgbClr val="000000">
                      <a:alpha val="43137"/>
                    </a:srgbClr>
                  </a:outerShdw>
                </a:effectLst>
              </a:rPr>
              <a:t>na planetu Jupiter</a:t>
            </a:r>
            <a:endParaRPr lang="cs-CZ" sz="2400" b="1" dirty="0">
              <a:solidFill>
                <a:schemeClr val="accent6">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6300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ox(out)">
                                      <p:cBhvr>
                                        <p:cTn id="13" dur="2000"/>
                                        <p:tgtEl>
                                          <p:spTgt spid="4"/>
                                        </p:tgtEl>
                                      </p:cBhvr>
                                    </p:animEffect>
                                  </p:childTnLst>
                                </p:cTn>
                              </p:par>
                            </p:childTnLst>
                          </p:cTn>
                        </p:par>
                        <p:par>
                          <p:cTn id="14" fill="hold">
                            <p:stCondLst>
                              <p:cond delay="3000"/>
                            </p:stCondLst>
                            <p:childTnLst>
                              <p:par>
                                <p:cTn id="15" presetID="4" presetClass="entr" presetSubtype="32" fill="hold" grpId="0"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out)">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2">
                                            <p:txEl>
                                              <p:pRg st="0" end="0"/>
                                            </p:txEl>
                                          </p:spTgt>
                                        </p:tgtEl>
                                        <p:attrNameLst>
                                          <p:attrName>style.visibility</p:attrName>
                                        </p:attrNameLst>
                                      </p:cBhvr>
                                      <p:to>
                                        <p:strVal val="visible"/>
                                      </p:to>
                                    </p:set>
                                    <p:animEffect transition="in" filter="wipe(up)">
                                      <p:cBhvr>
                                        <p:cTn id="22" dur="1000"/>
                                        <p:tgtEl>
                                          <p:spTgt spid="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2">
                                            <p:txEl>
                                              <p:pRg st="1" end="1"/>
                                            </p:txEl>
                                          </p:spTgt>
                                        </p:tgtEl>
                                        <p:attrNameLst>
                                          <p:attrName>style.visibility</p:attrName>
                                        </p:attrNameLst>
                                      </p:cBhvr>
                                      <p:to>
                                        <p:strVal val="visible"/>
                                      </p:to>
                                    </p:set>
                                    <p:animEffect transition="in" filter="wipe(up)">
                                      <p:cBhvr>
                                        <p:cTn id="27" dur="1000"/>
                                        <p:tgtEl>
                                          <p:spTgt spid="2">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2">
                                            <p:txEl>
                                              <p:pRg st="2" end="2"/>
                                            </p:txEl>
                                          </p:spTgt>
                                        </p:tgtEl>
                                        <p:attrNameLst>
                                          <p:attrName>style.visibility</p:attrName>
                                        </p:attrNameLst>
                                      </p:cBhvr>
                                      <p:to>
                                        <p:strVal val="visible"/>
                                      </p:to>
                                    </p:set>
                                    <p:animEffect transition="in" filter="wipe(up)">
                                      <p:cBhvr>
                                        <p:cTn id="32" dur="1000"/>
                                        <p:tgtEl>
                                          <p:spTgt spid="2">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2">
                                            <p:txEl>
                                              <p:pRg st="3" end="3"/>
                                            </p:txEl>
                                          </p:spTgt>
                                        </p:tgtEl>
                                        <p:attrNameLst>
                                          <p:attrName>style.visibility</p:attrName>
                                        </p:attrNameLst>
                                      </p:cBhvr>
                                      <p:to>
                                        <p:strVal val="visible"/>
                                      </p:to>
                                    </p:set>
                                    <p:animEffect transition="in" filter="wipe(up)">
                                      <p:cBhvr>
                                        <p:cTn id="37" dur="10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686347" y="1252"/>
            <a:ext cx="5328593" cy="1323439"/>
          </a:xfrm>
          <a:prstGeom prst="rect">
            <a:avLst/>
          </a:prstGeom>
          <a:noFill/>
        </p:spPr>
        <p:txBody>
          <a:bodyPr wrap="square" rtlCol="0">
            <a:spAutoFit/>
          </a:bodyPr>
          <a:lstStyle/>
          <a:p>
            <a:pPr algn="ctr"/>
            <a:r>
              <a:rPr lang="cs-CZ" sz="4000" b="1" dirty="0" smtClean="0">
                <a:solidFill>
                  <a:srgbClr val="FFC000"/>
                </a:solidFill>
                <a:effectLst>
                  <a:outerShdw blurRad="38100" dist="38100" dir="2700000" algn="tl">
                    <a:srgbClr val="000000">
                      <a:alpha val="43137"/>
                    </a:srgbClr>
                  </a:outerShdw>
                </a:effectLst>
              </a:rPr>
              <a:t>Jak Jupiter získal </a:t>
            </a:r>
            <a:br>
              <a:rPr lang="cs-CZ" sz="4000" b="1" dirty="0" smtClean="0">
                <a:solidFill>
                  <a:srgbClr val="FFC000"/>
                </a:solidFill>
                <a:effectLst>
                  <a:outerShdw blurRad="38100" dist="38100" dir="2700000" algn="tl">
                    <a:srgbClr val="000000">
                      <a:alpha val="43137"/>
                    </a:srgbClr>
                  </a:outerShdw>
                </a:effectLst>
              </a:rPr>
            </a:br>
            <a:r>
              <a:rPr lang="cs-CZ" sz="4000" b="1" dirty="0" smtClean="0">
                <a:solidFill>
                  <a:srgbClr val="FFC000"/>
                </a:solidFill>
                <a:effectLst>
                  <a:outerShdw blurRad="38100" dist="38100" dir="2700000" algn="tl">
                    <a:srgbClr val="000000">
                      <a:alpha val="43137"/>
                    </a:srgbClr>
                  </a:outerShdw>
                </a:effectLst>
              </a:rPr>
              <a:t>své jméno?</a:t>
            </a:r>
            <a:endParaRPr lang="cs-CZ" sz="4000" b="1" dirty="0">
              <a:solidFill>
                <a:srgbClr val="FFC000"/>
              </a:solidFill>
              <a:effectLst>
                <a:outerShdw blurRad="38100" dist="38100" dir="2700000" algn="tl">
                  <a:srgbClr val="000000">
                    <a:alpha val="43137"/>
                  </a:srgbClr>
                </a:outerShdw>
              </a:effectLst>
            </a:endParaRPr>
          </a:p>
        </p:txBody>
      </p:sp>
      <p:sp>
        <p:nvSpPr>
          <p:cNvPr id="7" name="TextovéPole 6"/>
          <p:cNvSpPr txBox="1"/>
          <p:nvPr/>
        </p:nvSpPr>
        <p:spPr>
          <a:xfrm>
            <a:off x="124770" y="3645024"/>
            <a:ext cx="3437834" cy="3170099"/>
          </a:xfrm>
          <a:prstGeom prst="rect">
            <a:avLst/>
          </a:pr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18900000" scaled="1"/>
            <a:tileRect/>
          </a:gradFill>
        </p:spPr>
        <p:txBody>
          <a:bodyPr wrap="square" rtlCol="0">
            <a:spAutoFit/>
          </a:bodyPr>
          <a:lstStyle/>
          <a:p>
            <a:pPr algn="ctr"/>
            <a:r>
              <a:rPr lang="cs-CZ" sz="2000" dirty="0">
                <a:solidFill>
                  <a:srgbClr val="8BE1FF"/>
                </a:solidFill>
                <a:effectLst>
                  <a:outerShdw blurRad="38100" dist="38100" dir="2700000" algn="tl">
                    <a:srgbClr val="000000">
                      <a:alpha val="43137"/>
                    </a:srgbClr>
                  </a:outerShdw>
                </a:effectLst>
              </a:rPr>
              <a:t>Kult Jovův byl ve starém Římě </a:t>
            </a:r>
            <a:r>
              <a:rPr lang="cs-CZ" sz="2000" dirty="0" smtClean="0">
                <a:solidFill>
                  <a:srgbClr val="8BE1FF"/>
                </a:solidFill>
                <a:effectLst>
                  <a:outerShdw blurRad="38100" dist="38100" dir="2700000" algn="tl">
                    <a:srgbClr val="000000">
                      <a:alpha val="43137"/>
                    </a:srgbClr>
                  </a:outerShdw>
                </a:effectLst>
              </a:rPr>
              <a:t>nejdůležitější</a:t>
            </a:r>
            <a:r>
              <a:rPr lang="cs-CZ" sz="2000" dirty="0">
                <a:solidFill>
                  <a:srgbClr val="8BE1FF"/>
                </a:solidFill>
                <a:effectLst>
                  <a:outerShdw blurRad="38100" dist="38100" dir="2700000" algn="tl">
                    <a:srgbClr val="000000">
                      <a:alpha val="43137"/>
                    </a:srgbClr>
                  </a:outerShdw>
                </a:effectLst>
              </a:rPr>
              <a:t>, na jeho počest </a:t>
            </a:r>
            <a:r>
              <a:rPr lang="cs-CZ" sz="2000" dirty="0" smtClean="0">
                <a:solidFill>
                  <a:srgbClr val="8BE1FF"/>
                </a:solidFill>
                <a:effectLst>
                  <a:outerShdw blurRad="38100" dist="38100" dir="2700000" algn="tl">
                    <a:srgbClr val="000000">
                      <a:alpha val="43137"/>
                    </a:srgbClr>
                  </a:outerShdw>
                </a:effectLst>
              </a:rPr>
              <a:t>se </a:t>
            </a:r>
            <a:r>
              <a:rPr lang="cs-CZ" sz="2000" dirty="0">
                <a:solidFill>
                  <a:srgbClr val="8BE1FF"/>
                </a:solidFill>
                <a:effectLst>
                  <a:outerShdw blurRad="38100" dist="38100" dir="2700000" algn="tl">
                    <a:srgbClr val="000000">
                      <a:alpha val="43137"/>
                    </a:srgbClr>
                  </a:outerShdw>
                </a:effectLst>
              </a:rPr>
              <a:t>konaly rok co rok v září slavnosti, které se z  původního trvání jednodenního rozrostly na slavnosti trvající dva týdny. Při slavnostech Římané přinášely nejvyššímu svému bohu oběti, konali slavností průvody a pořádaly hry v cirku. </a:t>
            </a:r>
          </a:p>
        </p:txBody>
      </p:sp>
      <p:sp>
        <p:nvSpPr>
          <p:cNvPr id="3" name="TextovéPole 2"/>
          <p:cNvSpPr txBox="1"/>
          <p:nvPr/>
        </p:nvSpPr>
        <p:spPr>
          <a:xfrm>
            <a:off x="3315492" y="1210964"/>
            <a:ext cx="5699447" cy="2462213"/>
          </a:xfrm>
          <a:prstGeom prst="rect">
            <a:avLst/>
          </a:prstGeom>
          <a:noFill/>
        </p:spPr>
        <p:txBody>
          <a:bodyPr wrap="square" rtlCol="0">
            <a:spAutoFit/>
          </a:bodyPr>
          <a:lstStyle/>
          <a:p>
            <a:pPr>
              <a:spcAft>
                <a:spcPts val="1200"/>
              </a:spcAft>
            </a:pPr>
            <a:r>
              <a:rPr lang="cs-CZ" sz="2200" dirty="0">
                <a:solidFill>
                  <a:schemeClr val="bg1"/>
                </a:solidFill>
              </a:rPr>
              <a:t>Římané pojmenovali planetu po bohu </a:t>
            </a:r>
            <a:r>
              <a:rPr lang="cs-CZ" sz="2200" dirty="0" smtClean="0">
                <a:solidFill>
                  <a:schemeClr val="bg1"/>
                </a:solidFill>
              </a:rPr>
              <a:t>Jupiteru </a:t>
            </a:r>
            <a:r>
              <a:rPr lang="cs-CZ" sz="2200" dirty="0">
                <a:solidFill>
                  <a:schemeClr val="bg1"/>
                </a:solidFill>
              </a:rPr>
              <a:t>(také zvaný Jova), který byl hlavním bohem římské </a:t>
            </a:r>
            <a:r>
              <a:rPr lang="cs-CZ" sz="2200" dirty="0" smtClean="0">
                <a:solidFill>
                  <a:schemeClr val="bg1"/>
                </a:solidFill>
              </a:rPr>
              <a:t>mytologie. </a:t>
            </a:r>
            <a:r>
              <a:rPr lang="cs-CZ" sz="2200" b="1" dirty="0" smtClean="0">
                <a:solidFill>
                  <a:srgbClr val="FFC000"/>
                </a:solidFill>
              </a:rPr>
              <a:t>Jupiter</a:t>
            </a:r>
            <a:r>
              <a:rPr lang="cs-CZ" sz="2200" b="1" dirty="0">
                <a:solidFill>
                  <a:srgbClr val="FFC000"/>
                </a:solidFill>
              </a:rPr>
              <a:t>, </a:t>
            </a:r>
            <a:r>
              <a:rPr lang="cs-CZ" sz="2200" b="1" dirty="0" smtClean="0">
                <a:solidFill>
                  <a:srgbClr val="FFC000"/>
                </a:solidFill>
              </a:rPr>
              <a:t>bůh </a:t>
            </a:r>
            <a:r>
              <a:rPr lang="cs-CZ" sz="2200" b="1" dirty="0">
                <a:solidFill>
                  <a:srgbClr val="FFC000"/>
                </a:solidFill>
              </a:rPr>
              <a:t>jasného nebe a </a:t>
            </a:r>
            <a:r>
              <a:rPr lang="cs-CZ" sz="2200" b="1" dirty="0" smtClean="0">
                <a:solidFill>
                  <a:srgbClr val="FFC000"/>
                </a:solidFill>
              </a:rPr>
              <a:t>vesmíru</a:t>
            </a:r>
            <a:r>
              <a:rPr lang="cs-CZ" sz="2200" dirty="0" smtClean="0">
                <a:solidFill>
                  <a:schemeClr val="bg1"/>
                </a:solidFill>
              </a:rPr>
              <a:t>, byl později Římany </a:t>
            </a:r>
            <a:r>
              <a:rPr lang="cs-CZ" sz="2200" dirty="0">
                <a:solidFill>
                  <a:schemeClr val="bg1"/>
                </a:solidFill>
              </a:rPr>
              <a:t>zcela </a:t>
            </a:r>
            <a:r>
              <a:rPr lang="cs-CZ" sz="2200" dirty="0" smtClean="0">
                <a:solidFill>
                  <a:schemeClr val="bg1"/>
                </a:solidFill>
              </a:rPr>
              <a:t>ztotožněn </a:t>
            </a:r>
            <a:br>
              <a:rPr lang="cs-CZ" sz="2200" dirty="0" smtClean="0">
                <a:solidFill>
                  <a:schemeClr val="bg1"/>
                </a:solidFill>
              </a:rPr>
            </a:br>
            <a:r>
              <a:rPr lang="cs-CZ" sz="2200" dirty="0" smtClean="0">
                <a:solidFill>
                  <a:schemeClr val="bg1"/>
                </a:solidFill>
              </a:rPr>
              <a:t>s Diem</a:t>
            </a:r>
            <a:r>
              <a:rPr lang="cs-CZ" sz="2200" dirty="0">
                <a:solidFill>
                  <a:schemeClr val="bg1"/>
                </a:solidFill>
              </a:rPr>
              <a:t>. </a:t>
            </a:r>
            <a:r>
              <a:rPr lang="cs-CZ" sz="2200" dirty="0" smtClean="0">
                <a:solidFill>
                  <a:schemeClr val="bg1"/>
                </a:solidFill>
              </a:rPr>
              <a:t>Jeho </a:t>
            </a:r>
            <a:r>
              <a:rPr lang="cs-CZ" sz="2200" dirty="0">
                <a:solidFill>
                  <a:schemeClr val="bg1"/>
                </a:solidFill>
              </a:rPr>
              <a:t>otcem byl Saturnus</a:t>
            </a:r>
            <a:r>
              <a:rPr lang="cs-CZ" sz="2200" dirty="0" smtClean="0">
                <a:solidFill>
                  <a:schemeClr val="bg1"/>
                </a:solidFill>
              </a:rPr>
              <a:t>,</a:t>
            </a:r>
            <a:br>
              <a:rPr lang="cs-CZ" sz="2200" dirty="0" smtClean="0">
                <a:solidFill>
                  <a:schemeClr val="bg1"/>
                </a:solidFill>
              </a:rPr>
            </a:br>
            <a:r>
              <a:rPr lang="cs-CZ" sz="2200" dirty="0" smtClean="0">
                <a:solidFill>
                  <a:schemeClr val="bg1"/>
                </a:solidFill>
              </a:rPr>
              <a:t> jedno z Jupiterových dětí byl bůh</a:t>
            </a:r>
            <a:br>
              <a:rPr lang="cs-CZ" sz="2200" dirty="0" smtClean="0">
                <a:solidFill>
                  <a:schemeClr val="bg1"/>
                </a:solidFill>
              </a:rPr>
            </a:br>
            <a:r>
              <a:rPr lang="cs-CZ" sz="2200" dirty="0" smtClean="0">
                <a:solidFill>
                  <a:schemeClr val="bg1"/>
                </a:solidFill>
              </a:rPr>
              <a:t> války Mars. </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270" y="120473"/>
            <a:ext cx="3003569" cy="3402273"/>
          </a:xfrm>
          <a:prstGeom prst="rect">
            <a:avLst/>
          </a:prstGeom>
          <a:noFill/>
          <a:ln>
            <a:noFill/>
          </a:ln>
          <a:effectLst>
            <a:glow rad="1016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ovéPole 7"/>
          <p:cNvSpPr txBox="1"/>
          <p:nvPr/>
        </p:nvSpPr>
        <p:spPr>
          <a:xfrm>
            <a:off x="3572607" y="3829689"/>
            <a:ext cx="5442333" cy="2800767"/>
          </a:xfrm>
          <a:prstGeom prst="rect">
            <a:avLst/>
          </a:prstGeom>
          <a:noFill/>
        </p:spPr>
        <p:txBody>
          <a:bodyPr wrap="square" rtlCol="0">
            <a:spAutoFit/>
          </a:bodyPr>
          <a:lstStyle/>
          <a:p>
            <a:r>
              <a:rPr lang="cs-CZ" sz="2200" dirty="0">
                <a:solidFill>
                  <a:schemeClr val="bg1"/>
                </a:solidFill>
              </a:rPr>
              <a:t>Jupiter byl především </a:t>
            </a:r>
            <a:r>
              <a:rPr lang="cs-CZ" sz="2200" dirty="0" smtClean="0">
                <a:solidFill>
                  <a:schemeClr val="bg1"/>
                </a:solidFill>
              </a:rPr>
              <a:t>ochráncem</a:t>
            </a:r>
            <a:br>
              <a:rPr lang="cs-CZ" sz="2200" dirty="0" smtClean="0">
                <a:solidFill>
                  <a:schemeClr val="bg1"/>
                </a:solidFill>
              </a:rPr>
            </a:br>
            <a:r>
              <a:rPr lang="cs-CZ" sz="2200" dirty="0" smtClean="0">
                <a:solidFill>
                  <a:schemeClr val="bg1"/>
                </a:solidFill>
              </a:rPr>
              <a:t>Říma </a:t>
            </a:r>
            <a:r>
              <a:rPr lang="cs-CZ" sz="2200" dirty="0">
                <a:solidFill>
                  <a:schemeClr val="bg1"/>
                </a:solidFill>
              </a:rPr>
              <a:t>a celé římské říše, a proto </a:t>
            </a:r>
            <a:r>
              <a:rPr lang="cs-CZ" sz="2200" dirty="0" smtClean="0">
                <a:solidFill>
                  <a:schemeClr val="bg1"/>
                </a:solidFill>
              </a:rPr>
              <a:t/>
            </a:r>
            <a:br>
              <a:rPr lang="cs-CZ" sz="2200" dirty="0" smtClean="0">
                <a:solidFill>
                  <a:schemeClr val="bg1"/>
                </a:solidFill>
              </a:rPr>
            </a:br>
            <a:r>
              <a:rPr lang="cs-CZ" sz="2200" dirty="0" smtClean="0">
                <a:solidFill>
                  <a:schemeClr val="bg1"/>
                </a:solidFill>
              </a:rPr>
              <a:t>byly </a:t>
            </a:r>
            <a:r>
              <a:rPr lang="cs-CZ" sz="2200" dirty="0">
                <a:solidFill>
                  <a:schemeClr val="bg1"/>
                </a:solidFill>
              </a:rPr>
              <a:t>k jeho poctě budovány </a:t>
            </a:r>
            <a:r>
              <a:rPr lang="cs-CZ" sz="2200" dirty="0" smtClean="0">
                <a:solidFill>
                  <a:schemeClr val="bg1"/>
                </a:solidFill>
              </a:rPr>
              <a:t/>
            </a:r>
            <a:br>
              <a:rPr lang="cs-CZ" sz="2200" dirty="0" smtClean="0">
                <a:solidFill>
                  <a:schemeClr val="bg1"/>
                </a:solidFill>
              </a:rPr>
            </a:br>
            <a:r>
              <a:rPr lang="cs-CZ" sz="2200" dirty="0" smtClean="0">
                <a:solidFill>
                  <a:schemeClr val="bg1"/>
                </a:solidFill>
              </a:rPr>
              <a:t>početné </a:t>
            </a:r>
            <a:r>
              <a:rPr lang="cs-CZ" sz="2200" dirty="0">
                <a:solidFill>
                  <a:schemeClr val="bg1"/>
                </a:solidFill>
              </a:rPr>
              <a:t>chrámy, mezi nimiž byl </a:t>
            </a:r>
            <a:r>
              <a:rPr lang="cs-CZ" sz="2200" dirty="0" smtClean="0">
                <a:solidFill>
                  <a:schemeClr val="bg1"/>
                </a:solidFill>
              </a:rPr>
              <a:t/>
            </a:r>
            <a:br>
              <a:rPr lang="cs-CZ" sz="2200" dirty="0" smtClean="0">
                <a:solidFill>
                  <a:schemeClr val="bg1"/>
                </a:solidFill>
              </a:rPr>
            </a:br>
            <a:r>
              <a:rPr lang="cs-CZ" sz="2200" dirty="0" smtClean="0">
                <a:solidFill>
                  <a:schemeClr val="bg1"/>
                </a:solidFill>
              </a:rPr>
              <a:t>největší </a:t>
            </a:r>
            <a:r>
              <a:rPr lang="cs-CZ" sz="2200" dirty="0">
                <a:solidFill>
                  <a:schemeClr val="bg1"/>
                </a:solidFill>
              </a:rPr>
              <a:t>a nejnádhernější chrám na Kapitolu. Posvátným ptákem Jovovým byl orel, který nosil jeho blesky, ze stromů mu byl zasvěcen dub</a:t>
            </a:r>
            <a:r>
              <a:rPr lang="cs-CZ" sz="2200" dirty="0" smtClean="0">
                <a:solidFill>
                  <a:schemeClr val="bg1"/>
                </a:solidFill>
              </a:rPr>
              <a:t>.</a:t>
            </a:r>
            <a:endParaRPr lang="cs-CZ" sz="2200" i="1" dirty="0">
              <a:solidFill>
                <a:schemeClr val="bg1"/>
              </a:solidFill>
            </a:endParaRPr>
          </a:p>
        </p:txBody>
      </p:sp>
      <p:pic>
        <p:nvPicPr>
          <p:cNvPr id="1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4368" y="2708921"/>
            <a:ext cx="1536170" cy="2304256"/>
          </a:xfrm>
          <a:prstGeom prst="rect">
            <a:avLst/>
          </a:prstGeom>
          <a:noFill/>
          <a:ln>
            <a:noFill/>
          </a:ln>
          <a:effectLst>
            <a:glow rad="101600">
              <a:schemeClr val="accent4">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588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2051"/>
                                        </p:tgtEl>
                                        <p:attrNameLst>
                                          <p:attrName>style.visibility</p:attrName>
                                        </p:attrNameLst>
                                      </p:cBhvr>
                                      <p:to>
                                        <p:strVal val="visible"/>
                                      </p:to>
                                    </p:set>
                                    <p:animEffect transition="in" filter="box(out)">
                                      <p:cBhvr>
                                        <p:cTn id="13" dur="2000"/>
                                        <p:tgtEl>
                                          <p:spTgt spid="2051"/>
                                        </p:tgtEl>
                                      </p:cBhvr>
                                    </p:animEffect>
                                  </p:childTnLst>
                                </p:cTn>
                              </p:par>
                            </p:childTnLst>
                          </p:cTn>
                        </p:par>
                        <p:par>
                          <p:cTn id="14" fill="hold">
                            <p:stCondLst>
                              <p:cond delay="3000"/>
                            </p:stCondLst>
                            <p:childTnLst>
                              <p:par>
                                <p:cTn id="15" presetID="4" presetClass="entr" presetSubtype="32"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ox(out)">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1100"/>
                                  </p:stCondLst>
                                  <p:iterate type="wd">
                                    <p:tmPct val="13000"/>
                                  </p:iterate>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up)">
                                      <p:cBhvr>
                                        <p:cTn id="22" dur="1000"/>
                                        <p:tgtEl>
                                          <p:spTgt spid="3">
                                            <p:txEl>
                                              <p:pRg st="0" end="0"/>
                                            </p:txEl>
                                          </p:spTgt>
                                        </p:tgtEl>
                                      </p:cBhvr>
                                    </p:animEffect>
                                  </p:childTnLst>
                                </p:cTn>
                              </p:par>
                            </p:childTnLst>
                          </p:cTn>
                        </p:par>
                        <p:par>
                          <p:cTn id="23" fill="hold">
                            <p:stCondLst>
                              <p:cond delay="8470"/>
                            </p:stCondLst>
                            <p:childTnLst>
                              <p:par>
                                <p:cTn id="24" presetID="4" presetClass="entr" presetSubtype="32" fill="hold" nodeType="after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box(out)">
                                      <p:cBhvr>
                                        <p:cTn id="26" dur="20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iterate type="wd">
                                    <p:tmPct val="13000"/>
                                  </p:iterate>
                                  <p:childTnLst>
                                    <p:set>
                                      <p:cBhvr>
                                        <p:cTn id="30" dur="1" fill="hold">
                                          <p:stCondLst>
                                            <p:cond delay="0"/>
                                          </p:stCondLst>
                                        </p:cTn>
                                        <p:tgtEl>
                                          <p:spTgt spid="8">
                                            <p:txEl>
                                              <p:pRg st="0" end="0"/>
                                            </p:txEl>
                                          </p:spTgt>
                                        </p:tgtEl>
                                        <p:attrNameLst>
                                          <p:attrName>style.visibility</p:attrName>
                                        </p:attrNameLst>
                                      </p:cBhvr>
                                      <p:to>
                                        <p:strVal val="visible"/>
                                      </p:to>
                                    </p:set>
                                    <p:animEffect transition="in" filter="wipe(up)">
                                      <p:cBhvr>
                                        <p:cTn id="31" dur="1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3" grpId="0" build="p"/>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 y="1004251"/>
            <a:ext cx="3504721" cy="3235127"/>
          </a:xfrm>
          <a:prstGeom prst="rect">
            <a:avLst/>
          </a:prstGeom>
          <a:noFill/>
          <a:ln>
            <a:noFill/>
          </a:ln>
          <a:effectLst>
            <a:glow rad="1397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ovéPole 7"/>
          <p:cNvSpPr txBox="1"/>
          <p:nvPr/>
        </p:nvSpPr>
        <p:spPr>
          <a:xfrm>
            <a:off x="611560" y="0"/>
            <a:ext cx="7776864"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Vnitřní stavba Jupiteru</a:t>
            </a:r>
            <a:endParaRPr lang="cs-CZ" sz="4400" b="1" dirty="0">
              <a:solidFill>
                <a:srgbClr val="FFC000"/>
              </a:solidFill>
              <a:effectLst>
                <a:outerShdw blurRad="38100" dist="38100" dir="2700000" algn="tl">
                  <a:srgbClr val="000000">
                    <a:alpha val="43137"/>
                  </a:srgbClr>
                </a:outerShdw>
              </a:effectLst>
            </a:endParaRPr>
          </a:p>
        </p:txBody>
      </p:sp>
      <p:sp>
        <p:nvSpPr>
          <p:cNvPr id="6" name="Oválný popisek 5"/>
          <p:cNvSpPr/>
          <p:nvPr/>
        </p:nvSpPr>
        <p:spPr>
          <a:xfrm>
            <a:off x="3014606" y="3240653"/>
            <a:ext cx="1576313" cy="390773"/>
          </a:xfrm>
          <a:prstGeom prst="wedgeEllipseCallout">
            <a:avLst>
              <a:gd name="adj1" fmla="val -79164"/>
              <a:gd name="adj2" fmla="val 130059"/>
            </a:avLst>
          </a:prstGeom>
          <a:gradFill>
            <a:gsLst>
              <a:gs pos="1000">
                <a:schemeClr val="accent1">
                  <a:tint val="66000"/>
                  <a:satMod val="160000"/>
                  <a:alpha val="0"/>
                </a:schemeClr>
              </a:gs>
              <a:gs pos="88340">
                <a:srgbClr val="D49A72"/>
              </a:gs>
              <a:gs pos="77000">
                <a:schemeClr val="accent1">
                  <a:tint val="44500"/>
                  <a:satMod val="160000"/>
                </a:schemeClr>
              </a:gs>
              <a:gs pos="98000">
                <a:schemeClr val="accent6">
                  <a:lumMod val="75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chemeClr val="tx1"/>
                </a:solidFill>
                <a:effectLst>
                  <a:glow rad="101600">
                    <a:schemeClr val="accent6">
                      <a:satMod val="175000"/>
                      <a:alpha val="40000"/>
                    </a:schemeClr>
                  </a:glow>
                </a:effectLst>
              </a:rPr>
              <a:t>JÁDRO</a:t>
            </a:r>
            <a:endParaRPr lang="cs-CZ" sz="2200" b="1" dirty="0">
              <a:solidFill>
                <a:schemeClr val="tx1"/>
              </a:solidFill>
              <a:effectLst>
                <a:glow rad="101600">
                  <a:schemeClr val="accent6">
                    <a:satMod val="175000"/>
                    <a:alpha val="40000"/>
                  </a:schemeClr>
                </a:glow>
              </a:effectLst>
            </a:endParaRPr>
          </a:p>
        </p:txBody>
      </p:sp>
      <p:sp>
        <p:nvSpPr>
          <p:cNvPr id="12" name="Oválný popisek 11"/>
          <p:cNvSpPr/>
          <p:nvPr/>
        </p:nvSpPr>
        <p:spPr>
          <a:xfrm>
            <a:off x="0" y="4043991"/>
            <a:ext cx="2354415" cy="390773"/>
          </a:xfrm>
          <a:prstGeom prst="wedgeEllipseCallout">
            <a:avLst>
              <a:gd name="adj1" fmla="val -1027"/>
              <a:gd name="adj2" fmla="val -231701"/>
            </a:avLst>
          </a:prstGeom>
          <a:gradFill flip="none" rotWithShape="1">
            <a:gsLst>
              <a:gs pos="1000">
                <a:schemeClr val="accent1">
                  <a:tint val="66000"/>
                  <a:satMod val="160000"/>
                  <a:alpha val="42000"/>
                </a:schemeClr>
              </a:gs>
              <a:gs pos="88340">
                <a:srgbClr val="D49A72"/>
              </a:gs>
              <a:gs pos="77000">
                <a:schemeClr val="accent1">
                  <a:tint val="44500"/>
                  <a:satMod val="160000"/>
                </a:schemeClr>
              </a:gs>
              <a:gs pos="98000">
                <a:schemeClr val="accent6">
                  <a:lumMod val="75000"/>
                </a:schemeClr>
              </a:gs>
            </a:gsLst>
            <a:path path="circle">
              <a:fillToRect l="100000" b="100000"/>
            </a:path>
            <a:tileRect t="-100000" r="-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chemeClr val="tx1"/>
                </a:solidFill>
                <a:effectLst>
                  <a:glow rad="101600">
                    <a:schemeClr val="accent6">
                      <a:satMod val="175000"/>
                      <a:alpha val="40000"/>
                    </a:schemeClr>
                  </a:glow>
                </a:effectLst>
              </a:rPr>
              <a:t>ATMOSFÉRA</a:t>
            </a:r>
            <a:endParaRPr lang="cs-CZ" sz="2200" b="1" dirty="0">
              <a:solidFill>
                <a:schemeClr val="tx1"/>
              </a:solidFill>
              <a:effectLst>
                <a:glow rad="101600">
                  <a:schemeClr val="accent6">
                    <a:satMod val="175000"/>
                    <a:alpha val="40000"/>
                  </a:schemeClr>
                </a:glow>
              </a:effectLst>
            </a:endParaRPr>
          </a:p>
        </p:txBody>
      </p:sp>
      <p:sp>
        <p:nvSpPr>
          <p:cNvPr id="13" name="Oválný popisek 12"/>
          <p:cNvSpPr/>
          <p:nvPr/>
        </p:nvSpPr>
        <p:spPr>
          <a:xfrm>
            <a:off x="2904729" y="2469433"/>
            <a:ext cx="2876919" cy="390773"/>
          </a:xfrm>
          <a:prstGeom prst="wedgeEllipseCallout">
            <a:avLst>
              <a:gd name="adj1" fmla="val -68897"/>
              <a:gd name="adj2" fmla="val 99220"/>
            </a:avLst>
          </a:prstGeom>
          <a:gradFill flip="none" rotWithShape="1">
            <a:gsLst>
              <a:gs pos="1000">
                <a:schemeClr val="accent1">
                  <a:tint val="66000"/>
                  <a:satMod val="160000"/>
                  <a:alpha val="69000"/>
                </a:schemeClr>
              </a:gs>
              <a:gs pos="88340">
                <a:srgbClr val="D49A72"/>
              </a:gs>
              <a:gs pos="77000">
                <a:schemeClr val="accent1">
                  <a:tint val="44500"/>
                  <a:satMod val="160000"/>
                </a:schemeClr>
              </a:gs>
              <a:gs pos="98000">
                <a:schemeClr val="accent6">
                  <a:lumMod val="75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chemeClr val="tx1"/>
                </a:solidFill>
                <a:effectLst>
                  <a:glow rad="101600">
                    <a:schemeClr val="accent6">
                      <a:satMod val="175000"/>
                      <a:alpha val="40000"/>
                    </a:schemeClr>
                  </a:glow>
                </a:effectLst>
              </a:rPr>
              <a:t>PLÁŠŤ VNITŘNÍ</a:t>
            </a:r>
            <a:endParaRPr lang="cs-CZ" sz="2200" b="1" dirty="0">
              <a:solidFill>
                <a:schemeClr val="tx1"/>
              </a:solidFill>
              <a:effectLst>
                <a:glow rad="101600">
                  <a:schemeClr val="accent6">
                    <a:satMod val="175000"/>
                    <a:alpha val="40000"/>
                  </a:schemeClr>
                </a:glow>
              </a:effectLst>
            </a:endParaRPr>
          </a:p>
        </p:txBody>
      </p:sp>
      <p:sp>
        <p:nvSpPr>
          <p:cNvPr id="14" name="Oválný popisek 13"/>
          <p:cNvSpPr/>
          <p:nvPr/>
        </p:nvSpPr>
        <p:spPr>
          <a:xfrm>
            <a:off x="2843808" y="1817317"/>
            <a:ext cx="2661885" cy="390773"/>
          </a:xfrm>
          <a:prstGeom prst="wedgeEllipseCallout">
            <a:avLst>
              <a:gd name="adj1" fmla="val -67020"/>
              <a:gd name="adj2" fmla="val 95138"/>
            </a:avLst>
          </a:prstGeom>
          <a:gradFill flip="none" rotWithShape="1">
            <a:gsLst>
              <a:gs pos="1000">
                <a:schemeClr val="accent1">
                  <a:tint val="66000"/>
                  <a:satMod val="160000"/>
                  <a:alpha val="17000"/>
                </a:schemeClr>
              </a:gs>
              <a:gs pos="88340">
                <a:srgbClr val="D49A72"/>
              </a:gs>
              <a:gs pos="77000">
                <a:schemeClr val="accent1">
                  <a:tint val="44500"/>
                  <a:satMod val="160000"/>
                </a:schemeClr>
              </a:gs>
              <a:gs pos="98000">
                <a:schemeClr val="accent6">
                  <a:lumMod val="75000"/>
                </a:schemeClr>
              </a:gs>
            </a:gsLst>
            <a:path path="circle">
              <a:fillToRect l="100000" b="100000"/>
            </a:path>
            <a:tileRect t="-100000" r="-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chemeClr val="tx1"/>
                </a:solidFill>
                <a:effectLst>
                  <a:glow rad="101600">
                    <a:schemeClr val="accent6">
                      <a:satMod val="175000"/>
                      <a:alpha val="40000"/>
                    </a:schemeClr>
                  </a:glow>
                </a:effectLst>
              </a:rPr>
              <a:t>PLÁŠŤ VNĚJŠÍ</a:t>
            </a:r>
            <a:endParaRPr lang="cs-CZ" sz="2200" b="1" dirty="0">
              <a:solidFill>
                <a:schemeClr val="tx1"/>
              </a:solidFill>
              <a:effectLst>
                <a:glow rad="101600">
                  <a:schemeClr val="accent6">
                    <a:satMod val="175000"/>
                    <a:alpha val="40000"/>
                  </a:schemeClr>
                </a:glow>
              </a:effectLst>
            </a:endParaRPr>
          </a:p>
        </p:txBody>
      </p:sp>
      <p:sp>
        <p:nvSpPr>
          <p:cNvPr id="9" name="TextovéPole 8"/>
          <p:cNvSpPr txBox="1"/>
          <p:nvPr/>
        </p:nvSpPr>
        <p:spPr>
          <a:xfrm>
            <a:off x="5746545" y="2001220"/>
            <a:ext cx="3362352" cy="2123658"/>
          </a:xfrm>
          <a:prstGeom prst="rect">
            <a:avLst/>
          </a:prstGeom>
          <a:noFill/>
        </p:spPr>
        <p:txBody>
          <a:bodyPr wrap="square" rtlCol="0">
            <a:spAutoFit/>
          </a:bodyPr>
          <a:lstStyle/>
          <a:p>
            <a:r>
              <a:rPr lang="cs-CZ" sz="2200" dirty="0" smtClean="0">
                <a:solidFill>
                  <a:schemeClr val="bg1"/>
                </a:solidFill>
              </a:rPr>
              <a:t>Předpokládá </a:t>
            </a:r>
            <a:r>
              <a:rPr lang="cs-CZ" sz="2200" dirty="0">
                <a:solidFill>
                  <a:schemeClr val="bg1"/>
                </a:solidFill>
              </a:rPr>
              <a:t>se, že Jupiter je složen převážně z vodíku, hélia a organických sloučenin. </a:t>
            </a:r>
            <a:r>
              <a:rPr lang="cs-CZ" sz="2200" dirty="0" smtClean="0">
                <a:solidFill>
                  <a:schemeClr val="bg1"/>
                </a:solidFill>
              </a:rPr>
              <a:t>Je </a:t>
            </a:r>
            <a:r>
              <a:rPr lang="cs-CZ" sz="2200" dirty="0">
                <a:solidFill>
                  <a:schemeClr val="bg1"/>
                </a:solidFill>
              </a:rPr>
              <a:t>možné, že planeta má tvrdé kamenné jádro tvořené těžšími prvky.</a:t>
            </a:r>
          </a:p>
        </p:txBody>
      </p:sp>
      <p:sp>
        <p:nvSpPr>
          <p:cNvPr id="10" name="TextovéPole 9"/>
          <p:cNvSpPr txBox="1"/>
          <p:nvPr/>
        </p:nvSpPr>
        <p:spPr>
          <a:xfrm>
            <a:off x="2380587" y="4448873"/>
            <a:ext cx="6637385" cy="1107996"/>
          </a:xfrm>
          <a:prstGeom prst="rect">
            <a:avLst/>
          </a:prstGeom>
          <a:noFill/>
        </p:spPr>
        <p:txBody>
          <a:bodyPr wrap="square" rtlCol="0">
            <a:spAutoFit/>
          </a:bodyPr>
          <a:lstStyle/>
          <a:p>
            <a:pPr marL="342900" indent="-342900">
              <a:buFont typeface="Wingdings" pitchFamily="2" charset="2"/>
              <a:buChar char="Ø"/>
            </a:pPr>
            <a:r>
              <a:rPr lang="cs-CZ" sz="2200" dirty="0" smtClean="0">
                <a:solidFill>
                  <a:schemeClr val="bg1"/>
                </a:solidFill>
              </a:rPr>
              <a:t>Kolem </a:t>
            </a:r>
            <a:r>
              <a:rPr lang="cs-CZ" sz="2200" dirty="0">
                <a:solidFill>
                  <a:schemeClr val="bg1"/>
                </a:solidFill>
              </a:rPr>
              <a:t>kamenného jádra se nachází kovový vodík,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nad </a:t>
            </a:r>
            <a:r>
              <a:rPr lang="cs-CZ" sz="2200" dirty="0">
                <a:solidFill>
                  <a:schemeClr val="bg1"/>
                </a:solidFill>
              </a:rPr>
              <a:t>ním je vrstva kapalného vodíku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ještě </a:t>
            </a:r>
            <a:r>
              <a:rPr lang="cs-CZ" sz="2200" dirty="0">
                <a:solidFill>
                  <a:schemeClr val="bg1"/>
                </a:solidFill>
              </a:rPr>
              <a:t>výše se nachází plynný </a:t>
            </a:r>
            <a:r>
              <a:rPr lang="cs-CZ" sz="2200" dirty="0" smtClean="0">
                <a:solidFill>
                  <a:schemeClr val="bg1"/>
                </a:solidFill>
              </a:rPr>
              <a:t>vodík</a:t>
            </a:r>
            <a:endParaRPr lang="cs-CZ" sz="2200" dirty="0">
              <a:solidFill>
                <a:schemeClr val="bg1"/>
              </a:solidFill>
            </a:endParaRPr>
          </a:p>
        </p:txBody>
      </p:sp>
      <p:sp>
        <p:nvSpPr>
          <p:cNvPr id="11" name="TextovéPole 10"/>
          <p:cNvSpPr txBox="1"/>
          <p:nvPr/>
        </p:nvSpPr>
        <p:spPr>
          <a:xfrm>
            <a:off x="3748522" y="753462"/>
            <a:ext cx="5294530" cy="1107996"/>
          </a:xfrm>
          <a:prstGeom prst="rect">
            <a:avLst/>
          </a:prstGeom>
          <a:noFill/>
        </p:spPr>
        <p:txBody>
          <a:bodyPr wrap="square" rtlCol="0">
            <a:spAutoFit/>
          </a:bodyPr>
          <a:lstStyle/>
          <a:p>
            <a:r>
              <a:rPr lang="cs-CZ" sz="2200" dirty="0">
                <a:solidFill>
                  <a:schemeClr val="bg1"/>
                </a:solidFill>
              </a:rPr>
              <a:t>Stavba Jupiteru je značně rozdílná </a:t>
            </a:r>
            <a:r>
              <a:rPr lang="cs-CZ" sz="2200" dirty="0" smtClean="0">
                <a:solidFill>
                  <a:schemeClr val="bg1"/>
                </a:solidFill>
              </a:rPr>
              <a:t>od </a:t>
            </a:r>
            <a:r>
              <a:rPr lang="cs-CZ" sz="2200" dirty="0">
                <a:solidFill>
                  <a:schemeClr val="bg1"/>
                </a:solidFill>
              </a:rPr>
              <a:t>planet zemského typu. </a:t>
            </a:r>
            <a:r>
              <a:rPr lang="cs-CZ" sz="2200" dirty="0" smtClean="0">
                <a:solidFill>
                  <a:schemeClr val="bg1"/>
                </a:solidFill>
              </a:rPr>
              <a:t>Tento velmi  zjednodušený popis  </a:t>
            </a:r>
            <a:r>
              <a:rPr lang="cs-CZ" sz="2200" dirty="0">
                <a:solidFill>
                  <a:schemeClr val="bg1"/>
                </a:solidFill>
              </a:rPr>
              <a:t>skrývá </a:t>
            </a:r>
            <a:r>
              <a:rPr lang="cs-CZ" sz="2200" dirty="0" smtClean="0">
                <a:solidFill>
                  <a:schemeClr val="bg1"/>
                </a:solidFill>
              </a:rPr>
              <a:t>řadu  </a:t>
            </a:r>
            <a:r>
              <a:rPr lang="cs-CZ" sz="2200" dirty="0">
                <a:solidFill>
                  <a:schemeClr val="bg1"/>
                </a:solidFill>
              </a:rPr>
              <a:t>tajemství a nejasností</a:t>
            </a:r>
            <a:r>
              <a:rPr lang="cs-CZ" sz="2200" dirty="0" smtClean="0">
                <a:solidFill>
                  <a:schemeClr val="bg1"/>
                </a:solidFill>
              </a:rPr>
              <a:t>.</a:t>
            </a:r>
            <a:endParaRPr lang="cs-CZ" sz="2200" dirty="0">
              <a:solidFill>
                <a:schemeClr val="bg1"/>
              </a:solidFill>
            </a:endParaRPr>
          </a:p>
        </p:txBody>
      </p:sp>
      <p:sp>
        <p:nvSpPr>
          <p:cNvPr id="15" name="TextovéPole 14"/>
          <p:cNvSpPr txBox="1"/>
          <p:nvPr/>
        </p:nvSpPr>
        <p:spPr>
          <a:xfrm>
            <a:off x="86989" y="5589240"/>
            <a:ext cx="8956063" cy="1107996"/>
          </a:xfrm>
          <a:prstGeom prst="rect">
            <a:avLst/>
          </a:prstGeom>
          <a:noFill/>
        </p:spPr>
        <p:txBody>
          <a:bodyPr wrap="square" rtlCol="0">
            <a:spAutoFit/>
          </a:bodyPr>
          <a:lstStyle/>
          <a:p>
            <a:r>
              <a:rPr lang="cs-CZ" sz="2200" dirty="0" smtClean="0">
                <a:solidFill>
                  <a:srgbClr val="FFC000"/>
                </a:solidFill>
              </a:rPr>
              <a:t>Jupiter </a:t>
            </a:r>
            <a:r>
              <a:rPr lang="cs-CZ" sz="2200" dirty="0">
                <a:solidFill>
                  <a:srgbClr val="FFC000"/>
                </a:solidFill>
              </a:rPr>
              <a:t>se skládá ze zhruba 90% vodíku a 10% hélia </a:t>
            </a:r>
            <a:r>
              <a:rPr lang="cs-CZ" sz="2200" dirty="0" smtClean="0">
                <a:solidFill>
                  <a:srgbClr val="FFC000"/>
                </a:solidFill>
              </a:rPr>
              <a:t> </a:t>
            </a:r>
            <a:r>
              <a:rPr lang="cs-CZ" sz="2200" dirty="0">
                <a:solidFill>
                  <a:srgbClr val="FFC000"/>
                </a:solidFill>
              </a:rPr>
              <a:t>se stopovým množstvím metanu, vodních par, čpavku a "hornin". Jeho složení se velmi blíží struktuře primární Sluneční mlhoviny, z níž byla zformována Sluneční </a:t>
            </a:r>
            <a:r>
              <a:rPr lang="cs-CZ" sz="2200" dirty="0" smtClean="0">
                <a:solidFill>
                  <a:srgbClr val="FFC000"/>
                </a:solidFill>
              </a:rPr>
              <a:t>soustava.</a:t>
            </a:r>
            <a:endParaRPr lang="cs-CZ" sz="2200" dirty="0">
              <a:solidFill>
                <a:srgbClr val="FFC000"/>
              </a:solidFill>
            </a:endParaRPr>
          </a:p>
        </p:txBody>
      </p:sp>
    </p:spTree>
    <p:extLst>
      <p:ext uri="{BB962C8B-B14F-4D97-AF65-F5344CB8AC3E}">
        <p14:creationId xmlns:p14="http://schemas.microsoft.com/office/powerpoint/2010/main" val="406990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iterate type="wd">
                                    <p:tmPct val="13000"/>
                                  </p:iterate>
                                  <p:childTnLst>
                                    <p:set>
                                      <p:cBhvr>
                                        <p:cTn id="13" dur="1" fill="hold">
                                          <p:stCondLst>
                                            <p:cond delay="0"/>
                                          </p:stCondLst>
                                        </p:cTn>
                                        <p:tgtEl>
                                          <p:spTgt spid="11">
                                            <p:txEl>
                                              <p:pRg st="0" end="0"/>
                                            </p:txEl>
                                          </p:spTgt>
                                        </p:tgtEl>
                                        <p:attrNameLst>
                                          <p:attrName>style.visibility</p:attrName>
                                        </p:attrNameLst>
                                      </p:cBhvr>
                                      <p:to>
                                        <p:strVal val="visible"/>
                                      </p:to>
                                    </p:set>
                                    <p:animEffect transition="in" filter="wipe(up)">
                                      <p:cBhvr>
                                        <p:cTn id="14" dur="1000"/>
                                        <p:tgtEl>
                                          <p:spTgt spid="11">
                                            <p:txEl>
                                              <p:pRg st="0" end="0"/>
                                            </p:txEl>
                                          </p:spTgt>
                                        </p:tgtEl>
                                      </p:cBhvr>
                                    </p:animEffect>
                                  </p:childTnLst>
                                </p:cTn>
                              </p:par>
                            </p:childTnLst>
                          </p:cTn>
                        </p:par>
                        <p:par>
                          <p:cTn id="15" fill="hold">
                            <p:stCondLst>
                              <p:cond delay="3470"/>
                            </p:stCondLst>
                            <p:childTnLst>
                              <p:par>
                                <p:cTn id="16" presetID="4" presetClass="entr" presetSubtype="32"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out)">
                                      <p:cBhvr>
                                        <p:cTn id="18" dur="2000"/>
                                        <p:tgtEl>
                                          <p:spTgt spid="5"/>
                                        </p:tgtEl>
                                      </p:cBhvr>
                                    </p:animEffect>
                                  </p:childTnLst>
                                </p:cTn>
                              </p:par>
                            </p:childTnLst>
                          </p:cTn>
                        </p:par>
                        <p:par>
                          <p:cTn id="19" fill="hold">
                            <p:stCondLst>
                              <p:cond delay="5470"/>
                            </p:stCondLst>
                            <p:childTnLst>
                              <p:par>
                                <p:cTn id="20" presetID="4" presetClass="entr" presetSubtype="32"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ox(out)">
                                      <p:cBhvr>
                                        <p:cTn id="22" dur="2000"/>
                                        <p:tgtEl>
                                          <p:spTgt spid="6"/>
                                        </p:tgtEl>
                                      </p:cBhvr>
                                    </p:animEffect>
                                  </p:childTnLst>
                                </p:cTn>
                              </p:par>
                            </p:childTnLst>
                          </p:cTn>
                        </p:par>
                        <p:par>
                          <p:cTn id="23" fill="hold">
                            <p:stCondLst>
                              <p:cond delay="7470"/>
                            </p:stCondLst>
                            <p:childTnLst>
                              <p:par>
                                <p:cTn id="24" presetID="4" presetClass="entr" presetSubtype="32" fill="hold" grpId="0" nodeType="after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box(out)">
                                      <p:cBhvr>
                                        <p:cTn id="26" dur="2000"/>
                                        <p:tgtEl>
                                          <p:spTgt spid="13"/>
                                        </p:tgtEl>
                                      </p:cBhvr>
                                    </p:animEffect>
                                  </p:childTnLst>
                                </p:cTn>
                              </p:par>
                            </p:childTnLst>
                          </p:cTn>
                        </p:par>
                        <p:par>
                          <p:cTn id="27" fill="hold">
                            <p:stCondLst>
                              <p:cond delay="9470"/>
                            </p:stCondLst>
                            <p:childTnLst>
                              <p:par>
                                <p:cTn id="28" presetID="4" presetClass="entr" presetSubtype="32" fill="hold" grpId="0"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box(out)">
                                      <p:cBhvr>
                                        <p:cTn id="30" dur="2000"/>
                                        <p:tgtEl>
                                          <p:spTgt spid="14"/>
                                        </p:tgtEl>
                                      </p:cBhvr>
                                    </p:animEffect>
                                  </p:childTnLst>
                                </p:cTn>
                              </p:par>
                            </p:childTnLst>
                          </p:cTn>
                        </p:par>
                        <p:par>
                          <p:cTn id="31" fill="hold">
                            <p:stCondLst>
                              <p:cond delay="11470"/>
                            </p:stCondLst>
                            <p:childTnLst>
                              <p:par>
                                <p:cTn id="32" presetID="4" presetClass="entr" presetSubtype="32" fill="hold" grpId="0" nodeType="after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box(out)">
                                      <p:cBhvr>
                                        <p:cTn id="34" dur="20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grpId="0" nodeType="clickEffect">
                                  <p:stCondLst>
                                    <p:cond delay="0"/>
                                  </p:stCondLst>
                                  <p:iterate type="wd">
                                    <p:tmPct val="13000"/>
                                  </p:iterate>
                                  <p:childTnLst>
                                    <p:set>
                                      <p:cBhvr>
                                        <p:cTn id="38" dur="1" fill="hold">
                                          <p:stCondLst>
                                            <p:cond delay="0"/>
                                          </p:stCondLst>
                                        </p:cTn>
                                        <p:tgtEl>
                                          <p:spTgt spid="9">
                                            <p:txEl>
                                              <p:pRg st="0" end="0"/>
                                            </p:txEl>
                                          </p:spTgt>
                                        </p:tgtEl>
                                        <p:attrNameLst>
                                          <p:attrName>style.visibility</p:attrName>
                                        </p:attrNameLst>
                                      </p:cBhvr>
                                      <p:to>
                                        <p:strVal val="visible"/>
                                      </p:to>
                                    </p:set>
                                    <p:animEffect transition="in" filter="wipe(up)">
                                      <p:cBhvr>
                                        <p:cTn id="39" dur="1000"/>
                                        <p:tgtEl>
                                          <p:spTgt spid="9">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grpId="0" nodeType="clickEffect">
                                  <p:stCondLst>
                                    <p:cond delay="0"/>
                                  </p:stCondLst>
                                  <p:iterate type="wd">
                                    <p:tmPct val="13000"/>
                                  </p:iterate>
                                  <p:childTnLst>
                                    <p:set>
                                      <p:cBhvr>
                                        <p:cTn id="43" dur="1" fill="hold">
                                          <p:stCondLst>
                                            <p:cond delay="0"/>
                                          </p:stCondLst>
                                        </p:cTn>
                                        <p:tgtEl>
                                          <p:spTgt spid="10">
                                            <p:txEl>
                                              <p:pRg st="0" end="0"/>
                                            </p:txEl>
                                          </p:spTgt>
                                        </p:tgtEl>
                                        <p:attrNameLst>
                                          <p:attrName>style.visibility</p:attrName>
                                        </p:attrNameLst>
                                      </p:cBhvr>
                                      <p:to>
                                        <p:strVal val="visible"/>
                                      </p:to>
                                    </p:set>
                                    <p:animEffect transition="in" filter="wipe(up)">
                                      <p:cBhvr>
                                        <p:cTn id="44" dur="1000"/>
                                        <p:tgtEl>
                                          <p:spTgt spid="10">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iterate type="wd">
                                    <p:tmPct val="13000"/>
                                  </p:iterate>
                                  <p:childTnLst>
                                    <p:set>
                                      <p:cBhvr>
                                        <p:cTn id="48" dur="1" fill="hold">
                                          <p:stCondLst>
                                            <p:cond delay="0"/>
                                          </p:stCondLst>
                                        </p:cTn>
                                        <p:tgtEl>
                                          <p:spTgt spid="10">
                                            <p:txEl>
                                              <p:pRg st="1" end="1"/>
                                            </p:txEl>
                                          </p:spTgt>
                                        </p:tgtEl>
                                        <p:attrNameLst>
                                          <p:attrName>style.visibility</p:attrName>
                                        </p:attrNameLst>
                                      </p:cBhvr>
                                      <p:to>
                                        <p:strVal val="visible"/>
                                      </p:to>
                                    </p:set>
                                    <p:animEffect transition="in" filter="wipe(up)">
                                      <p:cBhvr>
                                        <p:cTn id="49" dur="1000"/>
                                        <p:tgtEl>
                                          <p:spTgt spid="10">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1" fill="hold" grpId="0" nodeType="clickEffect">
                                  <p:stCondLst>
                                    <p:cond delay="0"/>
                                  </p:stCondLst>
                                  <p:iterate type="wd">
                                    <p:tmPct val="13000"/>
                                  </p:iterate>
                                  <p:childTnLst>
                                    <p:set>
                                      <p:cBhvr>
                                        <p:cTn id="53" dur="1" fill="hold">
                                          <p:stCondLst>
                                            <p:cond delay="0"/>
                                          </p:stCondLst>
                                        </p:cTn>
                                        <p:tgtEl>
                                          <p:spTgt spid="10">
                                            <p:txEl>
                                              <p:pRg st="2" end="2"/>
                                            </p:txEl>
                                          </p:spTgt>
                                        </p:tgtEl>
                                        <p:attrNameLst>
                                          <p:attrName>style.visibility</p:attrName>
                                        </p:attrNameLst>
                                      </p:cBhvr>
                                      <p:to>
                                        <p:strVal val="visible"/>
                                      </p:to>
                                    </p:set>
                                    <p:animEffect transition="in" filter="wipe(up)">
                                      <p:cBhvr>
                                        <p:cTn id="54" dur="1000"/>
                                        <p:tgtEl>
                                          <p:spTgt spid="10">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grpId="0" nodeType="clickEffect">
                                  <p:stCondLst>
                                    <p:cond delay="0"/>
                                  </p:stCondLst>
                                  <p:iterate type="wd">
                                    <p:tmPct val="13000"/>
                                  </p:iterate>
                                  <p:childTnLst>
                                    <p:set>
                                      <p:cBhvr>
                                        <p:cTn id="58" dur="1" fill="hold">
                                          <p:stCondLst>
                                            <p:cond delay="0"/>
                                          </p:stCondLst>
                                        </p:cTn>
                                        <p:tgtEl>
                                          <p:spTgt spid="15">
                                            <p:txEl>
                                              <p:pRg st="0" end="0"/>
                                            </p:txEl>
                                          </p:spTgt>
                                        </p:tgtEl>
                                        <p:attrNameLst>
                                          <p:attrName>style.visibility</p:attrName>
                                        </p:attrNameLst>
                                      </p:cBhvr>
                                      <p:to>
                                        <p:strVal val="visible"/>
                                      </p:to>
                                    </p:set>
                                    <p:animEffect transition="in" filter="wipe(up)">
                                      <p:cBhvr>
                                        <p:cTn id="59" dur="10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animBg="1"/>
      <p:bldP spid="12" grpId="0" animBg="1"/>
      <p:bldP spid="13" grpId="0" animBg="1"/>
      <p:bldP spid="14" grpId="0" animBg="1"/>
      <p:bldP spid="9" grpId="0" build="p"/>
      <p:bldP spid="10" grpId="0" build="p"/>
      <p:bldP spid="11" grpId="0" build="p"/>
      <p:bldP spid="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11560" y="0"/>
            <a:ext cx="7776864"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Vnitřní stavba Jupiteru</a:t>
            </a:r>
            <a:endParaRPr lang="cs-CZ" sz="4400" b="1" dirty="0">
              <a:solidFill>
                <a:srgbClr val="FFC000"/>
              </a:solidFill>
              <a:effectLst>
                <a:outerShdw blurRad="38100" dist="38100" dir="2700000" algn="tl">
                  <a:srgbClr val="000000">
                    <a:alpha val="43137"/>
                  </a:srgbClr>
                </a:outerShdw>
              </a:effectLst>
            </a:endParaRPr>
          </a:p>
        </p:txBody>
      </p:sp>
      <p:sp>
        <p:nvSpPr>
          <p:cNvPr id="3" name="TextovéPole 2"/>
          <p:cNvSpPr txBox="1"/>
          <p:nvPr/>
        </p:nvSpPr>
        <p:spPr>
          <a:xfrm>
            <a:off x="33055" y="4869854"/>
            <a:ext cx="8998001" cy="1938992"/>
          </a:xfrm>
          <a:prstGeom prst="rect">
            <a:avLst/>
          </a:prstGeom>
          <a:noFill/>
        </p:spPr>
        <p:txBody>
          <a:bodyPr wrap="square" rtlCol="0">
            <a:spAutoFit/>
          </a:bodyPr>
          <a:lstStyle/>
          <a:p>
            <a:r>
              <a:rPr lang="cs-CZ" sz="2000" dirty="0">
                <a:solidFill>
                  <a:srgbClr val="FFFF00"/>
                </a:solidFill>
                <a:effectLst>
                  <a:outerShdw blurRad="38100" dist="38100" dir="2700000" algn="tl">
                    <a:srgbClr val="000000">
                      <a:alpha val="43137"/>
                    </a:srgbClr>
                  </a:outerShdw>
                </a:effectLst>
              </a:rPr>
              <a:t>Jádro se často popisuje jako </a:t>
            </a:r>
            <a:r>
              <a:rPr lang="cs-CZ" sz="2000" dirty="0" smtClean="0">
                <a:solidFill>
                  <a:srgbClr val="FFFF00"/>
                </a:solidFill>
                <a:effectLst>
                  <a:outerShdw blurRad="38100" dist="38100" dir="2700000" algn="tl">
                    <a:srgbClr val="000000">
                      <a:alpha val="43137"/>
                    </a:srgbClr>
                  </a:outerShdw>
                </a:effectLst>
              </a:rPr>
              <a:t>kamenné - </a:t>
            </a:r>
            <a:r>
              <a:rPr lang="cs-CZ" sz="2000" dirty="0" smtClean="0">
                <a:solidFill>
                  <a:schemeClr val="bg1"/>
                </a:solidFill>
              </a:rPr>
              <a:t> </a:t>
            </a:r>
            <a:r>
              <a:rPr lang="cs-CZ" sz="2000" dirty="0">
                <a:solidFill>
                  <a:schemeClr val="bg1"/>
                </a:solidFill>
              </a:rPr>
              <a:t>jeho skutečné </a:t>
            </a:r>
            <a:r>
              <a:rPr lang="cs-CZ" sz="2000" dirty="0" smtClean="0">
                <a:solidFill>
                  <a:schemeClr val="bg1"/>
                </a:solidFill>
              </a:rPr>
              <a:t> </a:t>
            </a:r>
            <a:r>
              <a:rPr lang="cs-CZ" sz="2000" dirty="0">
                <a:solidFill>
                  <a:schemeClr val="bg1"/>
                </a:solidFill>
              </a:rPr>
              <a:t>složení je neznámé </a:t>
            </a:r>
            <a:r>
              <a:rPr lang="cs-CZ" sz="2000" dirty="0" smtClean="0">
                <a:solidFill>
                  <a:schemeClr val="bg1"/>
                </a:solidFill>
              </a:rPr>
              <a:t> stejně jako </a:t>
            </a:r>
            <a:r>
              <a:rPr lang="cs-CZ" sz="2000" dirty="0">
                <a:solidFill>
                  <a:schemeClr val="bg1"/>
                </a:solidFill>
              </a:rPr>
              <a:t>vlastnosti materiálů, které by ho měly tvořit za tlaků a teplot jenž v jádře této obří planety musí panovat. </a:t>
            </a:r>
            <a:endParaRPr lang="cs-CZ" sz="2000" dirty="0" smtClean="0">
              <a:solidFill>
                <a:schemeClr val="bg1"/>
              </a:solidFill>
            </a:endParaRPr>
          </a:p>
          <a:p>
            <a:r>
              <a:rPr lang="cs-CZ" sz="2000" dirty="0" smtClean="0">
                <a:solidFill>
                  <a:schemeClr val="bg1"/>
                </a:solidFill>
              </a:rPr>
              <a:t>Existuje </a:t>
            </a:r>
            <a:r>
              <a:rPr lang="cs-CZ" sz="2000" dirty="0">
                <a:solidFill>
                  <a:schemeClr val="bg1"/>
                </a:solidFill>
              </a:rPr>
              <a:t>ale i ne nepravděpodobná teorie, že jádro Jupiteru tvoří ohromný diamant, vzniklý díky nesmírným teplotám a tlakům uvnitř planety přeměnou plynů na uhlík a jeho následnou </a:t>
            </a:r>
            <a:r>
              <a:rPr lang="cs-CZ" sz="2000" dirty="0" smtClean="0">
                <a:solidFill>
                  <a:schemeClr val="bg1"/>
                </a:solidFill>
              </a:rPr>
              <a:t>krystalizací.</a:t>
            </a:r>
            <a:endParaRPr lang="cs-CZ" sz="2000" dirty="0">
              <a:solidFill>
                <a:schemeClr val="bg1"/>
              </a:solidFill>
            </a:endParaRPr>
          </a:p>
        </p:txBody>
      </p:sp>
      <p:pic>
        <p:nvPicPr>
          <p:cNvPr id="4098" name="Picture 2" descr="2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932061"/>
            <a:ext cx="3431427" cy="3168352"/>
          </a:xfrm>
          <a:prstGeom prst="rect">
            <a:avLst/>
          </a:prstGeom>
          <a:noFill/>
          <a:extLst>
            <a:ext uri="{909E8E84-426E-40DD-AFC4-6F175D3DCCD1}">
              <a14:hiddenFill xmlns:a14="http://schemas.microsoft.com/office/drawing/2010/main">
                <a:solidFill>
                  <a:srgbClr val="FFFFFF"/>
                </a:solidFill>
              </a14:hiddenFill>
            </a:ext>
          </a:extLst>
        </p:spPr>
      </p:pic>
      <p:sp>
        <p:nvSpPr>
          <p:cNvPr id="7" name="Obdélník 6"/>
          <p:cNvSpPr/>
          <p:nvPr/>
        </p:nvSpPr>
        <p:spPr>
          <a:xfrm>
            <a:off x="2915816" y="1700808"/>
            <a:ext cx="767130" cy="504056"/>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Obdélník 8"/>
          <p:cNvSpPr/>
          <p:nvPr/>
        </p:nvSpPr>
        <p:spPr>
          <a:xfrm>
            <a:off x="2915816" y="2357264"/>
            <a:ext cx="767130" cy="504056"/>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a:off x="2843808" y="3212976"/>
            <a:ext cx="767130" cy="504056"/>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Obdélník 10"/>
          <p:cNvSpPr/>
          <p:nvPr/>
        </p:nvSpPr>
        <p:spPr>
          <a:xfrm>
            <a:off x="331856" y="3767708"/>
            <a:ext cx="999783" cy="252028"/>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leva 7"/>
          <p:cNvSpPr/>
          <p:nvPr/>
        </p:nvSpPr>
        <p:spPr>
          <a:xfrm>
            <a:off x="2555776" y="1150014"/>
            <a:ext cx="1944216" cy="468052"/>
          </a:xfrm>
          <a:prstGeom prst="lef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70 000 km</a:t>
            </a:r>
            <a:endParaRPr lang="cs-CZ" b="1" dirty="0">
              <a:solidFill>
                <a:schemeClr val="tx1"/>
              </a:solidFill>
            </a:endParaRPr>
          </a:p>
        </p:txBody>
      </p:sp>
      <p:sp>
        <p:nvSpPr>
          <p:cNvPr id="13" name="Šipka doleva 12"/>
          <p:cNvSpPr/>
          <p:nvPr/>
        </p:nvSpPr>
        <p:spPr>
          <a:xfrm>
            <a:off x="2555776" y="2282211"/>
            <a:ext cx="1944216" cy="468052"/>
          </a:xfrm>
          <a:prstGeom prst="lef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46 000 km</a:t>
            </a:r>
            <a:endParaRPr lang="cs-CZ" b="1" dirty="0">
              <a:solidFill>
                <a:schemeClr val="tx1"/>
              </a:solidFill>
            </a:endParaRPr>
          </a:p>
        </p:txBody>
      </p:sp>
      <p:sp>
        <p:nvSpPr>
          <p:cNvPr id="14" name="Šipka doleva 13"/>
          <p:cNvSpPr/>
          <p:nvPr/>
        </p:nvSpPr>
        <p:spPr>
          <a:xfrm>
            <a:off x="2576612" y="3169940"/>
            <a:ext cx="1923380" cy="468052"/>
          </a:xfrm>
          <a:prstGeom prst="lef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14 000 km</a:t>
            </a:r>
            <a:endParaRPr lang="cs-CZ" b="1" dirty="0">
              <a:solidFill>
                <a:schemeClr val="tx1"/>
              </a:solidFill>
            </a:endParaRPr>
          </a:p>
        </p:txBody>
      </p:sp>
      <p:sp>
        <p:nvSpPr>
          <p:cNvPr id="17" name="TextovéPole 16"/>
          <p:cNvSpPr txBox="1"/>
          <p:nvPr/>
        </p:nvSpPr>
        <p:spPr>
          <a:xfrm>
            <a:off x="3131840" y="2744748"/>
            <a:ext cx="1601254" cy="400110"/>
          </a:xfrm>
          <a:prstGeom prst="rect">
            <a:avLst/>
          </a:prstGeom>
          <a:solidFill>
            <a:srgbClr val="7030A0"/>
          </a:solidFill>
          <a:ln>
            <a:solidFill>
              <a:srgbClr val="FFC000"/>
            </a:solidFill>
          </a:ln>
        </p:spPr>
        <p:txBody>
          <a:bodyPr wrap="square" rtlCol="0">
            <a:spAutoFit/>
          </a:bodyPr>
          <a:lstStyle/>
          <a:p>
            <a:pPr algn="ctr"/>
            <a:r>
              <a:rPr lang="cs-CZ" sz="2000" b="1" dirty="0" smtClean="0">
                <a:solidFill>
                  <a:srgbClr val="FFC000"/>
                </a:solidFill>
                <a:effectLst>
                  <a:outerShdw blurRad="38100" dist="38100" dir="2700000" algn="tl">
                    <a:srgbClr val="000000">
                      <a:alpha val="43137"/>
                    </a:srgbClr>
                  </a:outerShdw>
                </a:effectLst>
              </a:rPr>
              <a:t>Vnitřní plášť</a:t>
            </a:r>
            <a:endParaRPr lang="cs-CZ" sz="2000" b="1" dirty="0">
              <a:solidFill>
                <a:srgbClr val="FFC000"/>
              </a:solidFill>
              <a:effectLst>
                <a:outerShdw blurRad="38100" dist="38100" dir="2700000" algn="tl">
                  <a:srgbClr val="000000">
                    <a:alpha val="43137"/>
                  </a:srgbClr>
                </a:outerShdw>
              </a:effectLst>
            </a:endParaRPr>
          </a:p>
        </p:txBody>
      </p:sp>
      <p:sp>
        <p:nvSpPr>
          <p:cNvPr id="18" name="TextovéPole 17"/>
          <p:cNvSpPr txBox="1"/>
          <p:nvPr/>
        </p:nvSpPr>
        <p:spPr>
          <a:xfrm>
            <a:off x="3131840" y="1851959"/>
            <a:ext cx="1601254" cy="400110"/>
          </a:xfrm>
          <a:prstGeom prst="rect">
            <a:avLst/>
          </a:prstGeom>
          <a:solidFill>
            <a:srgbClr val="7030A0"/>
          </a:solidFill>
          <a:ln>
            <a:solidFill>
              <a:srgbClr val="FFC000"/>
            </a:solidFill>
          </a:ln>
        </p:spPr>
        <p:txBody>
          <a:bodyPr wrap="square" rtlCol="0">
            <a:spAutoFit/>
          </a:bodyPr>
          <a:lstStyle/>
          <a:p>
            <a:pPr algn="ctr"/>
            <a:r>
              <a:rPr lang="cs-CZ" sz="2000" b="1" dirty="0" smtClean="0">
                <a:solidFill>
                  <a:srgbClr val="FFC000"/>
                </a:solidFill>
                <a:effectLst>
                  <a:outerShdw blurRad="38100" dist="38100" dir="2700000" algn="tl">
                    <a:srgbClr val="000000">
                      <a:alpha val="43137"/>
                    </a:srgbClr>
                  </a:outerShdw>
                </a:effectLst>
              </a:rPr>
              <a:t>Vnější plášť</a:t>
            </a:r>
            <a:endParaRPr lang="cs-CZ" sz="2000" b="1" dirty="0">
              <a:solidFill>
                <a:srgbClr val="FFC000"/>
              </a:solidFill>
              <a:effectLst>
                <a:outerShdw blurRad="38100" dist="38100" dir="2700000" algn="tl">
                  <a:srgbClr val="000000">
                    <a:alpha val="43137"/>
                  </a:srgbClr>
                </a:outerShdw>
              </a:effectLst>
            </a:endParaRPr>
          </a:p>
        </p:txBody>
      </p:sp>
      <p:sp>
        <p:nvSpPr>
          <p:cNvPr id="19" name="TextovéPole 18"/>
          <p:cNvSpPr txBox="1"/>
          <p:nvPr/>
        </p:nvSpPr>
        <p:spPr>
          <a:xfrm>
            <a:off x="3131840" y="3567653"/>
            <a:ext cx="1601254" cy="400110"/>
          </a:xfrm>
          <a:prstGeom prst="rect">
            <a:avLst/>
          </a:prstGeom>
          <a:solidFill>
            <a:srgbClr val="7030A0"/>
          </a:solidFill>
          <a:ln>
            <a:solidFill>
              <a:srgbClr val="FFC000"/>
            </a:solidFill>
          </a:ln>
        </p:spPr>
        <p:txBody>
          <a:bodyPr wrap="square" rtlCol="0">
            <a:spAutoFit/>
          </a:bodyPr>
          <a:lstStyle/>
          <a:p>
            <a:pPr algn="ctr"/>
            <a:r>
              <a:rPr lang="cs-CZ" sz="2000" b="1" dirty="0" smtClean="0">
                <a:solidFill>
                  <a:srgbClr val="FFC000"/>
                </a:solidFill>
                <a:effectLst>
                  <a:outerShdw blurRad="38100" dist="38100" dir="2700000" algn="tl">
                    <a:srgbClr val="000000">
                      <a:alpha val="43137"/>
                    </a:srgbClr>
                  </a:outerShdw>
                </a:effectLst>
              </a:rPr>
              <a:t>Jádro</a:t>
            </a:r>
            <a:endParaRPr lang="cs-CZ" sz="2000" b="1" dirty="0">
              <a:solidFill>
                <a:srgbClr val="FFC000"/>
              </a:solidFill>
              <a:effectLst>
                <a:outerShdw blurRad="38100" dist="38100" dir="2700000" algn="tl">
                  <a:srgbClr val="000000">
                    <a:alpha val="43137"/>
                  </a:srgbClr>
                </a:outerShdw>
              </a:effectLst>
            </a:endParaRPr>
          </a:p>
        </p:txBody>
      </p:sp>
      <p:sp>
        <p:nvSpPr>
          <p:cNvPr id="20" name="TextovéPole 19"/>
          <p:cNvSpPr txBox="1"/>
          <p:nvPr/>
        </p:nvSpPr>
        <p:spPr>
          <a:xfrm>
            <a:off x="2115189" y="749904"/>
            <a:ext cx="1601254" cy="400110"/>
          </a:xfrm>
          <a:prstGeom prst="rect">
            <a:avLst/>
          </a:prstGeom>
          <a:solidFill>
            <a:srgbClr val="7030A0"/>
          </a:solidFill>
          <a:ln>
            <a:solidFill>
              <a:srgbClr val="FFC000"/>
            </a:solidFill>
          </a:ln>
        </p:spPr>
        <p:txBody>
          <a:bodyPr wrap="square" rtlCol="0">
            <a:spAutoFit/>
          </a:bodyPr>
          <a:lstStyle/>
          <a:p>
            <a:pPr algn="ctr"/>
            <a:r>
              <a:rPr lang="cs-CZ" sz="2000" b="1" dirty="0" smtClean="0">
                <a:solidFill>
                  <a:srgbClr val="FFC000"/>
                </a:solidFill>
                <a:effectLst>
                  <a:outerShdw blurRad="38100" dist="38100" dir="2700000" algn="tl">
                    <a:srgbClr val="000000">
                      <a:alpha val="43137"/>
                    </a:srgbClr>
                  </a:outerShdw>
                </a:effectLst>
              </a:rPr>
              <a:t>Atmosféra</a:t>
            </a:r>
            <a:endParaRPr lang="cs-CZ" sz="2000" b="1" dirty="0">
              <a:solidFill>
                <a:srgbClr val="FFC000"/>
              </a:solidFill>
              <a:effectLst>
                <a:outerShdw blurRad="38100" dist="38100" dir="2700000" algn="tl">
                  <a:srgbClr val="000000">
                    <a:alpha val="43137"/>
                  </a:srgbClr>
                </a:outerShdw>
              </a:effectLst>
            </a:endParaRPr>
          </a:p>
        </p:txBody>
      </p:sp>
      <p:sp>
        <p:nvSpPr>
          <p:cNvPr id="16" name="Obousměrná vodorovná šipka 15"/>
          <p:cNvSpPr/>
          <p:nvPr/>
        </p:nvSpPr>
        <p:spPr>
          <a:xfrm>
            <a:off x="4733094" y="3637992"/>
            <a:ext cx="504056" cy="302704"/>
          </a:xfrm>
          <a:prstGeom prst="leftRightArrow">
            <a:avLst/>
          </a:prstGeom>
          <a:solidFill>
            <a:srgbClr val="7030A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2" name="Obousměrná vodorovná šipka 21"/>
          <p:cNvSpPr/>
          <p:nvPr/>
        </p:nvSpPr>
        <p:spPr>
          <a:xfrm>
            <a:off x="4733094" y="2793451"/>
            <a:ext cx="504056" cy="302704"/>
          </a:xfrm>
          <a:prstGeom prst="leftRightArrow">
            <a:avLst/>
          </a:prstGeom>
          <a:solidFill>
            <a:srgbClr val="7030A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3" name="Obousměrná vodorovná šipka 22"/>
          <p:cNvSpPr/>
          <p:nvPr/>
        </p:nvSpPr>
        <p:spPr>
          <a:xfrm>
            <a:off x="4747260" y="1949365"/>
            <a:ext cx="504056" cy="302704"/>
          </a:xfrm>
          <a:prstGeom prst="leftRightArrow">
            <a:avLst/>
          </a:prstGeom>
          <a:solidFill>
            <a:srgbClr val="7030A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4" name="Obousměrná vodorovná šipka 23"/>
          <p:cNvSpPr/>
          <p:nvPr/>
        </p:nvSpPr>
        <p:spPr>
          <a:xfrm>
            <a:off x="4028000" y="818900"/>
            <a:ext cx="504056" cy="302704"/>
          </a:xfrm>
          <a:prstGeom prst="leftRightArrow">
            <a:avLst/>
          </a:prstGeom>
          <a:solidFill>
            <a:srgbClr val="7030A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5" name="TextovéPole 24"/>
          <p:cNvSpPr txBox="1"/>
          <p:nvPr/>
        </p:nvSpPr>
        <p:spPr>
          <a:xfrm>
            <a:off x="5237149" y="2581680"/>
            <a:ext cx="1784487" cy="769441"/>
          </a:xfrm>
          <a:prstGeom prst="rect">
            <a:avLst/>
          </a:prstGeom>
          <a:noFill/>
        </p:spPr>
        <p:txBody>
          <a:bodyPr wrap="square" rtlCol="0">
            <a:spAutoFit/>
          </a:bodyPr>
          <a:lstStyle/>
          <a:p>
            <a:r>
              <a:rPr lang="cs-CZ" sz="2200" dirty="0" smtClean="0">
                <a:solidFill>
                  <a:srgbClr val="FFC000"/>
                </a:solidFill>
              </a:rPr>
              <a:t>Hustý tekutý </a:t>
            </a:r>
          </a:p>
          <a:p>
            <a:r>
              <a:rPr lang="cs-CZ" sz="2200" dirty="0" smtClean="0">
                <a:solidFill>
                  <a:srgbClr val="FFC000"/>
                </a:solidFill>
              </a:rPr>
              <a:t>kovový vodík</a:t>
            </a:r>
            <a:endParaRPr lang="cs-CZ" sz="2200" dirty="0">
              <a:solidFill>
                <a:srgbClr val="FFC000"/>
              </a:solidFill>
            </a:endParaRPr>
          </a:p>
        </p:txBody>
      </p:sp>
      <p:sp>
        <p:nvSpPr>
          <p:cNvPr id="27" name="TextovéPole 26"/>
          <p:cNvSpPr txBox="1"/>
          <p:nvPr/>
        </p:nvSpPr>
        <p:spPr>
          <a:xfrm>
            <a:off x="5293445" y="1667293"/>
            <a:ext cx="1037331" cy="769441"/>
          </a:xfrm>
          <a:prstGeom prst="rect">
            <a:avLst/>
          </a:prstGeom>
          <a:noFill/>
        </p:spPr>
        <p:txBody>
          <a:bodyPr wrap="square" rtlCol="0">
            <a:spAutoFit/>
          </a:bodyPr>
          <a:lstStyle/>
          <a:p>
            <a:r>
              <a:rPr lang="cs-CZ" sz="2200" dirty="0" smtClean="0">
                <a:solidFill>
                  <a:srgbClr val="FFC000"/>
                </a:solidFill>
              </a:rPr>
              <a:t>Tekutý</a:t>
            </a:r>
            <a:br>
              <a:rPr lang="cs-CZ" sz="2200" dirty="0" smtClean="0">
                <a:solidFill>
                  <a:srgbClr val="FFC000"/>
                </a:solidFill>
              </a:rPr>
            </a:br>
            <a:r>
              <a:rPr lang="cs-CZ" sz="2200" dirty="0" smtClean="0">
                <a:solidFill>
                  <a:srgbClr val="FFC000"/>
                </a:solidFill>
              </a:rPr>
              <a:t>vodík</a:t>
            </a:r>
            <a:endParaRPr lang="cs-CZ" sz="2200" dirty="0">
              <a:solidFill>
                <a:srgbClr val="FFC000"/>
              </a:solidFill>
            </a:endParaRPr>
          </a:p>
        </p:txBody>
      </p:sp>
      <p:sp>
        <p:nvSpPr>
          <p:cNvPr id="28" name="TextovéPole 27"/>
          <p:cNvSpPr txBox="1"/>
          <p:nvPr/>
        </p:nvSpPr>
        <p:spPr>
          <a:xfrm>
            <a:off x="4584862" y="600920"/>
            <a:ext cx="4032448" cy="738664"/>
          </a:xfrm>
          <a:prstGeom prst="rect">
            <a:avLst/>
          </a:prstGeom>
          <a:noFill/>
        </p:spPr>
        <p:txBody>
          <a:bodyPr wrap="square" rtlCol="0">
            <a:spAutoFit/>
          </a:bodyPr>
          <a:lstStyle/>
          <a:p>
            <a:pPr algn="ctr"/>
            <a:r>
              <a:rPr lang="cs-CZ" sz="2200" dirty="0" smtClean="0">
                <a:solidFill>
                  <a:srgbClr val="FFC000"/>
                </a:solidFill>
                <a:cs typeface="Times New Roman" pitchFamily="18" charset="0"/>
              </a:rPr>
              <a:t>Většinou plynný vodík a helium,</a:t>
            </a:r>
            <a:br>
              <a:rPr lang="cs-CZ" sz="2200" dirty="0" smtClean="0">
                <a:solidFill>
                  <a:srgbClr val="FFC000"/>
                </a:solidFill>
                <a:cs typeface="Times New Roman" pitchFamily="18" charset="0"/>
              </a:rPr>
            </a:br>
            <a:r>
              <a:rPr lang="cs-CZ" sz="2000" dirty="0" smtClean="0">
                <a:solidFill>
                  <a:srgbClr val="FFC000"/>
                </a:solidFill>
                <a:cs typeface="Times New Roman" pitchFamily="18" charset="0"/>
              </a:rPr>
              <a:t>ale i metan, amoniak, vodní páry</a:t>
            </a:r>
            <a:endParaRPr lang="cs-CZ" sz="2000" dirty="0">
              <a:solidFill>
                <a:srgbClr val="FFC000"/>
              </a:solidFill>
              <a:cs typeface="Times New Roman" pitchFamily="18" charset="0"/>
            </a:endParaRPr>
          </a:p>
        </p:txBody>
      </p:sp>
      <p:sp>
        <p:nvSpPr>
          <p:cNvPr id="29" name="TextovéPole 28"/>
          <p:cNvSpPr txBox="1"/>
          <p:nvPr/>
        </p:nvSpPr>
        <p:spPr>
          <a:xfrm>
            <a:off x="5309840" y="3573900"/>
            <a:ext cx="1004540" cy="430887"/>
          </a:xfrm>
          <a:prstGeom prst="rect">
            <a:avLst/>
          </a:prstGeom>
          <a:noFill/>
        </p:spPr>
        <p:txBody>
          <a:bodyPr wrap="square" rtlCol="0">
            <a:spAutoFit/>
          </a:bodyPr>
          <a:lstStyle/>
          <a:p>
            <a:r>
              <a:rPr lang="cs-CZ" sz="2200" dirty="0" smtClean="0">
                <a:solidFill>
                  <a:srgbClr val="FFC000"/>
                </a:solidFill>
              </a:rPr>
              <a:t>Pevné</a:t>
            </a:r>
            <a:endParaRPr lang="cs-CZ" sz="2200" dirty="0">
              <a:solidFill>
                <a:srgbClr val="FFC000"/>
              </a:solidFill>
            </a:endParaRPr>
          </a:p>
        </p:txBody>
      </p:sp>
      <p:sp>
        <p:nvSpPr>
          <p:cNvPr id="30" name="TextovéPole 29"/>
          <p:cNvSpPr txBox="1"/>
          <p:nvPr/>
        </p:nvSpPr>
        <p:spPr>
          <a:xfrm>
            <a:off x="70486" y="4131638"/>
            <a:ext cx="6877778" cy="769441"/>
          </a:xfrm>
          <a:prstGeom prst="rect">
            <a:avLst/>
          </a:prstGeom>
          <a:solidFill>
            <a:schemeClr val="accent5">
              <a:lumMod val="75000"/>
            </a:schemeClr>
          </a:solidFill>
        </p:spPr>
        <p:txBody>
          <a:bodyPr wrap="square" rtlCol="0">
            <a:spAutoFit/>
          </a:bodyPr>
          <a:lstStyle/>
          <a:p>
            <a:pPr algn="ctr"/>
            <a:r>
              <a:rPr lang="cs-CZ" sz="2200" b="1" dirty="0">
                <a:solidFill>
                  <a:srgbClr val="FFC000"/>
                </a:solidFill>
              </a:rPr>
              <a:t>Teplota na hranici jádra je odhadována na 36 000 </a:t>
            </a:r>
            <a:r>
              <a:rPr lang="cs-CZ" sz="2200" b="1" dirty="0" smtClean="0">
                <a:solidFill>
                  <a:srgbClr val="FFC000"/>
                </a:solidFill>
              </a:rPr>
              <a:t>K a </a:t>
            </a:r>
            <a:br>
              <a:rPr lang="cs-CZ" sz="2200" b="1" dirty="0" smtClean="0">
                <a:solidFill>
                  <a:srgbClr val="FFC000"/>
                </a:solidFill>
              </a:rPr>
            </a:br>
            <a:r>
              <a:rPr lang="cs-CZ" sz="2200" b="1" dirty="0" smtClean="0">
                <a:solidFill>
                  <a:srgbClr val="FFC000"/>
                </a:solidFill>
              </a:rPr>
              <a:t>tlak </a:t>
            </a:r>
            <a:r>
              <a:rPr lang="cs-CZ" sz="2200" b="1" dirty="0">
                <a:solidFill>
                  <a:srgbClr val="FFC000"/>
                </a:solidFill>
              </a:rPr>
              <a:t>mezi 3000 až 4500 GPa</a:t>
            </a:r>
            <a:r>
              <a:rPr lang="cs-CZ" sz="2200" b="1" dirty="0" smtClean="0">
                <a:solidFill>
                  <a:srgbClr val="FFC000"/>
                </a:solidFill>
              </a:rPr>
              <a:t>.</a:t>
            </a:r>
            <a:endParaRPr lang="cs-CZ" sz="2200" b="1" dirty="0">
              <a:solidFill>
                <a:srgbClr val="FFC000"/>
              </a:solidFill>
            </a:endParaRPr>
          </a:p>
        </p:txBody>
      </p:sp>
      <p:sp>
        <p:nvSpPr>
          <p:cNvPr id="31" name="TextovéPole 30"/>
          <p:cNvSpPr txBox="1"/>
          <p:nvPr/>
        </p:nvSpPr>
        <p:spPr>
          <a:xfrm>
            <a:off x="7021637" y="1336243"/>
            <a:ext cx="2029826" cy="3477875"/>
          </a:xfrm>
          <a:prstGeom prst="rect">
            <a:avLst/>
          </a:prstGeom>
          <a:gradFill>
            <a:gsLst>
              <a:gs pos="95000">
                <a:srgbClr val="D8BEEC"/>
              </a:gs>
              <a:gs pos="48000">
                <a:srgbClr val="B482DA"/>
              </a:gs>
            </a:gsLst>
            <a:path path="circle">
              <a:fillToRect l="100000" b="100000"/>
            </a:path>
          </a:gradFill>
        </p:spPr>
        <p:txBody>
          <a:bodyPr wrap="square" rtlCol="0">
            <a:spAutoFit/>
          </a:bodyPr>
          <a:lstStyle/>
          <a:p>
            <a:r>
              <a:rPr lang="cs-CZ" sz="2000" b="1" dirty="0" smtClean="0"/>
              <a:t>Přechod mezi těmito vrstvami vodíku bude nejspíše pozvolný</a:t>
            </a:r>
            <a:r>
              <a:rPr lang="cs-CZ" sz="2000" b="1" dirty="0"/>
              <a:t>, </a:t>
            </a:r>
            <a:r>
              <a:rPr lang="cs-CZ" sz="2000" b="1" dirty="0" smtClean="0"/>
              <a:t> </a:t>
            </a:r>
            <a:r>
              <a:rPr lang="cs-CZ" sz="2000" b="1" dirty="0"/>
              <a:t>jedno skupenství vodíku bude volně přecházet do druhého bez jasně definované hranice. </a:t>
            </a:r>
          </a:p>
        </p:txBody>
      </p:sp>
    </p:spTree>
    <p:extLst>
      <p:ext uri="{BB962C8B-B14F-4D97-AF65-F5344CB8AC3E}">
        <p14:creationId xmlns:p14="http://schemas.microsoft.com/office/powerpoint/2010/main" val="212463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100"/>
                                  </p:stCondLst>
                                  <p:childTnLst>
                                    <p:set>
                                      <p:cBhvr>
                                        <p:cTn id="12" dur="1" fill="hold">
                                          <p:stCondLst>
                                            <p:cond delay="0"/>
                                          </p:stCondLst>
                                        </p:cTn>
                                        <p:tgtEl>
                                          <p:spTgt spid="4098"/>
                                        </p:tgtEl>
                                        <p:attrNameLst>
                                          <p:attrName>style.visibility</p:attrName>
                                        </p:attrNameLst>
                                      </p:cBhvr>
                                      <p:to>
                                        <p:strVal val="visible"/>
                                      </p:to>
                                    </p:set>
                                    <p:animEffect transition="in" filter="box(out)">
                                      <p:cBhvr>
                                        <p:cTn id="13" dur="2000"/>
                                        <p:tgtEl>
                                          <p:spTgt spid="4098"/>
                                        </p:tgtEl>
                                      </p:cBhvr>
                                    </p:animEffect>
                                  </p:childTnLst>
                                </p:cTn>
                              </p:par>
                            </p:childTnLst>
                          </p:cTn>
                        </p:par>
                        <p:par>
                          <p:cTn id="14" fill="hold">
                            <p:stCondLst>
                              <p:cond delay="3100"/>
                            </p:stCondLst>
                            <p:childTnLst>
                              <p:par>
                                <p:cTn id="15" presetID="4" presetClass="entr" presetSubtype="32" fill="hold" grpId="0" nodeType="after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ox(out)">
                                      <p:cBhvr>
                                        <p:cTn id="17" dur="2000"/>
                                        <p:tgtEl>
                                          <p:spTgt spid="19"/>
                                        </p:tgtEl>
                                      </p:cBhvr>
                                    </p:animEffect>
                                  </p:childTnLst>
                                </p:cTn>
                              </p:par>
                            </p:childTnLst>
                          </p:cTn>
                        </p:par>
                        <p:par>
                          <p:cTn id="18" fill="hold">
                            <p:stCondLst>
                              <p:cond delay="5100"/>
                            </p:stCondLst>
                            <p:childTnLst>
                              <p:par>
                                <p:cTn id="19" presetID="4" presetClass="entr" presetSubtype="32" fill="hold" grpId="0" nodeType="afterEffect">
                                  <p:stCondLst>
                                    <p:cond delay="100"/>
                                  </p:stCondLst>
                                  <p:childTnLst>
                                    <p:set>
                                      <p:cBhvr>
                                        <p:cTn id="20" dur="1" fill="hold">
                                          <p:stCondLst>
                                            <p:cond delay="0"/>
                                          </p:stCondLst>
                                        </p:cTn>
                                        <p:tgtEl>
                                          <p:spTgt spid="14"/>
                                        </p:tgtEl>
                                        <p:attrNameLst>
                                          <p:attrName>style.visibility</p:attrName>
                                        </p:attrNameLst>
                                      </p:cBhvr>
                                      <p:to>
                                        <p:strVal val="visible"/>
                                      </p:to>
                                    </p:set>
                                    <p:animEffect transition="in" filter="box(out)">
                                      <p:cBhvr>
                                        <p:cTn id="21" dur="2000"/>
                                        <p:tgtEl>
                                          <p:spTgt spid="14"/>
                                        </p:tgtEl>
                                      </p:cBhvr>
                                    </p:animEffect>
                                  </p:childTnLst>
                                </p:cTn>
                              </p:par>
                            </p:childTnLst>
                          </p:cTn>
                        </p:par>
                        <p:par>
                          <p:cTn id="22" fill="hold">
                            <p:stCondLst>
                              <p:cond delay="7200"/>
                            </p:stCondLst>
                            <p:childTnLst>
                              <p:par>
                                <p:cTn id="23" presetID="4" presetClass="entr" presetSubtype="32" fill="hold" grpId="0" nodeType="after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box(out)">
                                      <p:cBhvr>
                                        <p:cTn id="25" dur="2000"/>
                                        <p:tgtEl>
                                          <p:spTgt spid="17"/>
                                        </p:tgtEl>
                                      </p:cBhvr>
                                    </p:animEffect>
                                  </p:childTnLst>
                                </p:cTn>
                              </p:par>
                            </p:childTnLst>
                          </p:cTn>
                        </p:par>
                        <p:par>
                          <p:cTn id="26" fill="hold">
                            <p:stCondLst>
                              <p:cond delay="9200"/>
                            </p:stCondLst>
                            <p:childTnLst>
                              <p:par>
                                <p:cTn id="27" presetID="4" presetClass="entr" presetSubtype="32" fill="hold" grpId="0" nodeType="afterEffect">
                                  <p:stCondLst>
                                    <p:cond delay="100"/>
                                  </p:stCondLst>
                                  <p:childTnLst>
                                    <p:set>
                                      <p:cBhvr>
                                        <p:cTn id="28" dur="1" fill="hold">
                                          <p:stCondLst>
                                            <p:cond delay="0"/>
                                          </p:stCondLst>
                                        </p:cTn>
                                        <p:tgtEl>
                                          <p:spTgt spid="13"/>
                                        </p:tgtEl>
                                        <p:attrNameLst>
                                          <p:attrName>style.visibility</p:attrName>
                                        </p:attrNameLst>
                                      </p:cBhvr>
                                      <p:to>
                                        <p:strVal val="visible"/>
                                      </p:to>
                                    </p:set>
                                    <p:animEffect transition="in" filter="box(out)">
                                      <p:cBhvr>
                                        <p:cTn id="29" dur="2000"/>
                                        <p:tgtEl>
                                          <p:spTgt spid="13"/>
                                        </p:tgtEl>
                                      </p:cBhvr>
                                    </p:animEffect>
                                  </p:childTnLst>
                                </p:cTn>
                              </p:par>
                            </p:childTnLst>
                          </p:cTn>
                        </p:par>
                        <p:par>
                          <p:cTn id="30" fill="hold">
                            <p:stCondLst>
                              <p:cond delay="11300"/>
                            </p:stCondLst>
                            <p:childTnLst>
                              <p:par>
                                <p:cTn id="31" presetID="4" presetClass="entr" presetSubtype="32" fill="hold" grpId="0" nodeType="after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box(out)">
                                      <p:cBhvr>
                                        <p:cTn id="33" dur="2000"/>
                                        <p:tgtEl>
                                          <p:spTgt spid="18"/>
                                        </p:tgtEl>
                                      </p:cBhvr>
                                    </p:animEffect>
                                  </p:childTnLst>
                                </p:cTn>
                              </p:par>
                            </p:childTnLst>
                          </p:cTn>
                        </p:par>
                        <p:par>
                          <p:cTn id="34" fill="hold">
                            <p:stCondLst>
                              <p:cond delay="13300"/>
                            </p:stCondLst>
                            <p:childTnLst>
                              <p:par>
                                <p:cTn id="35" presetID="4" presetClass="entr" presetSubtype="32" fill="hold" grpId="0" nodeType="afterEffect">
                                  <p:stCondLst>
                                    <p:cond delay="100"/>
                                  </p:stCondLst>
                                  <p:childTnLst>
                                    <p:set>
                                      <p:cBhvr>
                                        <p:cTn id="36" dur="1" fill="hold">
                                          <p:stCondLst>
                                            <p:cond delay="0"/>
                                          </p:stCondLst>
                                        </p:cTn>
                                        <p:tgtEl>
                                          <p:spTgt spid="8"/>
                                        </p:tgtEl>
                                        <p:attrNameLst>
                                          <p:attrName>style.visibility</p:attrName>
                                        </p:attrNameLst>
                                      </p:cBhvr>
                                      <p:to>
                                        <p:strVal val="visible"/>
                                      </p:to>
                                    </p:set>
                                    <p:animEffect transition="in" filter="box(out)">
                                      <p:cBhvr>
                                        <p:cTn id="37" dur="2000"/>
                                        <p:tgtEl>
                                          <p:spTgt spid="8"/>
                                        </p:tgtEl>
                                      </p:cBhvr>
                                    </p:animEffect>
                                  </p:childTnLst>
                                </p:cTn>
                              </p:par>
                            </p:childTnLst>
                          </p:cTn>
                        </p:par>
                        <p:par>
                          <p:cTn id="38" fill="hold">
                            <p:stCondLst>
                              <p:cond delay="15400"/>
                            </p:stCondLst>
                            <p:childTnLst>
                              <p:par>
                                <p:cTn id="39" presetID="4" presetClass="entr" presetSubtype="32" fill="hold" grpId="0" nodeType="afterEffect">
                                  <p:stCondLst>
                                    <p:cond delay="100"/>
                                  </p:stCondLst>
                                  <p:childTnLst>
                                    <p:set>
                                      <p:cBhvr>
                                        <p:cTn id="40" dur="1" fill="hold">
                                          <p:stCondLst>
                                            <p:cond delay="0"/>
                                          </p:stCondLst>
                                        </p:cTn>
                                        <p:tgtEl>
                                          <p:spTgt spid="20"/>
                                        </p:tgtEl>
                                        <p:attrNameLst>
                                          <p:attrName>style.visibility</p:attrName>
                                        </p:attrNameLst>
                                      </p:cBhvr>
                                      <p:to>
                                        <p:strVal val="visible"/>
                                      </p:to>
                                    </p:set>
                                    <p:animEffect transition="in" filter="box(out)">
                                      <p:cBhvr>
                                        <p:cTn id="41" dur="2000"/>
                                        <p:tgtEl>
                                          <p:spTgt spid="20"/>
                                        </p:tgtEl>
                                      </p:cBhvr>
                                    </p:animEffect>
                                  </p:childTnLst>
                                </p:cTn>
                              </p:par>
                            </p:childTnLst>
                          </p:cTn>
                        </p:par>
                        <p:par>
                          <p:cTn id="42" fill="hold">
                            <p:stCondLst>
                              <p:cond delay="17500"/>
                            </p:stCondLst>
                            <p:childTnLst>
                              <p:par>
                                <p:cTn id="43" presetID="4" presetClass="entr" presetSubtype="32" fill="hold" grpId="0" nodeType="afterEffect">
                                  <p:stCondLst>
                                    <p:cond delay="100"/>
                                  </p:stCondLst>
                                  <p:childTnLst>
                                    <p:set>
                                      <p:cBhvr>
                                        <p:cTn id="44" dur="1" fill="hold">
                                          <p:stCondLst>
                                            <p:cond delay="0"/>
                                          </p:stCondLst>
                                        </p:cTn>
                                        <p:tgtEl>
                                          <p:spTgt spid="16"/>
                                        </p:tgtEl>
                                        <p:attrNameLst>
                                          <p:attrName>style.visibility</p:attrName>
                                        </p:attrNameLst>
                                      </p:cBhvr>
                                      <p:to>
                                        <p:strVal val="visible"/>
                                      </p:to>
                                    </p:set>
                                    <p:animEffect transition="in" filter="box(out)">
                                      <p:cBhvr>
                                        <p:cTn id="45" dur="2000"/>
                                        <p:tgtEl>
                                          <p:spTgt spid="16"/>
                                        </p:tgtEl>
                                      </p:cBhvr>
                                    </p:animEffect>
                                  </p:childTnLst>
                                </p:cTn>
                              </p:par>
                            </p:childTnLst>
                          </p:cTn>
                        </p:par>
                        <p:par>
                          <p:cTn id="46" fill="hold">
                            <p:stCondLst>
                              <p:cond delay="19600"/>
                            </p:stCondLst>
                            <p:childTnLst>
                              <p:par>
                                <p:cTn id="47" presetID="4" presetClass="entr" presetSubtype="32" fill="hold" grpId="0" nodeType="afterEffect">
                                  <p:stCondLst>
                                    <p:cond delay="100"/>
                                  </p:stCondLst>
                                  <p:childTnLst>
                                    <p:set>
                                      <p:cBhvr>
                                        <p:cTn id="48" dur="1" fill="hold">
                                          <p:stCondLst>
                                            <p:cond delay="0"/>
                                          </p:stCondLst>
                                        </p:cTn>
                                        <p:tgtEl>
                                          <p:spTgt spid="29"/>
                                        </p:tgtEl>
                                        <p:attrNameLst>
                                          <p:attrName>style.visibility</p:attrName>
                                        </p:attrNameLst>
                                      </p:cBhvr>
                                      <p:to>
                                        <p:strVal val="visible"/>
                                      </p:to>
                                    </p:set>
                                    <p:animEffect transition="in" filter="box(out)">
                                      <p:cBhvr>
                                        <p:cTn id="49" dur="2000"/>
                                        <p:tgtEl>
                                          <p:spTgt spid="29"/>
                                        </p:tgtEl>
                                      </p:cBhvr>
                                    </p:animEffect>
                                  </p:childTnLst>
                                </p:cTn>
                              </p:par>
                            </p:childTnLst>
                          </p:cTn>
                        </p:par>
                        <p:par>
                          <p:cTn id="50" fill="hold">
                            <p:stCondLst>
                              <p:cond delay="21700"/>
                            </p:stCondLst>
                            <p:childTnLst>
                              <p:par>
                                <p:cTn id="51" presetID="4" presetClass="entr" presetSubtype="32" fill="hold" grpId="0" nodeType="afterEffect">
                                  <p:stCondLst>
                                    <p:cond delay="100"/>
                                  </p:stCondLst>
                                  <p:childTnLst>
                                    <p:set>
                                      <p:cBhvr>
                                        <p:cTn id="52" dur="1" fill="hold">
                                          <p:stCondLst>
                                            <p:cond delay="0"/>
                                          </p:stCondLst>
                                        </p:cTn>
                                        <p:tgtEl>
                                          <p:spTgt spid="22"/>
                                        </p:tgtEl>
                                        <p:attrNameLst>
                                          <p:attrName>style.visibility</p:attrName>
                                        </p:attrNameLst>
                                      </p:cBhvr>
                                      <p:to>
                                        <p:strVal val="visible"/>
                                      </p:to>
                                    </p:set>
                                    <p:animEffect transition="in" filter="box(out)">
                                      <p:cBhvr>
                                        <p:cTn id="53" dur="2000"/>
                                        <p:tgtEl>
                                          <p:spTgt spid="22"/>
                                        </p:tgtEl>
                                      </p:cBhvr>
                                    </p:animEffect>
                                  </p:childTnLst>
                                </p:cTn>
                              </p:par>
                            </p:childTnLst>
                          </p:cTn>
                        </p:par>
                        <p:par>
                          <p:cTn id="54" fill="hold">
                            <p:stCondLst>
                              <p:cond delay="23800"/>
                            </p:stCondLst>
                            <p:childTnLst>
                              <p:par>
                                <p:cTn id="55" presetID="4" presetClass="entr" presetSubtype="32" fill="hold" grpId="0" nodeType="afterEffect">
                                  <p:stCondLst>
                                    <p:cond delay="100"/>
                                  </p:stCondLst>
                                  <p:childTnLst>
                                    <p:set>
                                      <p:cBhvr>
                                        <p:cTn id="56" dur="1" fill="hold">
                                          <p:stCondLst>
                                            <p:cond delay="0"/>
                                          </p:stCondLst>
                                        </p:cTn>
                                        <p:tgtEl>
                                          <p:spTgt spid="25"/>
                                        </p:tgtEl>
                                        <p:attrNameLst>
                                          <p:attrName>style.visibility</p:attrName>
                                        </p:attrNameLst>
                                      </p:cBhvr>
                                      <p:to>
                                        <p:strVal val="visible"/>
                                      </p:to>
                                    </p:set>
                                    <p:animEffect transition="in" filter="box(out)">
                                      <p:cBhvr>
                                        <p:cTn id="57" dur="2000"/>
                                        <p:tgtEl>
                                          <p:spTgt spid="25"/>
                                        </p:tgtEl>
                                      </p:cBhvr>
                                    </p:animEffect>
                                  </p:childTnLst>
                                </p:cTn>
                              </p:par>
                            </p:childTnLst>
                          </p:cTn>
                        </p:par>
                        <p:par>
                          <p:cTn id="58" fill="hold">
                            <p:stCondLst>
                              <p:cond delay="25900"/>
                            </p:stCondLst>
                            <p:childTnLst>
                              <p:par>
                                <p:cTn id="59" presetID="4" presetClass="entr" presetSubtype="32" fill="hold" grpId="0" nodeType="afterEffect">
                                  <p:stCondLst>
                                    <p:cond delay="100"/>
                                  </p:stCondLst>
                                  <p:childTnLst>
                                    <p:set>
                                      <p:cBhvr>
                                        <p:cTn id="60" dur="1" fill="hold">
                                          <p:stCondLst>
                                            <p:cond delay="0"/>
                                          </p:stCondLst>
                                        </p:cTn>
                                        <p:tgtEl>
                                          <p:spTgt spid="23"/>
                                        </p:tgtEl>
                                        <p:attrNameLst>
                                          <p:attrName>style.visibility</p:attrName>
                                        </p:attrNameLst>
                                      </p:cBhvr>
                                      <p:to>
                                        <p:strVal val="visible"/>
                                      </p:to>
                                    </p:set>
                                    <p:animEffect transition="in" filter="box(out)">
                                      <p:cBhvr>
                                        <p:cTn id="61" dur="2000"/>
                                        <p:tgtEl>
                                          <p:spTgt spid="23"/>
                                        </p:tgtEl>
                                      </p:cBhvr>
                                    </p:animEffect>
                                  </p:childTnLst>
                                </p:cTn>
                              </p:par>
                            </p:childTnLst>
                          </p:cTn>
                        </p:par>
                        <p:par>
                          <p:cTn id="62" fill="hold">
                            <p:stCondLst>
                              <p:cond delay="28000"/>
                            </p:stCondLst>
                            <p:childTnLst>
                              <p:par>
                                <p:cTn id="63" presetID="4" presetClass="entr" presetSubtype="32" fill="hold" grpId="0" nodeType="afterEffect">
                                  <p:stCondLst>
                                    <p:cond delay="100"/>
                                  </p:stCondLst>
                                  <p:childTnLst>
                                    <p:set>
                                      <p:cBhvr>
                                        <p:cTn id="64" dur="1" fill="hold">
                                          <p:stCondLst>
                                            <p:cond delay="0"/>
                                          </p:stCondLst>
                                        </p:cTn>
                                        <p:tgtEl>
                                          <p:spTgt spid="27"/>
                                        </p:tgtEl>
                                        <p:attrNameLst>
                                          <p:attrName>style.visibility</p:attrName>
                                        </p:attrNameLst>
                                      </p:cBhvr>
                                      <p:to>
                                        <p:strVal val="visible"/>
                                      </p:to>
                                    </p:set>
                                    <p:animEffect transition="in" filter="box(out)">
                                      <p:cBhvr>
                                        <p:cTn id="65" dur="2000"/>
                                        <p:tgtEl>
                                          <p:spTgt spid="27"/>
                                        </p:tgtEl>
                                      </p:cBhvr>
                                    </p:animEffect>
                                  </p:childTnLst>
                                </p:cTn>
                              </p:par>
                            </p:childTnLst>
                          </p:cTn>
                        </p:par>
                        <p:par>
                          <p:cTn id="66" fill="hold">
                            <p:stCondLst>
                              <p:cond delay="30100"/>
                            </p:stCondLst>
                            <p:childTnLst>
                              <p:par>
                                <p:cTn id="67" presetID="4" presetClass="entr" presetSubtype="32" fill="hold" grpId="0" nodeType="afterEffect">
                                  <p:stCondLst>
                                    <p:cond delay="100"/>
                                  </p:stCondLst>
                                  <p:childTnLst>
                                    <p:set>
                                      <p:cBhvr>
                                        <p:cTn id="68" dur="1" fill="hold">
                                          <p:stCondLst>
                                            <p:cond delay="0"/>
                                          </p:stCondLst>
                                        </p:cTn>
                                        <p:tgtEl>
                                          <p:spTgt spid="24"/>
                                        </p:tgtEl>
                                        <p:attrNameLst>
                                          <p:attrName>style.visibility</p:attrName>
                                        </p:attrNameLst>
                                      </p:cBhvr>
                                      <p:to>
                                        <p:strVal val="visible"/>
                                      </p:to>
                                    </p:set>
                                    <p:animEffect transition="in" filter="box(out)">
                                      <p:cBhvr>
                                        <p:cTn id="69" dur="2000"/>
                                        <p:tgtEl>
                                          <p:spTgt spid="24"/>
                                        </p:tgtEl>
                                      </p:cBhvr>
                                    </p:animEffect>
                                  </p:childTnLst>
                                </p:cTn>
                              </p:par>
                            </p:childTnLst>
                          </p:cTn>
                        </p:par>
                        <p:par>
                          <p:cTn id="70" fill="hold">
                            <p:stCondLst>
                              <p:cond delay="32200"/>
                            </p:stCondLst>
                            <p:childTnLst>
                              <p:par>
                                <p:cTn id="71" presetID="4" presetClass="entr" presetSubtype="32" fill="hold" grpId="0" nodeType="afterEffect">
                                  <p:stCondLst>
                                    <p:cond delay="100"/>
                                  </p:stCondLst>
                                  <p:childTnLst>
                                    <p:set>
                                      <p:cBhvr>
                                        <p:cTn id="72" dur="1" fill="hold">
                                          <p:stCondLst>
                                            <p:cond delay="0"/>
                                          </p:stCondLst>
                                        </p:cTn>
                                        <p:tgtEl>
                                          <p:spTgt spid="28"/>
                                        </p:tgtEl>
                                        <p:attrNameLst>
                                          <p:attrName>style.visibility</p:attrName>
                                        </p:attrNameLst>
                                      </p:cBhvr>
                                      <p:to>
                                        <p:strVal val="visible"/>
                                      </p:to>
                                    </p:set>
                                    <p:animEffect transition="in" filter="box(out)">
                                      <p:cBhvr>
                                        <p:cTn id="73" dur="2000"/>
                                        <p:tgtEl>
                                          <p:spTgt spid="28"/>
                                        </p:tgtEl>
                                      </p:cBhvr>
                                    </p:animEffect>
                                  </p:childTnLst>
                                </p:cTn>
                              </p:par>
                            </p:childTnLst>
                          </p:cTn>
                        </p:par>
                      </p:childTnLst>
                    </p:cTn>
                  </p:par>
                  <p:par>
                    <p:cTn id="74" fill="hold">
                      <p:stCondLst>
                        <p:cond delay="indefinite"/>
                      </p:stCondLst>
                      <p:childTnLst>
                        <p:par>
                          <p:cTn id="75" fill="hold">
                            <p:stCondLst>
                              <p:cond delay="0"/>
                            </p:stCondLst>
                            <p:childTnLst>
                              <p:par>
                                <p:cTn id="76" presetID="4" presetClass="entr" presetSubtype="32" fill="hold" grpId="0" nodeType="clickEffect">
                                  <p:stCondLst>
                                    <p:cond delay="0"/>
                                  </p:stCondLst>
                                  <p:childTnLst>
                                    <p:set>
                                      <p:cBhvr>
                                        <p:cTn id="77" dur="1" fill="hold">
                                          <p:stCondLst>
                                            <p:cond delay="0"/>
                                          </p:stCondLst>
                                        </p:cTn>
                                        <p:tgtEl>
                                          <p:spTgt spid="31"/>
                                        </p:tgtEl>
                                        <p:attrNameLst>
                                          <p:attrName>style.visibility</p:attrName>
                                        </p:attrNameLst>
                                      </p:cBhvr>
                                      <p:to>
                                        <p:strVal val="visible"/>
                                      </p:to>
                                    </p:set>
                                    <p:animEffect transition="in" filter="box(out)">
                                      <p:cBhvr>
                                        <p:cTn id="78" dur="2000"/>
                                        <p:tgtEl>
                                          <p:spTgt spid="31"/>
                                        </p:tgtEl>
                                      </p:cBhvr>
                                    </p:animEffect>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30">
                                            <p:bg/>
                                          </p:spTgt>
                                        </p:tgtEl>
                                        <p:attrNameLst>
                                          <p:attrName>style.visibility</p:attrName>
                                        </p:attrNameLst>
                                      </p:cBhvr>
                                      <p:to>
                                        <p:strVal val="visible"/>
                                      </p:to>
                                    </p:set>
                                    <p:animEffect transition="in" filter="fade">
                                      <p:cBhvr>
                                        <p:cTn id="83" dur="1000"/>
                                        <p:tgtEl>
                                          <p:spTgt spid="30">
                                            <p:bg/>
                                          </p:spTgt>
                                        </p:tgtEl>
                                      </p:cBhvr>
                                    </p:animEffect>
                                    <p:anim calcmode="lin" valueType="num">
                                      <p:cBhvr>
                                        <p:cTn id="84" dur="1000" fill="hold"/>
                                        <p:tgtEl>
                                          <p:spTgt spid="30">
                                            <p:bg/>
                                          </p:spTgt>
                                        </p:tgtEl>
                                        <p:attrNameLst>
                                          <p:attrName>ppt_x</p:attrName>
                                        </p:attrNameLst>
                                      </p:cBhvr>
                                      <p:tavLst>
                                        <p:tav tm="0">
                                          <p:val>
                                            <p:strVal val="#ppt_x"/>
                                          </p:val>
                                        </p:tav>
                                        <p:tav tm="100000">
                                          <p:val>
                                            <p:strVal val="#ppt_x"/>
                                          </p:val>
                                        </p:tav>
                                      </p:tavLst>
                                    </p:anim>
                                    <p:anim calcmode="lin" valueType="num">
                                      <p:cBhvr>
                                        <p:cTn id="85" dur="1000" fill="hold"/>
                                        <p:tgtEl>
                                          <p:spTgt spid="30">
                                            <p:bg/>
                                          </p:spTgt>
                                        </p:tgtEl>
                                        <p:attrNameLst>
                                          <p:attrName>ppt_y</p:attrName>
                                        </p:attrNameLst>
                                      </p:cBhvr>
                                      <p:tavLst>
                                        <p:tav tm="0">
                                          <p:val>
                                            <p:strVal val="#ppt_y+.1"/>
                                          </p:val>
                                        </p:tav>
                                        <p:tav tm="100000">
                                          <p:val>
                                            <p:strVal val="#ppt_y"/>
                                          </p:val>
                                        </p:tav>
                                      </p:tavLst>
                                    </p:anim>
                                  </p:childTnLst>
                                </p:cTn>
                              </p:par>
                            </p:childTnLst>
                          </p:cTn>
                        </p:par>
                        <p:par>
                          <p:cTn id="86" fill="hold">
                            <p:stCondLst>
                              <p:cond delay="1000"/>
                            </p:stCondLst>
                            <p:childTnLst>
                              <p:par>
                                <p:cTn id="87" presetID="42" presetClass="entr" presetSubtype="0" fill="hold" grpId="0" nodeType="afterEffect">
                                  <p:stCondLst>
                                    <p:cond delay="0"/>
                                  </p:stCondLst>
                                  <p:childTnLst>
                                    <p:set>
                                      <p:cBhvr>
                                        <p:cTn id="88" dur="1" fill="hold">
                                          <p:stCondLst>
                                            <p:cond delay="0"/>
                                          </p:stCondLst>
                                        </p:cTn>
                                        <p:tgtEl>
                                          <p:spTgt spid="30">
                                            <p:txEl>
                                              <p:pRg st="0" end="0"/>
                                            </p:txEl>
                                          </p:spTgt>
                                        </p:tgtEl>
                                        <p:attrNameLst>
                                          <p:attrName>style.visibility</p:attrName>
                                        </p:attrNameLst>
                                      </p:cBhvr>
                                      <p:to>
                                        <p:strVal val="visible"/>
                                      </p:to>
                                    </p:set>
                                    <p:animEffect transition="in" filter="fade">
                                      <p:cBhvr>
                                        <p:cTn id="89" dur="1000"/>
                                        <p:tgtEl>
                                          <p:spTgt spid="30">
                                            <p:txEl>
                                              <p:pRg st="0" end="0"/>
                                            </p:txEl>
                                          </p:spTgt>
                                        </p:tgtEl>
                                      </p:cBhvr>
                                    </p:animEffect>
                                    <p:anim calcmode="lin" valueType="num">
                                      <p:cBhvr>
                                        <p:cTn id="90" dur="10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91" dur="1000" fill="hold"/>
                                        <p:tgtEl>
                                          <p:spTgt spid="3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2" presetClass="entr" presetSubtype="1" fill="hold" grpId="0" nodeType="clickEffect">
                                  <p:stCondLst>
                                    <p:cond delay="0"/>
                                  </p:stCondLst>
                                  <p:iterate type="wd">
                                    <p:tmPct val="13000"/>
                                  </p:iterate>
                                  <p:childTnLst>
                                    <p:set>
                                      <p:cBhvr>
                                        <p:cTn id="95" dur="1" fill="hold">
                                          <p:stCondLst>
                                            <p:cond delay="0"/>
                                          </p:stCondLst>
                                        </p:cTn>
                                        <p:tgtEl>
                                          <p:spTgt spid="3">
                                            <p:txEl>
                                              <p:pRg st="0" end="0"/>
                                            </p:txEl>
                                          </p:spTgt>
                                        </p:tgtEl>
                                        <p:attrNameLst>
                                          <p:attrName>style.visibility</p:attrName>
                                        </p:attrNameLst>
                                      </p:cBhvr>
                                      <p:to>
                                        <p:strVal val="visible"/>
                                      </p:to>
                                    </p:set>
                                    <p:animEffect transition="in" filter="wipe(up)">
                                      <p:cBhvr>
                                        <p:cTn id="96" dur="1000"/>
                                        <p:tgtEl>
                                          <p:spTgt spid="3">
                                            <p:txEl>
                                              <p:pRg st="0" end="0"/>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22" presetClass="entr" presetSubtype="1" fill="hold" grpId="0" nodeType="clickEffect">
                                  <p:stCondLst>
                                    <p:cond delay="0"/>
                                  </p:stCondLst>
                                  <p:iterate type="wd">
                                    <p:tmPct val="13000"/>
                                  </p:iterate>
                                  <p:childTnLst>
                                    <p:set>
                                      <p:cBhvr>
                                        <p:cTn id="100" dur="1" fill="hold">
                                          <p:stCondLst>
                                            <p:cond delay="0"/>
                                          </p:stCondLst>
                                        </p:cTn>
                                        <p:tgtEl>
                                          <p:spTgt spid="3">
                                            <p:txEl>
                                              <p:pRg st="1" end="1"/>
                                            </p:txEl>
                                          </p:spTgt>
                                        </p:tgtEl>
                                        <p:attrNameLst>
                                          <p:attrName>style.visibility</p:attrName>
                                        </p:attrNameLst>
                                      </p:cBhvr>
                                      <p:to>
                                        <p:strVal val="visible"/>
                                      </p:to>
                                    </p:set>
                                    <p:animEffect transition="in" filter="wipe(up)">
                                      <p:cBhvr>
                                        <p:cTn id="10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8" grpId="0" animBg="1"/>
      <p:bldP spid="13" grpId="0" animBg="1"/>
      <p:bldP spid="14" grpId="0" animBg="1"/>
      <p:bldP spid="17" grpId="0" animBg="1"/>
      <p:bldP spid="18" grpId="0" animBg="1"/>
      <p:bldP spid="19" grpId="0" animBg="1"/>
      <p:bldP spid="20" grpId="0" animBg="1"/>
      <p:bldP spid="16" grpId="0" animBg="1"/>
      <p:bldP spid="22" grpId="0" animBg="1"/>
      <p:bldP spid="23" grpId="0" animBg="1"/>
      <p:bldP spid="24" grpId="0" animBg="1"/>
      <p:bldP spid="25" grpId="0"/>
      <p:bldP spid="27" grpId="0"/>
      <p:bldP spid="28" grpId="0"/>
      <p:bldP spid="29" grpId="0"/>
      <p:bldP spid="30" grpId="0" uiExpand="1" build="p" animBg="1"/>
      <p:bldP spid="3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427984" y="764704"/>
            <a:ext cx="4574713" cy="2462213"/>
          </a:xfrm>
          <a:prstGeom prst="rect">
            <a:avLst/>
          </a:prstGeom>
          <a:noFill/>
        </p:spPr>
        <p:txBody>
          <a:bodyPr wrap="square" rtlCol="0">
            <a:spAutoFit/>
          </a:bodyPr>
          <a:lstStyle/>
          <a:p>
            <a:pPr>
              <a:spcAft>
                <a:spcPts val="600"/>
              </a:spcAft>
            </a:pPr>
            <a:r>
              <a:rPr lang="cs-CZ" sz="2200" dirty="0" smtClean="0">
                <a:solidFill>
                  <a:schemeClr val="bg1"/>
                </a:solidFill>
              </a:rPr>
              <a:t>Hlavní masu </a:t>
            </a:r>
            <a:r>
              <a:rPr lang="cs-CZ" sz="2200" dirty="0">
                <a:solidFill>
                  <a:schemeClr val="bg1"/>
                </a:solidFill>
              </a:rPr>
              <a:t>planety </a:t>
            </a:r>
            <a:r>
              <a:rPr lang="cs-CZ" sz="2200" dirty="0" smtClean="0">
                <a:solidFill>
                  <a:schemeClr val="bg1"/>
                </a:solidFill>
              </a:rPr>
              <a:t>nad </a:t>
            </a:r>
            <a:r>
              <a:rPr lang="cs-CZ" sz="2200" dirty="0">
                <a:solidFill>
                  <a:schemeClr val="bg1"/>
                </a:solidFill>
              </a:rPr>
              <a:t>jádrem </a:t>
            </a:r>
            <a:r>
              <a:rPr lang="cs-CZ" sz="2200" dirty="0" smtClean="0">
                <a:solidFill>
                  <a:schemeClr val="bg1"/>
                </a:solidFill>
              </a:rPr>
              <a:t>tvoří  </a:t>
            </a:r>
            <a:r>
              <a:rPr lang="cs-CZ" sz="2200" b="1" dirty="0" smtClean="0">
                <a:solidFill>
                  <a:srgbClr val="FFC000"/>
                </a:solidFill>
              </a:rPr>
              <a:t>tekutý kovový vodík</a:t>
            </a:r>
            <a:r>
              <a:rPr lang="cs-CZ" sz="2200" dirty="0" smtClean="0">
                <a:solidFill>
                  <a:schemeClr val="bg1"/>
                </a:solidFill>
              </a:rPr>
              <a:t>. </a:t>
            </a:r>
            <a:br>
              <a:rPr lang="cs-CZ" sz="2200" dirty="0" smtClean="0">
                <a:solidFill>
                  <a:schemeClr val="bg1"/>
                </a:solidFill>
              </a:rPr>
            </a:br>
            <a:r>
              <a:rPr lang="cs-CZ" sz="2200" dirty="0" smtClean="0">
                <a:solidFill>
                  <a:schemeClr val="bg1"/>
                </a:solidFill>
              </a:rPr>
              <a:t>Tato </a:t>
            </a:r>
            <a:r>
              <a:rPr lang="cs-CZ" sz="2200" dirty="0">
                <a:solidFill>
                  <a:schemeClr val="bg1"/>
                </a:solidFill>
              </a:rPr>
              <a:t>exotická forma nejběžnějších prvků je možná pouze za tlaku převyšujícího 4 milióny barů (zhruba 4 megaatmosféry), jaký vzniká jen uvnitř Jupitera či Saturnu. </a:t>
            </a:r>
            <a:endParaRPr lang="cs-CZ" sz="2200" dirty="0" smtClean="0">
              <a:solidFill>
                <a:schemeClr val="bg1"/>
              </a:solidFill>
            </a:endParaRPr>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4322"/>
            <a:ext cx="4096794" cy="30725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4181" y="3573016"/>
            <a:ext cx="3574597" cy="3031461"/>
          </a:xfrm>
          <a:prstGeom prst="rect">
            <a:avLst/>
          </a:prstGeom>
          <a:noFill/>
          <a:ln>
            <a:noFill/>
          </a:ln>
          <a:effectLst>
            <a:glow rad="1397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107504" y="3229578"/>
            <a:ext cx="5184576" cy="3477875"/>
          </a:xfrm>
          <a:prstGeom prst="rect">
            <a:avLst/>
          </a:prstGeom>
          <a:noFill/>
        </p:spPr>
        <p:txBody>
          <a:bodyPr wrap="square" rtlCol="0">
            <a:spAutoFit/>
          </a:bodyPr>
          <a:lstStyle/>
          <a:p>
            <a:r>
              <a:rPr lang="cs-CZ" sz="2200" dirty="0" smtClean="0">
                <a:solidFill>
                  <a:schemeClr val="bg1"/>
                </a:solidFill>
              </a:rPr>
              <a:t>Oceán kapalného vodíku tvoří vnitřní </a:t>
            </a:r>
            <a:r>
              <a:rPr lang="cs-CZ" sz="2200" dirty="0">
                <a:solidFill>
                  <a:schemeClr val="bg1"/>
                </a:solidFill>
              </a:rPr>
              <a:t>část </a:t>
            </a:r>
            <a:r>
              <a:rPr lang="cs-CZ" sz="2200" dirty="0" smtClean="0">
                <a:solidFill>
                  <a:schemeClr val="bg1"/>
                </a:solidFill>
              </a:rPr>
              <a:t>planety. </a:t>
            </a:r>
            <a:r>
              <a:rPr lang="cs-CZ" sz="2200" dirty="0">
                <a:solidFill>
                  <a:schemeClr val="bg1"/>
                </a:solidFill>
              </a:rPr>
              <a:t>Jeho hlubší část má díky velkému tlaku odtrhány elektrony z atomárních obalů a vykazuje kovové vlastnosti (tzv. </a:t>
            </a:r>
            <a:r>
              <a:rPr lang="cs-CZ" sz="2200" b="1" dirty="0">
                <a:solidFill>
                  <a:srgbClr val="FFC000"/>
                </a:solidFill>
              </a:rPr>
              <a:t>kovový vodík</a:t>
            </a:r>
            <a:r>
              <a:rPr lang="cs-CZ" sz="2200" dirty="0">
                <a:solidFill>
                  <a:schemeClr val="bg1"/>
                </a:solidFill>
              </a:rPr>
              <a:t>). </a:t>
            </a:r>
            <a:endParaRPr lang="cs-CZ" sz="2200" dirty="0" smtClean="0">
              <a:solidFill>
                <a:schemeClr val="bg1"/>
              </a:solidFill>
            </a:endParaRPr>
          </a:p>
          <a:p>
            <a:r>
              <a:rPr lang="cs-CZ" sz="2200" dirty="0" smtClean="0">
                <a:solidFill>
                  <a:schemeClr val="bg1"/>
                </a:solidFill>
              </a:rPr>
              <a:t>Vnější </a:t>
            </a:r>
            <a:r>
              <a:rPr lang="cs-CZ" sz="2200" dirty="0">
                <a:solidFill>
                  <a:schemeClr val="bg1"/>
                </a:solidFill>
              </a:rPr>
              <a:t>část oceánu je tvořena stlačeným molekulárním vodíkem a tvoří vlastní povrch planety.</a:t>
            </a:r>
            <a:r>
              <a:rPr lang="cs-CZ" sz="2200" dirty="0" smtClean="0">
                <a:solidFill>
                  <a:schemeClr val="bg1"/>
                </a:solidFill>
              </a:rPr>
              <a:t> </a:t>
            </a:r>
          </a:p>
          <a:p>
            <a:r>
              <a:rPr lang="cs-CZ" sz="2200" dirty="0" smtClean="0">
                <a:solidFill>
                  <a:schemeClr val="bg1"/>
                </a:solidFill>
              </a:rPr>
              <a:t>Tekutý vodík navíc funguje jako elektrický vodič a zdroj Jupiterova magnetického pole. </a:t>
            </a:r>
          </a:p>
        </p:txBody>
      </p:sp>
      <p:sp>
        <p:nvSpPr>
          <p:cNvPr id="3" name="TextovéPole 2"/>
          <p:cNvSpPr txBox="1"/>
          <p:nvPr/>
        </p:nvSpPr>
        <p:spPr>
          <a:xfrm>
            <a:off x="5431021" y="56818"/>
            <a:ext cx="2868495" cy="707886"/>
          </a:xfrm>
          <a:prstGeom prst="rect">
            <a:avLst/>
          </a:prstGeom>
          <a:noFill/>
        </p:spPr>
        <p:txBody>
          <a:bodyPr wrap="square" rtlCol="0">
            <a:spAutoFit/>
          </a:bodyPr>
          <a:lstStyle/>
          <a:p>
            <a:r>
              <a:rPr lang="cs-CZ" sz="4000" b="1" dirty="0" smtClean="0">
                <a:solidFill>
                  <a:srgbClr val="FFC000"/>
                </a:solidFill>
                <a:effectLst>
                  <a:outerShdw blurRad="38100" dist="38100" dir="2700000" algn="tl">
                    <a:srgbClr val="000000">
                      <a:alpha val="43137"/>
                    </a:srgbClr>
                  </a:outerShdw>
                </a:effectLst>
              </a:rPr>
              <a:t>Tekutý vodík</a:t>
            </a:r>
            <a:endParaRPr lang="cs-CZ" sz="40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6799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100"/>
                                  </p:stCondLst>
                                  <p:childTnLst>
                                    <p:set>
                                      <p:cBhvr>
                                        <p:cTn id="12" dur="1" fill="hold">
                                          <p:stCondLst>
                                            <p:cond delay="0"/>
                                          </p:stCondLst>
                                        </p:cTn>
                                        <p:tgtEl>
                                          <p:spTgt spid="6146"/>
                                        </p:tgtEl>
                                        <p:attrNameLst>
                                          <p:attrName>style.visibility</p:attrName>
                                        </p:attrNameLst>
                                      </p:cBhvr>
                                      <p:to>
                                        <p:strVal val="visible"/>
                                      </p:to>
                                    </p:set>
                                    <p:animEffect transition="in" filter="box(out)">
                                      <p:cBhvr>
                                        <p:cTn id="13" dur="2000"/>
                                        <p:tgtEl>
                                          <p:spTgt spid="614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iterate type="wd">
                                    <p:tmPct val="13000"/>
                                  </p:iterate>
                                  <p:childTnLst>
                                    <p:set>
                                      <p:cBhvr>
                                        <p:cTn id="17" dur="1" fill="hold">
                                          <p:stCondLst>
                                            <p:cond delay="0"/>
                                          </p:stCondLst>
                                        </p:cTn>
                                        <p:tgtEl>
                                          <p:spTgt spid="2">
                                            <p:txEl>
                                              <p:pRg st="0" end="0"/>
                                            </p:txEl>
                                          </p:spTgt>
                                        </p:tgtEl>
                                        <p:attrNameLst>
                                          <p:attrName>style.visibility</p:attrName>
                                        </p:attrNameLst>
                                      </p:cBhvr>
                                      <p:to>
                                        <p:strVal val="visible"/>
                                      </p:to>
                                    </p:set>
                                    <p:animEffect transition="in" filter="wipe(up)">
                                      <p:cBhvr>
                                        <p:cTn id="18" dur="1000"/>
                                        <p:tgtEl>
                                          <p:spTgt spid="2">
                                            <p:txEl>
                                              <p:pRg st="0" end="0"/>
                                            </p:txEl>
                                          </p:spTgt>
                                        </p:tgtEl>
                                      </p:cBhvr>
                                    </p:animEffect>
                                  </p:childTnLst>
                                </p:cTn>
                              </p:par>
                            </p:childTnLst>
                          </p:cTn>
                        </p:par>
                        <p:par>
                          <p:cTn id="19" fill="hold">
                            <p:stCondLst>
                              <p:cond delay="5680"/>
                            </p:stCondLst>
                            <p:childTnLst>
                              <p:par>
                                <p:cTn id="20" presetID="4" presetClass="entr" presetSubtype="32" fill="hold" nodeType="afterEffect">
                                  <p:stCondLst>
                                    <p:cond delay="0"/>
                                  </p:stCondLst>
                                  <p:childTnLst>
                                    <p:set>
                                      <p:cBhvr>
                                        <p:cTn id="21" dur="1" fill="hold">
                                          <p:stCondLst>
                                            <p:cond delay="0"/>
                                          </p:stCondLst>
                                        </p:cTn>
                                        <p:tgtEl>
                                          <p:spTgt spid="6147"/>
                                        </p:tgtEl>
                                        <p:attrNameLst>
                                          <p:attrName>style.visibility</p:attrName>
                                        </p:attrNameLst>
                                      </p:cBhvr>
                                      <p:to>
                                        <p:strVal val="visible"/>
                                      </p:to>
                                    </p:set>
                                    <p:animEffect transition="in" filter="box(out)">
                                      <p:cBhvr>
                                        <p:cTn id="22" dur="2000"/>
                                        <p:tgtEl>
                                          <p:spTgt spid="614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4">
                                            <p:txEl>
                                              <p:pRg st="0" end="0"/>
                                            </p:txEl>
                                          </p:spTgt>
                                        </p:tgtEl>
                                        <p:attrNameLst>
                                          <p:attrName>style.visibility</p:attrName>
                                        </p:attrNameLst>
                                      </p:cBhvr>
                                      <p:to>
                                        <p:strVal val="visible"/>
                                      </p:to>
                                    </p:set>
                                    <p:animEffect transition="in" filter="wipe(up)">
                                      <p:cBhvr>
                                        <p:cTn id="27" dur="10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4">
                                            <p:txEl>
                                              <p:pRg st="1" end="1"/>
                                            </p:txEl>
                                          </p:spTgt>
                                        </p:tgtEl>
                                        <p:attrNameLst>
                                          <p:attrName>style.visibility</p:attrName>
                                        </p:attrNameLst>
                                      </p:cBhvr>
                                      <p:to>
                                        <p:strVal val="visible"/>
                                      </p:to>
                                    </p:set>
                                    <p:animEffect transition="in" filter="wipe(up)">
                                      <p:cBhvr>
                                        <p:cTn id="32" dur="10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4">
                                            <p:txEl>
                                              <p:pRg st="2" end="2"/>
                                            </p:txEl>
                                          </p:spTgt>
                                        </p:tgtEl>
                                        <p:attrNameLst>
                                          <p:attrName>style.visibility</p:attrName>
                                        </p:attrNameLst>
                                      </p:cBhvr>
                                      <p:to>
                                        <p:strVal val="visible"/>
                                      </p:to>
                                    </p:set>
                                    <p:animEffect transition="in" filter="wipe(up)">
                                      <p:cBhvr>
                                        <p:cTn id="37"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8607" y="116632"/>
            <a:ext cx="5657749" cy="1116124"/>
          </a:xfrm>
        </p:spPr>
        <p:txBody>
          <a:bodyPr>
            <a:noAutofit/>
          </a:bodyPr>
          <a:lstStyle/>
          <a:p>
            <a:r>
              <a:rPr lang="cs-CZ" b="1" dirty="0" smtClean="0">
                <a:solidFill>
                  <a:srgbClr val="FFC000"/>
                </a:solidFill>
                <a:effectLst>
                  <a:outerShdw blurRad="38100" dist="38100" dir="2700000" algn="tl">
                    <a:srgbClr val="000000">
                      <a:alpha val="43137"/>
                    </a:srgbClr>
                  </a:outerShdw>
                </a:effectLst>
              </a:rPr>
              <a:t>Magnetické pole Jupiteru</a:t>
            </a:r>
            <a:endParaRPr lang="cs-CZ" b="1" dirty="0">
              <a:solidFill>
                <a:srgbClr val="FFC000"/>
              </a:solidFill>
              <a:effectLst>
                <a:outerShdw blurRad="38100" dist="38100" dir="2700000" algn="tl">
                  <a:srgbClr val="000000">
                    <a:alpha val="43137"/>
                  </a:srgbClr>
                </a:outerShdw>
              </a:effectLst>
            </a:endParaRPr>
          </a:p>
        </p:txBody>
      </p:sp>
      <p:sp>
        <p:nvSpPr>
          <p:cNvPr id="4" name="TextovéPole 3"/>
          <p:cNvSpPr txBox="1"/>
          <p:nvPr/>
        </p:nvSpPr>
        <p:spPr>
          <a:xfrm>
            <a:off x="154825" y="1376772"/>
            <a:ext cx="5472608" cy="2800767"/>
          </a:xfrm>
          <a:prstGeom prst="rect">
            <a:avLst/>
          </a:prstGeom>
          <a:noFill/>
        </p:spPr>
        <p:txBody>
          <a:bodyPr wrap="square" rtlCol="0">
            <a:spAutoFit/>
          </a:bodyPr>
          <a:lstStyle/>
          <a:p>
            <a:pPr>
              <a:spcAft>
                <a:spcPts val="1200"/>
              </a:spcAft>
            </a:pPr>
            <a:r>
              <a:rPr lang="cs-CZ" sz="2200" dirty="0" smtClean="0">
                <a:solidFill>
                  <a:schemeClr val="bg1"/>
                </a:solidFill>
              </a:rPr>
              <a:t>Zdrojem </a:t>
            </a:r>
            <a:r>
              <a:rPr lang="cs-CZ" sz="2200" dirty="0">
                <a:solidFill>
                  <a:schemeClr val="bg1"/>
                </a:solidFill>
              </a:rPr>
              <a:t>intenzivního magnetického pole a velmi rozsáhlé </a:t>
            </a:r>
            <a:r>
              <a:rPr lang="cs-CZ" sz="2200" dirty="0" smtClean="0">
                <a:solidFill>
                  <a:schemeClr val="bg1"/>
                </a:solidFill>
              </a:rPr>
              <a:t>magnetosféry je hluboko </a:t>
            </a:r>
            <a:r>
              <a:rPr lang="cs-CZ" sz="2200" dirty="0">
                <a:solidFill>
                  <a:schemeClr val="bg1"/>
                </a:solidFill>
              </a:rPr>
              <a:t>uložený plášť z kovového </a:t>
            </a:r>
            <a:r>
              <a:rPr lang="cs-CZ" sz="2200" dirty="0" smtClean="0">
                <a:solidFill>
                  <a:schemeClr val="bg1"/>
                </a:solidFill>
              </a:rPr>
              <a:t>vodíku.  </a:t>
            </a:r>
          </a:p>
          <a:p>
            <a:pPr>
              <a:spcAft>
                <a:spcPts val="1200"/>
              </a:spcAft>
            </a:pPr>
            <a:r>
              <a:rPr lang="cs-CZ" sz="2000" i="1" dirty="0" smtClean="0">
                <a:solidFill>
                  <a:srgbClr val="00B0F0"/>
                </a:solidFill>
              </a:rPr>
              <a:t>Magnetosféra </a:t>
            </a:r>
            <a:r>
              <a:rPr lang="cs-CZ" sz="2000" i="1" dirty="0">
                <a:solidFill>
                  <a:srgbClr val="00B0F0"/>
                </a:solidFill>
              </a:rPr>
              <a:t>je prostor v  okolí planety, ve kterém vlivy jejího magnetického pole převládají nad vlivy slunečního větru a mají rozhodující vliv na chování plazmy (nabitých částic), která se v magnetosféře zachytila.</a:t>
            </a:r>
          </a:p>
        </p:txBody>
      </p:sp>
      <p:sp>
        <p:nvSpPr>
          <p:cNvPr id="5" name="TextovéPole 4"/>
          <p:cNvSpPr txBox="1"/>
          <p:nvPr/>
        </p:nvSpPr>
        <p:spPr>
          <a:xfrm>
            <a:off x="154825" y="4194979"/>
            <a:ext cx="5472608" cy="1938992"/>
          </a:xfrm>
          <a:prstGeom prst="rect">
            <a:avLst/>
          </a:prstGeom>
          <a:noFill/>
        </p:spPr>
        <p:txBody>
          <a:bodyPr wrap="square" rtlCol="0">
            <a:spAutoFit/>
          </a:bodyPr>
          <a:lstStyle/>
          <a:p>
            <a:pPr>
              <a:spcAft>
                <a:spcPts val="1200"/>
              </a:spcAft>
            </a:pPr>
            <a:r>
              <a:rPr lang="cs-CZ" sz="2200" b="1" dirty="0" smtClean="0">
                <a:solidFill>
                  <a:srgbClr val="FFC000"/>
                </a:solidFill>
              </a:rPr>
              <a:t>Magnetické </a:t>
            </a:r>
            <a:r>
              <a:rPr lang="cs-CZ" sz="2200" b="1" dirty="0">
                <a:solidFill>
                  <a:srgbClr val="FFC000"/>
                </a:solidFill>
              </a:rPr>
              <a:t>pole Jupitera </a:t>
            </a:r>
            <a:r>
              <a:rPr lang="cs-CZ" sz="2200" dirty="0">
                <a:solidFill>
                  <a:schemeClr val="bg1"/>
                </a:solidFill>
              </a:rPr>
              <a:t>je asi 20 000krát silnější než magnetické pole Země. </a:t>
            </a:r>
            <a:endParaRPr lang="cs-CZ" sz="2200" dirty="0" smtClean="0">
              <a:solidFill>
                <a:schemeClr val="bg1"/>
              </a:solidFill>
            </a:endParaRPr>
          </a:p>
          <a:p>
            <a:pPr>
              <a:spcAft>
                <a:spcPts val="1200"/>
              </a:spcAft>
            </a:pPr>
            <a:r>
              <a:rPr lang="cs-CZ" sz="2200" b="1" dirty="0" smtClean="0">
                <a:solidFill>
                  <a:srgbClr val="FFC000"/>
                </a:solidFill>
              </a:rPr>
              <a:t>Magnetosféra Jupitera </a:t>
            </a:r>
            <a:r>
              <a:rPr lang="cs-CZ" sz="2200" dirty="0" smtClean="0">
                <a:solidFill>
                  <a:schemeClr val="bg1"/>
                </a:solidFill>
              </a:rPr>
              <a:t>je </a:t>
            </a:r>
            <a:r>
              <a:rPr lang="cs-CZ" sz="2200" dirty="0">
                <a:solidFill>
                  <a:schemeClr val="bg1"/>
                </a:solidFill>
              </a:rPr>
              <a:t>několikanásobně větší než magnetosféra Slunce a může přesahovat za rámec oběžné dráhy Saturna.</a:t>
            </a:r>
          </a:p>
        </p:txBody>
      </p:sp>
      <p:sp>
        <p:nvSpPr>
          <p:cNvPr id="6" name="TextovéPole 5"/>
          <p:cNvSpPr txBox="1"/>
          <p:nvPr/>
        </p:nvSpPr>
        <p:spPr>
          <a:xfrm>
            <a:off x="5742981" y="2636912"/>
            <a:ext cx="3401019" cy="707886"/>
          </a:xfrm>
          <a:prstGeom prst="rect">
            <a:avLst/>
          </a:prstGeom>
          <a:gradFill flip="none" rotWithShape="1">
            <a:gsLst>
              <a:gs pos="0">
                <a:schemeClr val="tx1">
                  <a:lumMod val="65000"/>
                  <a:lumOff val="35000"/>
                  <a:tint val="66000"/>
                  <a:satMod val="160000"/>
                </a:schemeClr>
              </a:gs>
              <a:gs pos="50000">
                <a:schemeClr val="tx1">
                  <a:lumMod val="65000"/>
                  <a:lumOff val="35000"/>
                  <a:tint val="44500"/>
                  <a:satMod val="160000"/>
                </a:schemeClr>
              </a:gs>
              <a:gs pos="100000">
                <a:schemeClr val="tx1">
                  <a:lumMod val="65000"/>
                  <a:lumOff val="35000"/>
                  <a:tint val="23500"/>
                  <a:satMod val="160000"/>
                </a:schemeClr>
              </a:gs>
            </a:gsLst>
            <a:lin ang="16200000" scaled="1"/>
            <a:tileRect/>
          </a:gradFill>
        </p:spPr>
        <p:txBody>
          <a:bodyPr wrap="square" rtlCol="0">
            <a:spAutoFit/>
          </a:bodyPr>
          <a:lstStyle/>
          <a:p>
            <a:pPr algn="ctr"/>
            <a:r>
              <a:rPr lang="cs-CZ" sz="2000" b="1" dirty="0"/>
              <a:t>Magnetická osa svírá s osou rotace úhel </a:t>
            </a:r>
            <a:r>
              <a:rPr lang="cs-CZ" sz="2000" b="1" dirty="0" smtClean="0"/>
              <a:t>asi </a:t>
            </a:r>
            <a:r>
              <a:rPr lang="cs-CZ" sz="2000" b="1" dirty="0"/>
              <a:t>10°.</a:t>
            </a:r>
          </a:p>
        </p:txBody>
      </p:sp>
      <p:sp>
        <p:nvSpPr>
          <p:cNvPr id="11" name="TextovéPole 10"/>
          <p:cNvSpPr txBox="1"/>
          <p:nvPr/>
        </p:nvSpPr>
        <p:spPr>
          <a:xfrm>
            <a:off x="5685774" y="6133971"/>
            <a:ext cx="3401019" cy="707886"/>
          </a:xfrm>
          <a:prstGeom prst="rect">
            <a:avLst/>
          </a:prstGeom>
          <a:gradFill flip="none" rotWithShape="1">
            <a:gsLst>
              <a:gs pos="0">
                <a:schemeClr val="tx1">
                  <a:lumMod val="65000"/>
                  <a:lumOff val="35000"/>
                  <a:tint val="66000"/>
                  <a:satMod val="160000"/>
                </a:schemeClr>
              </a:gs>
              <a:gs pos="50000">
                <a:schemeClr val="tx1">
                  <a:lumMod val="65000"/>
                  <a:lumOff val="35000"/>
                  <a:tint val="44500"/>
                  <a:satMod val="160000"/>
                </a:schemeClr>
              </a:gs>
              <a:gs pos="100000">
                <a:schemeClr val="tx1">
                  <a:lumMod val="65000"/>
                  <a:lumOff val="35000"/>
                  <a:tint val="23500"/>
                  <a:satMod val="160000"/>
                </a:schemeClr>
              </a:gs>
            </a:gsLst>
            <a:lin ang="16200000" scaled="1"/>
            <a:tileRect/>
          </a:gradFill>
        </p:spPr>
        <p:txBody>
          <a:bodyPr wrap="square" rtlCol="0">
            <a:spAutoFit/>
          </a:bodyPr>
          <a:lstStyle/>
          <a:p>
            <a:pPr algn="ctr"/>
            <a:r>
              <a:rPr lang="cs-CZ" sz="2000" b="1" dirty="0"/>
              <a:t>Siločáry magnetického pole Jupitera jsou velice rozsáhlé.</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8997" y="116632"/>
            <a:ext cx="3207629" cy="2520280"/>
          </a:xfrm>
          <a:prstGeom prst="rect">
            <a:avLst/>
          </a:prstGeom>
          <a:noFill/>
          <a:ln>
            <a:noFill/>
          </a:ln>
          <a:effectLst>
            <a:glow rad="1397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2468" y="3581876"/>
            <a:ext cx="3207629" cy="2520280"/>
          </a:xfrm>
          <a:prstGeom prst="rect">
            <a:avLst/>
          </a:prstGeom>
          <a:noFill/>
          <a:ln>
            <a:noFill/>
          </a:ln>
          <a:effectLst>
            <a:glow rad="1397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341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box(out)">
                                      <p:cBhvr>
                                        <p:cTn id="13" dur="2000"/>
                                        <p:tgtEl>
                                          <p:spTgt spid="1026"/>
                                        </p:tgtEl>
                                      </p:cBhvr>
                                    </p:animEffect>
                                  </p:childTnLst>
                                </p:cTn>
                              </p:par>
                            </p:childTnLst>
                          </p:cTn>
                        </p:par>
                        <p:par>
                          <p:cTn id="14" fill="hold">
                            <p:stCondLst>
                              <p:cond delay="3000"/>
                            </p:stCondLst>
                            <p:childTnLst>
                              <p:par>
                                <p:cTn id="15" presetID="4" presetClass="entr" presetSubtype="32" fill="hold" grpId="0"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out)">
                                      <p:cBhvr>
                                        <p:cTn id="17" dur="2000"/>
                                        <p:tgtEl>
                                          <p:spTgt spid="6"/>
                                        </p:tgtEl>
                                      </p:cBhvr>
                                    </p:animEffect>
                                  </p:childTnLst>
                                </p:cTn>
                              </p:par>
                            </p:childTnLst>
                          </p:cTn>
                        </p:par>
                        <p:par>
                          <p:cTn id="18" fill="hold">
                            <p:stCondLst>
                              <p:cond delay="5000"/>
                            </p:stCondLst>
                            <p:childTnLst>
                              <p:par>
                                <p:cTn id="19" presetID="4" presetClass="entr" presetSubtype="32" fill="hold" nodeType="afterEffect">
                                  <p:stCondLst>
                                    <p:cond delay="0"/>
                                  </p:stCondLst>
                                  <p:childTnLst>
                                    <p:set>
                                      <p:cBhvr>
                                        <p:cTn id="20" dur="1" fill="hold">
                                          <p:stCondLst>
                                            <p:cond delay="0"/>
                                          </p:stCondLst>
                                        </p:cTn>
                                        <p:tgtEl>
                                          <p:spTgt spid="1027"/>
                                        </p:tgtEl>
                                        <p:attrNameLst>
                                          <p:attrName>style.visibility</p:attrName>
                                        </p:attrNameLst>
                                      </p:cBhvr>
                                      <p:to>
                                        <p:strVal val="visible"/>
                                      </p:to>
                                    </p:set>
                                    <p:animEffect transition="in" filter="box(out)">
                                      <p:cBhvr>
                                        <p:cTn id="21" dur="2000"/>
                                        <p:tgtEl>
                                          <p:spTgt spid="1027"/>
                                        </p:tgtEl>
                                      </p:cBhvr>
                                    </p:animEffect>
                                  </p:childTnLst>
                                </p:cTn>
                              </p:par>
                            </p:childTnLst>
                          </p:cTn>
                        </p:par>
                        <p:par>
                          <p:cTn id="22" fill="hold">
                            <p:stCondLst>
                              <p:cond delay="7000"/>
                            </p:stCondLst>
                            <p:childTnLst>
                              <p:par>
                                <p:cTn id="23" presetID="4" presetClass="entr" presetSubtype="32"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box(out)">
                                      <p:cBhvr>
                                        <p:cTn id="25" dur="20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iterate type="wd">
                                    <p:tmPct val="13000"/>
                                  </p:iterate>
                                  <p:childTnLst>
                                    <p:set>
                                      <p:cBhvr>
                                        <p:cTn id="29" dur="1" fill="hold">
                                          <p:stCondLst>
                                            <p:cond delay="0"/>
                                          </p:stCondLst>
                                        </p:cTn>
                                        <p:tgtEl>
                                          <p:spTgt spid="4">
                                            <p:txEl>
                                              <p:pRg st="0" end="0"/>
                                            </p:txEl>
                                          </p:spTgt>
                                        </p:tgtEl>
                                        <p:attrNameLst>
                                          <p:attrName>style.visibility</p:attrName>
                                        </p:attrNameLst>
                                      </p:cBhvr>
                                      <p:to>
                                        <p:strVal val="visible"/>
                                      </p:to>
                                    </p:set>
                                    <p:animEffect transition="in" filter="wipe(up)">
                                      <p:cBhvr>
                                        <p:cTn id="30" dur="1000"/>
                                        <p:tgtEl>
                                          <p:spTgt spid="4">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grpId="0" nodeType="clickEffect">
                                  <p:stCondLst>
                                    <p:cond delay="0"/>
                                  </p:stCondLst>
                                  <p:iterate type="wd">
                                    <p:tmPct val="13000"/>
                                  </p:iterate>
                                  <p:childTnLst>
                                    <p:set>
                                      <p:cBhvr>
                                        <p:cTn id="34" dur="1" fill="hold">
                                          <p:stCondLst>
                                            <p:cond delay="0"/>
                                          </p:stCondLst>
                                        </p:cTn>
                                        <p:tgtEl>
                                          <p:spTgt spid="4">
                                            <p:txEl>
                                              <p:pRg st="1" end="1"/>
                                            </p:txEl>
                                          </p:spTgt>
                                        </p:tgtEl>
                                        <p:attrNameLst>
                                          <p:attrName>style.visibility</p:attrName>
                                        </p:attrNameLst>
                                      </p:cBhvr>
                                      <p:to>
                                        <p:strVal val="visible"/>
                                      </p:to>
                                    </p:set>
                                    <p:animEffect transition="in" filter="wipe(up)">
                                      <p:cBhvr>
                                        <p:cTn id="35" dur="1000"/>
                                        <p:tgtEl>
                                          <p:spTgt spid="4">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iterate type="wd">
                                    <p:tmPct val="13000"/>
                                  </p:iterate>
                                  <p:childTnLst>
                                    <p:set>
                                      <p:cBhvr>
                                        <p:cTn id="39" dur="1" fill="hold">
                                          <p:stCondLst>
                                            <p:cond delay="0"/>
                                          </p:stCondLst>
                                        </p:cTn>
                                        <p:tgtEl>
                                          <p:spTgt spid="5">
                                            <p:txEl>
                                              <p:pRg st="0" end="0"/>
                                            </p:txEl>
                                          </p:spTgt>
                                        </p:tgtEl>
                                        <p:attrNameLst>
                                          <p:attrName>style.visibility</p:attrName>
                                        </p:attrNameLst>
                                      </p:cBhvr>
                                      <p:to>
                                        <p:strVal val="visible"/>
                                      </p:to>
                                    </p:set>
                                    <p:animEffect transition="in" filter="wipe(up)">
                                      <p:cBhvr>
                                        <p:cTn id="40" dur="1000"/>
                                        <p:tgtEl>
                                          <p:spTgt spid="5">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1" fill="hold" grpId="0" nodeType="clickEffect">
                                  <p:stCondLst>
                                    <p:cond delay="0"/>
                                  </p:stCondLst>
                                  <p:iterate type="wd">
                                    <p:tmPct val="13000"/>
                                  </p:iterate>
                                  <p:childTnLst>
                                    <p:set>
                                      <p:cBhvr>
                                        <p:cTn id="44" dur="1" fill="hold">
                                          <p:stCondLst>
                                            <p:cond delay="0"/>
                                          </p:stCondLst>
                                        </p:cTn>
                                        <p:tgtEl>
                                          <p:spTgt spid="5">
                                            <p:txEl>
                                              <p:pRg st="1" end="1"/>
                                            </p:txEl>
                                          </p:spTgt>
                                        </p:tgtEl>
                                        <p:attrNameLst>
                                          <p:attrName>style.visibility</p:attrName>
                                        </p:attrNameLst>
                                      </p:cBhvr>
                                      <p:to>
                                        <p:strVal val="visible"/>
                                      </p:to>
                                    </p:set>
                                    <p:animEffect transition="in" filter="wipe(up)">
                                      <p:cBhvr>
                                        <p:cTn id="45"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P spid="6"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419871" y="845234"/>
            <a:ext cx="5553583" cy="4047262"/>
          </a:xfrm>
          <a:prstGeom prst="rect">
            <a:avLst/>
          </a:prstGeom>
          <a:noFill/>
        </p:spPr>
        <p:txBody>
          <a:bodyPr wrap="square" rtlCol="0">
            <a:spAutoFit/>
          </a:bodyPr>
          <a:lstStyle/>
          <a:p>
            <a:pPr marL="342900" indent="-342900">
              <a:spcAft>
                <a:spcPts val="600"/>
              </a:spcAft>
              <a:buFont typeface="Wingdings" pitchFamily="2" charset="2"/>
              <a:buChar char="Ø"/>
            </a:pPr>
            <a:r>
              <a:rPr lang="cs-CZ" sz="2200" dirty="0">
                <a:solidFill>
                  <a:schemeClr val="bg1"/>
                </a:solidFill>
              </a:rPr>
              <a:t>Magnetosféra Jupiteru je fenomén, který nemá ve sluneční soustavě obdoby. </a:t>
            </a:r>
            <a:endParaRPr lang="cs-CZ" sz="2200" dirty="0" smtClean="0">
              <a:solidFill>
                <a:schemeClr val="bg1"/>
              </a:solidFill>
            </a:endParaRPr>
          </a:p>
          <a:p>
            <a:pPr marL="342900" indent="-342900">
              <a:spcAft>
                <a:spcPts val="600"/>
              </a:spcAft>
              <a:buFont typeface="Wingdings" pitchFamily="2" charset="2"/>
              <a:buChar char="Ø"/>
            </a:pPr>
            <a:r>
              <a:rPr lang="cs-CZ" sz="2200" dirty="0" smtClean="0">
                <a:solidFill>
                  <a:schemeClr val="bg1"/>
                </a:solidFill>
              </a:rPr>
              <a:t>Především </a:t>
            </a:r>
            <a:r>
              <a:rPr lang="cs-CZ" sz="2200" dirty="0">
                <a:solidFill>
                  <a:schemeClr val="bg1"/>
                </a:solidFill>
              </a:rPr>
              <a:t>se vymyká svou enormní velikostí. </a:t>
            </a:r>
            <a:endParaRPr lang="cs-CZ" sz="2200" dirty="0" smtClean="0">
              <a:solidFill>
                <a:schemeClr val="bg1"/>
              </a:solidFill>
            </a:endParaRPr>
          </a:p>
          <a:p>
            <a:pPr marL="342900" indent="-342900">
              <a:spcAft>
                <a:spcPts val="600"/>
              </a:spcAft>
              <a:buFont typeface="Wingdings" pitchFamily="2" charset="2"/>
              <a:buChar char="Ø"/>
            </a:pPr>
            <a:r>
              <a:rPr lang="cs-CZ" sz="2200" dirty="0" smtClean="0">
                <a:solidFill>
                  <a:schemeClr val="bg1"/>
                </a:solidFill>
              </a:rPr>
              <a:t>Ve </a:t>
            </a:r>
            <a:r>
              <a:rPr lang="cs-CZ" sz="2200" dirty="0">
                <a:solidFill>
                  <a:schemeClr val="bg1"/>
                </a:solidFill>
              </a:rPr>
              <a:t>směru ke Slunci (denní, návětrná strana) dosahuje magnetosféra až do devadesátinásobku poloměru planety. </a:t>
            </a:r>
            <a:endParaRPr lang="cs-CZ" sz="2200" dirty="0" smtClean="0">
              <a:solidFill>
                <a:schemeClr val="bg1"/>
              </a:solidFill>
            </a:endParaRPr>
          </a:p>
          <a:p>
            <a:pPr marL="342900" indent="-342900">
              <a:spcAft>
                <a:spcPts val="600"/>
              </a:spcAft>
              <a:buFont typeface="Wingdings" pitchFamily="2" charset="2"/>
              <a:buChar char="Ø"/>
            </a:pPr>
            <a:r>
              <a:rPr lang="cs-CZ" sz="2200" dirty="0" smtClean="0">
                <a:solidFill>
                  <a:schemeClr val="bg1"/>
                </a:solidFill>
              </a:rPr>
              <a:t>Ve </a:t>
            </a:r>
            <a:r>
              <a:rPr lang="cs-CZ" sz="2200" dirty="0">
                <a:solidFill>
                  <a:schemeClr val="bg1"/>
                </a:solidFill>
              </a:rPr>
              <a:t>směru od Slunce (noční strana) se táhne rozsáhlý magnetický ohon až k oběžné dráze Saturnu, tedy do vzdálenosti 5 astronomických jednotek</a:t>
            </a:r>
            <a:r>
              <a:rPr lang="cs-CZ" sz="2200" dirty="0" smtClean="0">
                <a:solidFill>
                  <a:schemeClr val="bg1"/>
                </a:solidFill>
              </a:rPr>
              <a:t>!</a:t>
            </a:r>
          </a:p>
        </p:txBody>
      </p:sp>
      <p:sp>
        <p:nvSpPr>
          <p:cNvPr id="7" name="TextovéPole 6"/>
          <p:cNvSpPr txBox="1"/>
          <p:nvPr/>
        </p:nvSpPr>
        <p:spPr>
          <a:xfrm>
            <a:off x="292007" y="75793"/>
            <a:ext cx="8505911"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JUPITER - magnetické pole</a:t>
            </a:r>
            <a:endParaRPr lang="cs-CZ" sz="4400" b="1" dirty="0">
              <a:solidFill>
                <a:srgbClr val="FFC000"/>
              </a:solidFill>
              <a:effectLst>
                <a:outerShdw blurRad="38100" dist="38100" dir="2700000" algn="tl">
                  <a:srgbClr val="000000">
                    <a:alpha val="43137"/>
                  </a:srgbClr>
                </a:outerShdw>
              </a:effectLst>
            </a:endParaRPr>
          </a:p>
        </p:txBody>
      </p:sp>
      <p:sp>
        <p:nvSpPr>
          <p:cNvPr id="8" name="TextovéPole 7"/>
          <p:cNvSpPr txBox="1"/>
          <p:nvPr/>
        </p:nvSpPr>
        <p:spPr>
          <a:xfrm>
            <a:off x="116471" y="4825756"/>
            <a:ext cx="8856984" cy="1938992"/>
          </a:xfrm>
          <a:prstGeom prst="rect">
            <a:avLst/>
          </a:prstGeom>
          <a:noFill/>
        </p:spPr>
        <p:txBody>
          <a:bodyPr wrap="square" rtlCol="0">
            <a:spAutoFit/>
          </a:bodyPr>
          <a:lstStyle/>
          <a:p>
            <a:pPr marL="342900" indent="-342900">
              <a:spcAft>
                <a:spcPts val="600"/>
              </a:spcAft>
              <a:buFont typeface="Wingdings" pitchFamily="2" charset="2"/>
              <a:buChar char="Ø"/>
            </a:pPr>
            <a:r>
              <a:rPr lang="cs-CZ" sz="2200" dirty="0">
                <a:solidFill>
                  <a:schemeClr val="bg1"/>
                </a:solidFill>
              </a:rPr>
              <a:t>Magnetosféra je tak obrovská, že by se do ní vešlo Slunce i s korónou. </a:t>
            </a:r>
          </a:p>
          <a:p>
            <a:pPr marL="342900" indent="-342900">
              <a:spcAft>
                <a:spcPts val="600"/>
              </a:spcAft>
              <a:buFont typeface="Wingdings" pitchFamily="2" charset="2"/>
              <a:buChar char="Ø"/>
            </a:pPr>
            <a:r>
              <a:rPr lang="cs-CZ" sz="2200" dirty="0">
                <a:solidFill>
                  <a:schemeClr val="bg1"/>
                </a:solidFill>
              </a:rPr>
              <a:t>Lineární rozměry magnetosféry jsou stokrát větší než rozměry magnetosféry Země, objem je dokonce větší milionkrát. </a:t>
            </a:r>
          </a:p>
          <a:p>
            <a:pPr marL="342900" indent="-342900">
              <a:spcAft>
                <a:spcPts val="600"/>
              </a:spcAft>
              <a:buFont typeface="Wingdings" pitchFamily="2" charset="2"/>
              <a:buChar char="Ø"/>
            </a:pPr>
            <a:r>
              <a:rPr lang="cs-CZ" sz="2200" dirty="0">
                <a:solidFill>
                  <a:schemeClr val="bg1"/>
                </a:solidFill>
              </a:rPr>
              <a:t>Radiační pásy září intenzivně v radiovém oboru, na Zemi bylo toto záření detekováno již v roce 1955</a:t>
            </a:r>
            <a:r>
              <a:rPr lang="cs-CZ" sz="2200" dirty="0" smtClean="0">
                <a:solidFill>
                  <a:schemeClr val="bg1"/>
                </a:solidFill>
              </a:rPr>
              <a:t>.</a:t>
            </a:r>
            <a:endParaRPr lang="cs-CZ" sz="2200" dirty="0">
              <a:solidFill>
                <a:schemeClr val="bg1"/>
              </a:solidFill>
            </a:endParaRPr>
          </a:p>
        </p:txBody>
      </p:sp>
      <p:pic>
        <p:nvPicPr>
          <p:cNvPr id="4097"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354" y="980728"/>
            <a:ext cx="3334983" cy="3025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Šrafovaná šipka doprava 10"/>
          <p:cNvSpPr/>
          <p:nvPr/>
        </p:nvSpPr>
        <p:spPr>
          <a:xfrm>
            <a:off x="116471" y="4090331"/>
            <a:ext cx="3319138" cy="71875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tx1"/>
                </a:solidFill>
              </a:rPr>
              <a:t>Kliknutím spusť animaci</a:t>
            </a:r>
            <a:endParaRPr lang="cs-CZ" sz="2000" b="1" dirty="0">
              <a:solidFill>
                <a:schemeClr val="tx1"/>
              </a:solidFill>
            </a:endParaRPr>
          </a:p>
        </p:txBody>
      </p:sp>
      <p:graphicFrame>
        <p:nvGraphicFramePr>
          <p:cNvPr id="5" name="Tabulka 4"/>
          <p:cNvGraphicFramePr>
            <a:graphicFrameLocks noGrp="1"/>
          </p:cNvGraphicFramePr>
          <p:nvPr>
            <p:extLst>
              <p:ext uri="{D42A27DB-BD31-4B8C-83A1-F6EECF244321}">
                <p14:modId xmlns:p14="http://schemas.microsoft.com/office/powerpoint/2010/main" val="3656709614"/>
              </p:ext>
            </p:extLst>
          </p:nvPr>
        </p:nvGraphicFramePr>
        <p:xfrm>
          <a:off x="371884" y="980728"/>
          <a:ext cx="2808312" cy="3024336"/>
        </p:xfrm>
        <a:graphic>
          <a:graphicData uri="http://schemas.openxmlformats.org/drawingml/2006/table">
            <a:tbl>
              <a:tblPr/>
              <a:tblGrid>
                <a:gridCol w="2808312"/>
              </a:tblGrid>
              <a:tr h="1740715">
                <a:tc>
                  <a:txBody>
                    <a:bodyPr/>
                    <a:lstStyle/>
                    <a:p>
                      <a:r>
                        <a:rPr lang="cs-CZ" dirty="0" smtClean="0"/>
                        <a:t>Tato </a:t>
                      </a:r>
                      <a:r>
                        <a:rPr lang="cs-CZ" dirty="0"/>
                        <a:t>animace byla získána pomocí filmu z Voyager Science Summary (CMP 346).</a:t>
                      </a:r>
                    </a:p>
                  </a:txBody>
                  <a:tcPr anchor="ctr">
                    <a:lnL>
                      <a:noFill/>
                    </a:lnL>
                    <a:lnR>
                      <a:noFill/>
                    </a:lnR>
                    <a:lnT>
                      <a:noFill/>
                    </a:lnT>
                    <a:lnB>
                      <a:noFill/>
                    </a:lnB>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tcPr>
                </a:tc>
              </a:tr>
              <a:tr h="1283621">
                <a:tc>
                  <a:txBody>
                    <a:bodyPr/>
                    <a:lstStyle/>
                    <a:p>
                      <a:r>
                        <a:rPr lang="cs-CZ" i="1" dirty="0"/>
                        <a:t>Autor snímku: digitalizace Calvin J. Hamilton 1990</a:t>
                      </a:r>
                      <a:br>
                        <a:rPr lang="cs-CZ" i="1" dirty="0"/>
                      </a:br>
                      <a:r>
                        <a:rPr lang="cs-CZ" i="1" dirty="0"/>
                        <a:t>Kosmická sonda: Voyager</a:t>
                      </a:r>
                      <a:endParaRPr lang="cs-CZ" dirty="0"/>
                    </a:p>
                  </a:txBody>
                  <a:tcPr anchor="ctr">
                    <a:lnL>
                      <a:noFill/>
                    </a:lnL>
                    <a:lnR>
                      <a:noFill/>
                    </a:lnR>
                    <a:lnT>
                      <a:noFill/>
                    </a:lnT>
                    <a:lnB>
                      <a:noFill/>
                    </a:lnB>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tcPr>
                </a:tc>
              </a:tr>
            </a:tbl>
          </a:graphicData>
        </a:graphic>
      </p:graphicFrame>
      <p:pic>
        <p:nvPicPr>
          <p:cNvPr id="9" name="S12-17_vjupitr4.av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726" y="980728"/>
            <a:ext cx="3574215" cy="2808312"/>
          </a:xfrm>
          <a:prstGeom prst="rect">
            <a:avLst/>
          </a:prstGeom>
        </p:spPr>
      </p:pic>
    </p:spTree>
    <p:extLst>
      <p:ext uri="{BB962C8B-B14F-4D97-AF65-F5344CB8AC3E}">
        <p14:creationId xmlns:p14="http://schemas.microsoft.com/office/powerpoint/2010/main" val="2913473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1" presetClass="entr" presetSubtype="4" fill="hold" nodeType="afterEffect">
                                  <p:stCondLst>
                                    <p:cond delay="0"/>
                                  </p:stCondLst>
                                  <p:childTnLst>
                                    <p:set>
                                      <p:cBhvr>
                                        <p:cTn id="12" dur="1" fill="hold">
                                          <p:stCondLst>
                                            <p:cond delay="0"/>
                                          </p:stCondLst>
                                        </p:cTn>
                                        <p:tgtEl>
                                          <p:spTgt spid="4097"/>
                                        </p:tgtEl>
                                        <p:attrNameLst>
                                          <p:attrName>style.visibility</p:attrName>
                                        </p:attrNameLst>
                                      </p:cBhvr>
                                      <p:to>
                                        <p:strVal val="visible"/>
                                      </p:to>
                                    </p:set>
                                    <p:animEffect transition="in" filter="wheel(4)">
                                      <p:cBhvr>
                                        <p:cTn id="13" dur="2000"/>
                                        <p:tgtEl>
                                          <p:spTgt spid="409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iterate type="wd">
                                    <p:tmPct val="13000"/>
                                  </p:iterate>
                                  <p:childTnLst>
                                    <p:set>
                                      <p:cBhvr>
                                        <p:cTn id="17" dur="1" fill="hold">
                                          <p:stCondLst>
                                            <p:cond delay="0"/>
                                          </p:stCondLst>
                                        </p:cTn>
                                        <p:tgtEl>
                                          <p:spTgt spid="2">
                                            <p:txEl>
                                              <p:pRg st="0" end="0"/>
                                            </p:txEl>
                                          </p:spTgt>
                                        </p:tgtEl>
                                        <p:attrNameLst>
                                          <p:attrName>style.visibility</p:attrName>
                                        </p:attrNameLst>
                                      </p:cBhvr>
                                      <p:to>
                                        <p:strVal val="visible"/>
                                      </p:to>
                                    </p:set>
                                    <p:animEffect transition="in" filter="wipe(up)">
                                      <p:cBhvr>
                                        <p:cTn id="18" dur="1000"/>
                                        <p:tgtEl>
                                          <p:spTgt spid="2">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iterate type="wd">
                                    <p:tmPct val="13000"/>
                                  </p:iterate>
                                  <p:childTnLst>
                                    <p:set>
                                      <p:cBhvr>
                                        <p:cTn id="22" dur="1" fill="hold">
                                          <p:stCondLst>
                                            <p:cond delay="0"/>
                                          </p:stCondLst>
                                        </p:cTn>
                                        <p:tgtEl>
                                          <p:spTgt spid="2">
                                            <p:txEl>
                                              <p:pRg st="1" end="1"/>
                                            </p:txEl>
                                          </p:spTgt>
                                        </p:tgtEl>
                                        <p:attrNameLst>
                                          <p:attrName>style.visibility</p:attrName>
                                        </p:attrNameLst>
                                      </p:cBhvr>
                                      <p:to>
                                        <p:strVal val="visible"/>
                                      </p:to>
                                    </p:set>
                                    <p:animEffect transition="in" filter="wipe(up)">
                                      <p:cBhvr>
                                        <p:cTn id="23" dur="1000"/>
                                        <p:tgtEl>
                                          <p:spTgt spid="2">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iterate type="wd">
                                    <p:tmPct val="13000"/>
                                  </p:iterate>
                                  <p:childTnLst>
                                    <p:set>
                                      <p:cBhvr>
                                        <p:cTn id="27" dur="1" fill="hold">
                                          <p:stCondLst>
                                            <p:cond delay="0"/>
                                          </p:stCondLst>
                                        </p:cTn>
                                        <p:tgtEl>
                                          <p:spTgt spid="2">
                                            <p:txEl>
                                              <p:pRg st="2" end="2"/>
                                            </p:txEl>
                                          </p:spTgt>
                                        </p:tgtEl>
                                        <p:attrNameLst>
                                          <p:attrName>style.visibility</p:attrName>
                                        </p:attrNameLst>
                                      </p:cBhvr>
                                      <p:to>
                                        <p:strVal val="visible"/>
                                      </p:to>
                                    </p:set>
                                    <p:animEffect transition="in" filter="wipe(up)">
                                      <p:cBhvr>
                                        <p:cTn id="28" dur="1000"/>
                                        <p:tgtEl>
                                          <p:spTgt spid="2">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iterate type="wd">
                                    <p:tmPct val="13000"/>
                                  </p:iterate>
                                  <p:childTnLst>
                                    <p:set>
                                      <p:cBhvr>
                                        <p:cTn id="32" dur="1" fill="hold">
                                          <p:stCondLst>
                                            <p:cond delay="0"/>
                                          </p:stCondLst>
                                        </p:cTn>
                                        <p:tgtEl>
                                          <p:spTgt spid="2">
                                            <p:txEl>
                                              <p:pRg st="3" end="3"/>
                                            </p:txEl>
                                          </p:spTgt>
                                        </p:tgtEl>
                                        <p:attrNameLst>
                                          <p:attrName>style.visibility</p:attrName>
                                        </p:attrNameLst>
                                      </p:cBhvr>
                                      <p:to>
                                        <p:strVal val="visible"/>
                                      </p:to>
                                    </p:set>
                                    <p:animEffect transition="in" filter="wipe(up)">
                                      <p:cBhvr>
                                        <p:cTn id="33" dur="1000"/>
                                        <p:tgtEl>
                                          <p:spTgt spid="2">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iterate type="wd">
                                    <p:tmPct val="13000"/>
                                  </p:iterate>
                                  <p:childTnLst>
                                    <p:set>
                                      <p:cBhvr>
                                        <p:cTn id="37" dur="1" fill="hold">
                                          <p:stCondLst>
                                            <p:cond delay="0"/>
                                          </p:stCondLst>
                                        </p:cTn>
                                        <p:tgtEl>
                                          <p:spTgt spid="8"/>
                                        </p:tgtEl>
                                        <p:attrNameLst>
                                          <p:attrName>style.visibility</p:attrName>
                                        </p:attrNameLst>
                                      </p:cBhvr>
                                      <p:to>
                                        <p:strVal val="visible"/>
                                      </p:to>
                                    </p:set>
                                    <p:animEffect transition="in" filter="wipe(up)">
                                      <p:cBhvr>
                                        <p:cTn id="38" dur="10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37"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barn(outVertical)">
                                      <p:cBhvr>
                                        <p:cTn id="4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9"/>
                </p:tgtEl>
              </p:cMediaNode>
            </p:video>
            <p:seq concurrent="1" nextAc="seek">
              <p:cTn id="45" restart="whenNotActive" fill="hold" evtFilter="cancelBubble" nodeType="interactiveSeq">
                <p:stCondLst>
                  <p:cond evt="onClick" delay="0">
                    <p:tgtEl>
                      <p:spTgt spid="11"/>
                    </p:tgtEl>
                  </p:cond>
                </p:stCondLst>
                <p:endSync evt="end" delay="0">
                  <p:rtn val="all"/>
                </p:endSync>
                <p:childTnLst>
                  <p:par>
                    <p:cTn id="46" fill="hold">
                      <p:stCondLst>
                        <p:cond delay="0"/>
                      </p:stCondLst>
                      <p:childTnLst>
                        <p:par>
                          <p:cTn id="47" fill="hold">
                            <p:stCondLst>
                              <p:cond delay="0"/>
                            </p:stCondLst>
                            <p:childTnLst>
                              <p:par>
                                <p:cTn id="48" presetID="16" presetClass="entr" presetSubtype="42" fill="hold" nodeType="clickEffect">
                                  <p:stCondLst>
                                    <p:cond delay="0"/>
                                  </p:stCondLst>
                                  <p:childTnLst>
                                    <p:set>
                                      <p:cBhvr>
                                        <p:cTn id="49" dur="1" fill="hold">
                                          <p:stCondLst>
                                            <p:cond delay="0"/>
                                          </p:stCondLst>
                                        </p:cTn>
                                        <p:tgtEl>
                                          <p:spTgt spid="5"/>
                                        </p:tgtEl>
                                        <p:attrNameLst>
                                          <p:attrName>style.visibility</p:attrName>
                                        </p:attrNameLst>
                                      </p:cBhvr>
                                      <p:to>
                                        <p:strVal val="visible"/>
                                      </p:to>
                                    </p:set>
                                    <p:animEffect transition="in" filter="barn(outHorizontal)">
                                      <p:cBhvr>
                                        <p:cTn id="50" dur="1000"/>
                                        <p:tgtEl>
                                          <p:spTgt spid="5"/>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p:cTn id="55" dur="2000" fill="hold"/>
                                        <p:tgtEl>
                                          <p:spTgt spid="9"/>
                                        </p:tgtEl>
                                        <p:attrNameLst>
                                          <p:attrName>ppt_w</p:attrName>
                                        </p:attrNameLst>
                                      </p:cBhvr>
                                      <p:tavLst>
                                        <p:tav tm="0">
                                          <p:val>
                                            <p:fltVal val="0"/>
                                          </p:val>
                                        </p:tav>
                                        <p:tav tm="100000">
                                          <p:val>
                                            <p:strVal val="#ppt_w"/>
                                          </p:val>
                                        </p:tav>
                                      </p:tavLst>
                                    </p:anim>
                                    <p:anim calcmode="lin" valueType="num">
                                      <p:cBhvr>
                                        <p:cTn id="56" dur="2000" fill="hold"/>
                                        <p:tgtEl>
                                          <p:spTgt spid="9"/>
                                        </p:tgtEl>
                                        <p:attrNameLst>
                                          <p:attrName>ppt_h</p:attrName>
                                        </p:attrNameLst>
                                      </p:cBhvr>
                                      <p:tavLst>
                                        <p:tav tm="0">
                                          <p:val>
                                            <p:fltVal val="0"/>
                                          </p:val>
                                        </p:tav>
                                        <p:tav tm="100000">
                                          <p:val>
                                            <p:strVal val="#ppt_h"/>
                                          </p:val>
                                        </p:tav>
                                      </p:tavLst>
                                    </p:anim>
                                    <p:animEffect transition="in" filter="fade">
                                      <p:cBhvr>
                                        <p:cTn id="57" dur="2000"/>
                                        <p:tgtEl>
                                          <p:spTgt spid="9"/>
                                        </p:tgtEl>
                                      </p:cBhvr>
                                    </p:animEffect>
                                  </p:childTnLst>
                                </p:cTn>
                              </p:par>
                            </p:childTnLst>
                          </p:cTn>
                        </p:par>
                      </p:childTnLst>
                    </p:cTn>
                  </p:par>
                </p:childTnLst>
              </p:cTn>
              <p:nextCondLst>
                <p:cond evt="onClick" delay="0">
                  <p:tgtEl>
                    <p:spTgt spid="11"/>
                  </p:tgtEl>
                </p:cond>
              </p:nextCondLst>
            </p:seq>
          </p:childTnLst>
        </p:cTn>
      </p:par>
    </p:tnLst>
    <p:bldLst>
      <p:bldP spid="2" grpId="0" build="p"/>
      <p:bldP spid="7" grpId="0"/>
      <p:bldP spid="8" grpId="0"/>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3180" y="1906577"/>
            <a:ext cx="6437640" cy="4828230"/>
          </a:xfrm>
          <a:prstGeom prst="rect">
            <a:avLst/>
          </a:prstGeom>
          <a:noFill/>
          <a:ln>
            <a:noFill/>
          </a:ln>
          <a:effectLst>
            <a:glow rad="101600">
              <a:schemeClr val="accent1">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107504" y="116632"/>
            <a:ext cx="8928992" cy="1785104"/>
          </a:xfrm>
          <a:prstGeom prst="rect">
            <a:avLst/>
          </a:prstGeom>
          <a:noFill/>
        </p:spPr>
        <p:txBody>
          <a:bodyPr wrap="square" rtlCol="0">
            <a:spAutoFit/>
          </a:bodyPr>
          <a:lstStyle/>
          <a:p>
            <a:pPr algn="ctr"/>
            <a:r>
              <a:rPr lang="cs-CZ" sz="2200" dirty="0">
                <a:solidFill>
                  <a:schemeClr val="bg1"/>
                </a:solidFill>
              </a:rPr>
              <a:t>Magnetické pole Jupiteru lze vidět i ze Země, může se jevit až 5× větší než Měsíc v úplňku, přestože je mnohem vzdálenější. </a:t>
            </a:r>
            <a:endParaRPr lang="cs-CZ" sz="2200" dirty="0" smtClean="0">
              <a:solidFill>
                <a:schemeClr val="bg1"/>
              </a:solidFill>
            </a:endParaRPr>
          </a:p>
          <a:p>
            <a:pPr algn="ctr"/>
            <a:r>
              <a:rPr lang="cs-CZ" sz="2200" dirty="0" smtClean="0">
                <a:solidFill>
                  <a:schemeClr val="bg1"/>
                </a:solidFill>
              </a:rPr>
              <a:t>Toto </a:t>
            </a:r>
            <a:r>
              <a:rPr lang="cs-CZ" sz="2200" dirty="0">
                <a:solidFill>
                  <a:schemeClr val="bg1"/>
                </a:solidFill>
              </a:rPr>
              <a:t>magnetické pole vytváří mohutné výrony urychlených částic </a:t>
            </a:r>
            <a:r>
              <a:rPr lang="cs-CZ" sz="2200" dirty="0" smtClean="0">
                <a:solidFill>
                  <a:schemeClr val="bg1"/>
                </a:solidFill>
              </a:rPr>
              <a:t/>
            </a:r>
            <a:br>
              <a:rPr lang="cs-CZ" sz="2200" dirty="0" smtClean="0">
                <a:solidFill>
                  <a:schemeClr val="bg1"/>
                </a:solidFill>
              </a:rPr>
            </a:br>
            <a:r>
              <a:rPr lang="cs-CZ" sz="2200" dirty="0" smtClean="0">
                <a:solidFill>
                  <a:schemeClr val="bg1"/>
                </a:solidFill>
              </a:rPr>
              <a:t>v </a:t>
            </a:r>
            <a:r>
              <a:rPr lang="cs-CZ" sz="2200" dirty="0">
                <a:solidFill>
                  <a:schemeClr val="bg1"/>
                </a:solidFill>
              </a:rPr>
              <a:t>Jupiterových radiačních pásech, </a:t>
            </a:r>
            <a:r>
              <a:rPr lang="cs-CZ" sz="2200" dirty="0">
                <a:solidFill>
                  <a:srgbClr val="FFC000"/>
                </a:solidFill>
              </a:rPr>
              <a:t>interaguje s měsícem Io a vytváří vodivou trubici a plazmový prstenec</a:t>
            </a:r>
            <a:r>
              <a:rPr lang="cs-CZ" sz="2200" dirty="0">
                <a:solidFill>
                  <a:schemeClr val="bg1"/>
                </a:solidFill>
              </a:rPr>
              <a:t> okolo něj.</a:t>
            </a:r>
          </a:p>
        </p:txBody>
      </p:sp>
    </p:spTree>
    <p:extLst>
      <p:ext uri="{BB962C8B-B14F-4D97-AF65-F5344CB8AC3E}">
        <p14:creationId xmlns:p14="http://schemas.microsoft.com/office/powerpoint/2010/main" val="83062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ppt_x</p:attrName>
                                        </p:attrNameLst>
                                      </p:cBhvr>
                                      <p:tavLst>
                                        <p:tav tm="0">
                                          <p:val>
                                            <p:strVal val="#ppt_x"/>
                                          </p:val>
                                        </p:tav>
                                        <p:tav tm="100000">
                                          <p:val>
                                            <p:strVal val="#ppt_x"/>
                                          </p:val>
                                        </p:tav>
                                      </p:tavLst>
                                    </p:anim>
                                    <p:anim calcmode="lin" valueType="num">
                                      <p:cBhvr>
                                        <p:cTn id="9" dur="2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iterate type="wd">
                                    <p:tmPct val="13000"/>
                                  </p:iterate>
                                  <p:childTnLst>
                                    <p:set>
                                      <p:cBhvr>
                                        <p:cTn id="13" dur="1" fill="hold">
                                          <p:stCondLst>
                                            <p:cond delay="0"/>
                                          </p:stCondLst>
                                        </p:cTn>
                                        <p:tgtEl>
                                          <p:spTgt spid="2"/>
                                        </p:tgtEl>
                                        <p:attrNameLst>
                                          <p:attrName>style.visibility</p:attrName>
                                        </p:attrNameLst>
                                      </p:cBhvr>
                                      <p:to>
                                        <p:strVal val="visible"/>
                                      </p:to>
                                    </p:set>
                                    <p:animEffect transition="in" filter="wipe(up)">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131769" y="3367637"/>
            <a:ext cx="3209553" cy="3416320"/>
          </a:xfrm>
          <a:prstGeom prst="rect">
            <a:avLst/>
          </a:prstGeom>
          <a:noFill/>
          <a:ln>
            <a:solidFill>
              <a:srgbClr val="FFC000"/>
            </a:solidFill>
          </a:ln>
        </p:spPr>
        <p:txBody>
          <a:bodyPr wrap="square" rtlCol="0">
            <a:spAutoFit/>
          </a:bodyPr>
          <a:lstStyle/>
          <a:p>
            <a:r>
              <a:rPr lang="cs-CZ" dirty="0">
                <a:solidFill>
                  <a:srgbClr val="FFC000"/>
                </a:solidFill>
              </a:rPr>
              <a:t>Všechny jevy na tomto obrázku jsou oblaka vytvářené v Jupiterově atmosféře, které obsahuje malé krystalky zmrzlého čpavku a stopy barevných sloučenin uhlíku, síry a fosforu. Tento obrázek byl pořízen 28. května 1991</a:t>
            </a:r>
            <a:r>
              <a:rPr lang="cs-CZ" dirty="0" smtClean="0">
                <a:solidFill>
                  <a:srgbClr val="FFC000"/>
                </a:solidFill>
              </a:rPr>
              <a:t>.</a:t>
            </a:r>
          </a:p>
          <a:p>
            <a:endParaRPr lang="cs-CZ" sz="1100" i="1" dirty="0">
              <a:solidFill>
                <a:srgbClr val="FFC000"/>
              </a:solidFill>
            </a:endParaRPr>
          </a:p>
          <a:p>
            <a:r>
              <a:rPr lang="cs-CZ" i="1" dirty="0" smtClean="0">
                <a:solidFill>
                  <a:srgbClr val="FFC000"/>
                </a:solidFill>
              </a:rPr>
              <a:t>Autor snímku: STScI/NASA</a:t>
            </a:r>
            <a:br>
              <a:rPr lang="cs-CZ" i="1" dirty="0" smtClean="0">
                <a:solidFill>
                  <a:srgbClr val="FFC000"/>
                </a:solidFill>
              </a:rPr>
            </a:br>
            <a:r>
              <a:rPr lang="cs-CZ" i="1" dirty="0" smtClean="0">
                <a:solidFill>
                  <a:srgbClr val="FFC000"/>
                </a:solidFill>
              </a:rPr>
              <a:t>Kosmická sonda: Hubbleův kosmický dalekohled</a:t>
            </a:r>
            <a:endParaRPr lang="cs-CZ" dirty="0">
              <a:solidFill>
                <a:srgbClr val="FFC000"/>
              </a:solidFill>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1769" y="116632"/>
            <a:ext cx="3234863" cy="3234863"/>
          </a:xfrm>
          <a:prstGeom prst="rect">
            <a:avLst/>
          </a:prstGeom>
          <a:noFill/>
          <a:ln>
            <a:noFill/>
          </a:ln>
          <a:effectLst>
            <a:glow rad="1016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ovéPole 4"/>
          <p:cNvSpPr txBox="1"/>
          <p:nvPr/>
        </p:nvSpPr>
        <p:spPr>
          <a:xfrm>
            <a:off x="3491880" y="116632"/>
            <a:ext cx="5468445"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Atmosféra Jupiteru</a:t>
            </a:r>
            <a:endParaRPr lang="cs-CZ" sz="4400" b="1" dirty="0">
              <a:solidFill>
                <a:srgbClr val="FFC000"/>
              </a:solidFill>
              <a:effectLst>
                <a:outerShdw blurRad="38100" dist="38100" dir="2700000" algn="tl">
                  <a:srgbClr val="000000">
                    <a:alpha val="43137"/>
                  </a:srgbClr>
                </a:outerShdw>
              </a:effectLst>
            </a:endParaRPr>
          </a:p>
        </p:txBody>
      </p:sp>
      <p:sp>
        <p:nvSpPr>
          <p:cNvPr id="8" name="Zástupný symbol pro obsah 2"/>
          <p:cNvSpPr>
            <a:spLocks noGrp="1"/>
          </p:cNvSpPr>
          <p:nvPr>
            <p:ph idx="1"/>
          </p:nvPr>
        </p:nvSpPr>
        <p:spPr>
          <a:xfrm>
            <a:off x="3491879" y="861346"/>
            <a:ext cx="5502725" cy="2506291"/>
          </a:xfrm>
        </p:spPr>
        <p:txBody>
          <a:bodyPr>
            <a:noAutofit/>
          </a:bodyPr>
          <a:lstStyle/>
          <a:p>
            <a:pPr marL="0" indent="0">
              <a:buNone/>
            </a:pPr>
            <a:r>
              <a:rPr lang="cs-CZ" sz="2200" b="1" dirty="0" smtClean="0">
                <a:solidFill>
                  <a:srgbClr val="FFC000"/>
                </a:solidFill>
              </a:rPr>
              <a:t>Jupiter</a:t>
            </a:r>
            <a:r>
              <a:rPr lang="cs-CZ" sz="2200" b="1" dirty="0">
                <a:solidFill>
                  <a:srgbClr val="FFC000"/>
                </a:solidFill>
              </a:rPr>
              <a:t>, jako plynná planeta, nemá pevný povrch - jeho plynný materiál se jednoduše stává s přibývající hloubkou hustším a hustším. </a:t>
            </a:r>
            <a:endParaRPr lang="cs-CZ" sz="2200" b="1" dirty="0" smtClean="0">
              <a:solidFill>
                <a:srgbClr val="FFC000"/>
              </a:solidFill>
            </a:endParaRPr>
          </a:p>
          <a:p>
            <a:pPr marL="0" indent="0">
              <a:buNone/>
            </a:pPr>
            <a:r>
              <a:rPr lang="cs-CZ" sz="2200" b="1" dirty="0" smtClean="0">
                <a:solidFill>
                  <a:srgbClr val="FFC000"/>
                </a:solidFill>
              </a:rPr>
              <a:t>Co </a:t>
            </a:r>
            <a:r>
              <a:rPr lang="cs-CZ" sz="2200" b="1" dirty="0">
                <a:solidFill>
                  <a:srgbClr val="FFC000"/>
                </a:solidFill>
              </a:rPr>
              <a:t>vidíme my při pohledu dalekohledem, to jsou pouze nejvyšší vrstvy mračen Jupiterovy atmosféry.</a:t>
            </a:r>
          </a:p>
        </p:txBody>
      </p:sp>
      <p:sp>
        <p:nvSpPr>
          <p:cNvPr id="2" name="TextovéPole 1"/>
          <p:cNvSpPr txBox="1"/>
          <p:nvPr/>
        </p:nvSpPr>
        <p:spPr>
          <a:xfrm>
            <a:off x="3491879" y="3338919"/>
            <a:ext cx="5468445" cy="2462213"/>
          </a:xfrm>
          <a:prstGeom prst="rect">
            <a:avLst/>
          </a:prstGeom>
          <a:noFill/>
        </p:spPr>
        <p:txBody>
          <a:bodyPr wrap="square" rtlCol="0">
            <a:spAutoFit/>
          </a:bodyPr>
          <a:lstStyle/>
          <a:p>
            <a:pPr marL="342900" indent="-342900">
              <a:buFont typeface="Wingdings" pitchFamily="2" charset="2"/>
              <a:buChar char="Ø"/>
            </a:pPr>
            <a:r>
              <a:rPr lang="cs-CZ" sz="2200" dirty="0">
                <a:solidFill>
                  <a:schemeClr val="bg1"/>
                </a:solidFill>
              </a:rPr>
              <a:t>Tloušťka Jupiterovy atmosféry je zhruba </a:t>
            </a:r>
            <a:r>
              <a:rPr lang="cs-CZ" sz="2200" dirty="0" smtClean="0">
                <a:solidFill>
                  <a:schemeClr val="bg1"/>
                </a:solidFill>
              </a:rPr>
              <a:t/>
            </a:r>
            <a:br>
              <a:rPr lang="cs-CZ" sz="2200" dirty="0" smtClean="0">
                <a:solidFill>
                  <a:schemeClr val="bg1"/>
                </a:solidFill>
              </a:rPr>
            </a:br>
            <a:r>
              <a:rPr lang="cs-CZ" sz="2200" dirty="0" smtClean="0">
                <a:solidFill>
                  <a:schemeClr val="bg1"/>
                </a:solidFill>
              </a:rPr>
              <a:t>1 </a:t>
            </a:r>
            <a:r>
              <a:rPr lang="cs-CZ" sz="2200" dirty="0">
                <a:solidFill>
                  <a:schemeClr val="bg1"/>
                </a:solidFill>
              </a:rPr>
              <a:t>000 </a:t>
            </a:r>
            <a:r>
              <a:rPr lang="cs-CZ" sz="2200" dirty="0" smtClean="0">
                <a:solidFill>
                  <a:schemeClr val="bg1"/>
                </a:solidFill>
              </a:rPr>
              <a:t>km. </a:t>
            </a:r>
          </a:p>
          <a:p>
            <a:pPr marL="342900" indent="-342900">
              <a:buFont typeface="Wingdings" pitchFamily="2" charset="2"/>
              <a:buChar char="Ø"/>
            </a:pPr>
            <a:r>
              <a:rPr lang="cs-CZ" sz="2200" dirty="0" smtClean="0">
                <a:solidFill>
                  <a:schemeClr val="bg1"/>
                </a:solidFill>
              </a:rPr>
              <a:t>Atmosféra se skládá z </a:t>
            </a:r>
            <a:r>
              <a:rPr lang="cs-CZ" sz="2200" dirty="0">
                <a:solidFill>
                  <a:schemeClr val="bg1"/>
                </a:solidFill>
              </a:rPr>
              <a:t>plynného vodíku a </a:t>
            </a:r>
            <a:r>
              <a:rPr lang="cs-CZ" sz="2200" dirty="0" smtClean="0">
                <a:solidFill>
                  <a:schemeClr val="bg1"/>
                </a:solidFill>
              </a:rPr>
              <a:t>helia</a:t>
            </a:r>
            <a:r>
              <a:rPr lang="pl-PL" sz="2200" dirty="0" smtClean="0">
                <a:solidFill>
                  <a:schemeClr val="bg1"/>
                </a:solidFill>
              </a:rPr>
              <a:t>. </a:t>
            </a:r>
            <a:r>
              <a:rPr lang="cs-CZ" sz="2200" dirty="0" smtClean="0">
                <a:solidFill>
                  <a:schemeClr val="bg1"/>
                </a:solidFill>
              </a:rPr>
              <a:t> </a:t>
            </a:r>
          </a:p>
          <a:p>
            <a:pPr marL="342900" indent="-342900">
              <a:buFont typeface="Wingdings" pitchFamily="2" charset="2"/>
              <a:buChar char="Ø"/>
            </a:pPr>
            <a:r>
              <a:rPr lang="cs-CZ" sz="2200" dirty="0" smtClean="0">
                <a:solidFill>
                  <a:schemeClr val="bg1"/>
                </a:solidFill>
              </a:rPr>
              <a:t>Tmavší </a:t>
            </a:r>
            <a:r>
              <a:rPr lang="cs-CZ" sz="2200" dirty="0">
                <a:solidFill>
                  <a:schemeClr val="bg1"/>
                </a:solidFill>
              </a:rPr>
              <a:t>oblasti se nazývají pásy (pruhy), zatímco ty světlejší se nazývají světlá pásma (zóny). </a:t>
            </a:r>
          </a:p>
        </p:txBody>
      </p:sp>
      <p:sp>
        <p:nvSpPr>
          <p:cNvPr id="3" name="TextovéPole 2"/>
          <p:cNvSpPr txBox="1"/>
          <p:nvPr/>
        </p:nvSpPr>
        <p:spPr>
          <a:xfrm>
            <a:off x="3491880" y="5750004"/>
            <a:ext cx="5468445" cy="1107996"/>
          </a:xfrm>
          <a:prstGeom prst="rect">
            <a:avLst/>
          </a:prstGeom>
          <a:noFill/>
        </p:spPr>
        <p:txBody>
          <a:bodyPr wrap="square" rtlCol="0">
            <a:spAutoFit/>
          </a:bodyPr>
          <a:lstStyle/>
          <a:p>
            <a:r>
              <a:rPr lang="cs-CZ" sz="2200" dirty="0">
                <a:solidFill>
                  <a:schemeClr val="bg1"/>
                </a:solidFill>
              </a:rPr>
              <a:t>V průběhu let se pomalu mění uspořádání i barvy pásů a pásem, ale základní struktura je dlouhodobě stálá</a:t>
            </a:r>
            <a:r>
              <a:rPr lang="cs-CZ" sz="2200" dirty="0" smtClean="0">
                <a:solidFill>
                  <a:schemeClr val="bg1"/>
                </a:solidFill>
              </a:rPr>
              <a:t>.</a:t>
            </a:r>
            <a:endParaRPr lang="cs-CZ" sz="2200" dirty="0">
              <a:solidFill>
                <a:schemeClr val="bg1"/>
              </a:solidFill>
            </a:endParaRPr>
          </a:p>
        </p:txBody>
      </p:sp>
    </p:spTree>
    <p:extLst>
      <p:ext uri="{BB962C8B-B14F-4D97-AF65-F5344CB8AC3E}">
        <p14:creationId xmlns:p14="http://schemas.microsoft.com/office/powerpoint/2010/main" val="258708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box(out)">
                                      <p:cBhvr>
                                        <p:cTn id="13" dur="2000"/>
                                        <p:tgtEl>
                                          <p:spTgt spid="2050"/>
                                        </p:tgtEl>
                                      </p:cBhvr>
                                    </p:animEffect>
                                  </p:childTnLst>
                                </p:cTn>
                              </p:par>
                            </p:childTnLst>
                          </p:cTn>
                        </p:par>
                        <p:par>
                          <p:cTn id="14" fill="hold">
                            <p:stCondLst>
                              <p:cond delay="3000"/>
                            </p:stCondLst>
                            <p:childTnLst>
                              <p:par>
                                <p:cTn id="15" presetID="4" presetClass="entr" presetSubtype="32" fill="hold" grpId="0"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out)">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8">
                                            <p:txEl>
                                              <p:pRg st="0" end="0"/>
                                            </p:txEl>
                                          </p:spTgt>
                                        </p:tgtEl>
                                        <p:attrNameLst>
                                          <p:attrName>style.visibility</p:attrName>
                                        </p:attrNameLst>
                                      </p:cBhvr>
                                      <p:to>
                                        <p:strVal val="visible"/>
                                      </p:to>
                                    </p:set>
                                    <p:animEffect transition="in" filter="wipe(up)">
                                      <p:cBhvr>
                                        <p:cTn id="22" dur="10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8">
                                            <p:txEl>
                                              <p:pRg st="1" end="1"/>
                                            </p:txEl>
                                          </p:spTgt>
                                        </p:tgtEl>
                                        <p:attrNameLst>
                                          <p:attrName>style.visibility</p:attrName>
                                        </p:attrNameLst>
                                      </p:cBhvr>
                                      <p:to>
                                        <p:strVal val="visible"/>
                                      </p:to>
                                    </p:set>
                                    <p:animEffect transition="in" filter="wipe(up)">
                                      <p:cBhvr>
                                        <p:cTn id="27" dur="1000"/>
                                        <p:tgtEl>
                                          <p:spTgt spid="8">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2">
                                            <p:txEl>
                                              <p:pRg st="0" end="0"/>
                                            </p:txEl>
                                          </p:spTgt>
                                        </p:tgtEl>
                                        <p:attrNameLst>
                                          <p:attrName>style.visibility</p:attrName>
                                        </p:attrNameLst>
                                      </p:cBhvr>
                                      <p:to>
                                        <p:strVal val="visible"/>
                                      </p:to>
                                    </p:set>
                                    <p:animEffect transition="in" filter="wipe(up)">
                                      <p:cBhvr>
                                        <p:cTn id="32" dur="1000"/>
                                        <p:tgtEl>
                                          <p:spTgt spid="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2">
                                            <p:txEl>
                                              <p:pRg st="1" end="1"/>
                                            </p:txEl>
                                          </p:spTgt>
                                        </p:tgtEl>
                                        <p:attrNameLst>
                                          <p:attrName>style.visibility</p:attrName>
                                        </p:attrNameLst>
                                      </p:cBhvr>
                                      <p:to>
                                        <p:strVal val="visible"/>
                                      </p:to>
                                    </p:set>
                                    <p:animEffect transition="in" filter="wipe(up)">
                                      <p:cBhvr>
                                        <p:cTn id="37" dur="1000"/>
                                        <p:tgtEl>
                                          <p:spTgt spid="2">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iterate type="wd">
                                    <p:tmPct val="13000"/>
                                  </p:iterate>
                                  <p:childTnLst>
                                    <p:set>
                                      <p:cBhvr>
                                        <p:cTn id="41" dur="1" fill="hold">
                                          <p:stCondLst>
                                            <p:cond delay="0"/>
                                          </p:stCondLst>
                                        </p:cTn>
                                        <p:tgtEl>
                                          <p:spTgt spid="2">
                                            <p:txEl>
                                              <p:pRg st="2" end="2"/>
                                            </p:txEl>
                                          </p:spTgt>
                                        </p:tgtEl>
                                        <p:attrNameLst>
                                          <p:attrName>style.visibility</p:attrName>
                                        </p:attrNameLst>
                                      </p:cBhvr>
                                      <p:to>
                                        <p:strVal val="visible"/>
                                      </p:to>
                                    </p:set>
                                    <p:animEffect transition="in" filter="wipe(up)">
                                      <p:cBhvr>
                                        <p:cTn id="42" dur="1000"/>
                                        <p:tgtEl>
                                          <p:spTgt spid="2">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grpId="0" nodeType="clickEffect">
                                  <p:stCondLst>
                                    <p:cond delay="0"/>
                                  </p:stCondLst>
                                  <p:iterate type="wd">
                                    <p:tmPct val="13000"/>
                                  </p:iterate>
                                  <p:childTnLst>
                                    <p:set>
                                      <p:cBhvr>
                                        <p:cTn id="46" dur="1" fill="hold">
                                          <p:stCondLst>
                                            <p:cond delay="0"/>
                                          </p:stCondLst>
                                        </p:cTn>
                                        <p:tgtEl>
                                          <p:spTgt spid="3">
                                            <p:txEl>
                                              <p:pRg st="0" end="0"/>
                                            </p:txEl>
                                          </p:spTgt>
                                        </p:tgtEl>
                                        <p:attrNameLst>
                                          <p:attrName>style.visibility</p:attrName>
                                        </p:attrNameLst>
                                      </p:cBhvr>
                                      <p:to>
                                        <p:strVal val="visible"/>
                                      </p:to>
                                    </p:set>
                                    <p:animEffect transition="in" filter="wipe(up)">
                                      <p:cBhvr>
                                        <p:cTn id="47"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p:bldP spid="8" grpId="0" build="p"/>
      <p:bldP spid="2" grpId="0" build="p"/>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200901" y="1445534"/>
            <a:ext cx="4752528" cy="1785104"/>
          </a:xfrm>
          <a:prstGeom prst="rect">
            <a:avLst/>
          </a:prstGeom>
          <a:noFill/>
        </p:spPr>
        <p:txBody>
          <a:bodyPr wrap="square" rtlCol="0">
            <a:spAutoFit/>
          </a:bodyPr>
          <a:lstStyle/>
          <a:p>
            <a:r>
              <a:rPr lang="cs-CZ" sz="2200" dirty="0" smtClean="0">
                <a:solidFill>
                  <a:schemeClr val="bg1"/>
                </a:solidFill>
              </a:rPr>
              <a:t>- je nejvýraznější strukturou,  která </a:t>
            </a:r>
            <a:r>
              <a:rPr lang="cs-CZ" sz="2200" dirty="0">
                <a:solidFill>
                  <a:schemeClr val="bg1"/>
                </a:solidFill>
              </a:rPr>
              <a:t>je v jižním mírném pásmu </a:t>
            </a:r>
            <a:r>
              <a:rPr lang="cs-CZ" sz="2200" dirty="0" smtClean="0">
                <a:solidFill>
                  <a:schemeClr val="bg1"/>
                </a:solidFill>
              </a:rPr>
              <a:t> </a:t>
            </a:r>
            <a:r>
              <a:rPr lang="cs-CZ" sz="2200" dirty="0">
                <a:solidFill>
                  <a:schemeClr val="bg1"/>
                </a:solidFill>
              </a:rPr>
              <a:t>a byla poprvé </a:t>
            </a:r>
            <a:r>
              <a:rPr lang="cs-CZ" sz="2200" dirty="0" smtClean="0">
                <a:solidFill>
                  <a:schemeClr val="bg1"/>
                </a:solidFill>
              </a:rPr>
              <a:t>pozorována </a:t>
            </a:r>
            <a:r>
              <a:rPr lang="cs-CZ" sz="2200" dirty="0">
                <a:solidFill>
                  <a:schemeClr val="bg1"/>
                </a:solidFill>
              </a:rPr>
              <a:t>v roce 1664 Robertem Hookem</a:t>
            </a:r>
            <a:r>
              <a:rPr lang="cs-CZ" sz="2200" dirty="0" smtClean="0">
                <a:solidFill>
                  <a:schemeClr val="bg1"/>
                </a:solidFill>
              </a:rPr>
              <a:t>. Od </a:t>
            </a:r>
            <a:r>
              <a:rPr lang="cs-CZ" sz="2200" dirty="0">
                <a:solidFill>
                  <a:schemeClr val="bg1"/>
                </a:solidFill>
              </a:rPr>
              <a:t>té doby několikrát zmizela a zase se objevila</a:t>
            </a:r>
            <a:r>
              <a:rPr lang="cs-CZ" sz="2200" dirty="0" smtClean="0">
                <a:solidFill>
                  <a:schemeClr val="bg1"/>
                </a:solidFill>
              </a:rPr>
              <a:t>.</a:t>
            </a:r>
            <a:endParaRPr lang="cs-CZ" sz="2200" dirty="0">
              <a:solidFill>
                <a:schemeClr val="bg1"/>
              </a:solidFill>
            </a:endParaRPr>
          </a:p>
        </p:txBody>
      </p:sp>
      <p:sp>
        <p:nvSpPr>
          <p:cNvPr id="3" name="TextovéPole 2"/>
          <p:cNvSpPr txBox="1"/>
          <p:nvPr/>
        </p:nvSpPr>
        <p:spPr>
          <a:xfrm>
            <a:off x="125905" y="49247"/>
            <a:ext cx="8928992"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JUPITER - Velká rudá skvrna</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06" y="908720"/>
            <a:ext cx="3844472" cy="3654152"/>
          </a:xfrm>
          <a:prstGeom prst="rect">
            <a:avLst/>
          </a:prstGeom>
          <a:noFill/>
          <a:ln>
            <a:noFill/>
          </a:ln>
          <a:effectLst>
            <a:glow rad="1016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4200901" y="692696"/>
            <a:ext cx="4726129" cy="769441"/>
          </a:xfrm>
          <a:prstGeom prst="rect">
            <a:avLst/>
          </a:prstGeom>
          <a:noFill/>
        </p:spPr>
        <p:txBody>
          <a:bodyPr wrap="square" rtlCol="0">
            <a:spAutoFit/>
          </a:bodyPr>
          <a:lstStyle/>
          <a:p>
            <a:pPr algn="ctr"/>
            <a:r>
              <a:rPr lang="cs-CZ" sz="2200" dirty="0">
                <a:solidFill>
                  <a:srgbClr val="FFC000"/>
                </a:solidFill>
              </a:rPr>
              <a:t>(v angličtině se používá </a:t>
            </a:r>
            <a:r>
              <a:rPr lang="cs-CZ" sz="2200" dirty="0" smtClean="0">
                <a:solidFill>
                  <a:srgbClr val="FFC000"/>
                </a:solidFill>
              </a:rPr>
              <a:t>zkratka </a:t>
            </a:r>
            <a:br>
              <a:rPr lang="cs-CZ" sz="2200" dirty="0" smtClean="0">
                <a:solidFill>
                  <a:srgbClr val="FFC000"/>
                </a:solidFill>
              </a:rPr>
            </a:br>
            <a:r>
              <a:rPr lang="cs-CZ" sz="2200" dirty="0" smtClean="0">
                <a:solidFill>
                  <a:srgbClr val="FFC000"/>
                </a:solidFill>
              </a:rPr>
              <a:t>GRS – Great </a:t>
            </a:r>
            <a:r>
              <a:rPr lang="cs-CZ" sz="2200" dirty="0">
                <a:solidFill>
                  <a:srgbClr val="FFC000"/>
                </a:solidFill>
              </a:rPr>
              <a:t>Red Spot</a:t>
            </a:r>
            <a:r>
              <a:rPr lang="cs-CZ" sz="2200" dirty="0" smtClean="0">
                <a:solidFill>
                  <a:srgbClr val="FFC000"/>
                </a:solidFill>
              </a:rPr>
              <a:t>)</a:t>
            </a:r>
            <a:endParaRPr lang="cs-CZ" sz="2200" b="1" dirty="0">
              <a:solidFill>
                <a:srgbClr val="FFC000"/>
              </a:solidFill>
              <a:effectLst>
                <a:outerShdw blurRad="38100" dist="38100" dir="2700000" algn="tl">
                  <a:srgbClr val="000000">
                    <a:alpha val="43137"/>
                  </a:srgbClr>
                </a:outerShdw>
              </a:effectLst>
            </a:endParaRPr>
          </a:p>
        </p:txBody>
      </p:sp>
      <p:sp>
        <p:nvSpPr>
          <p:cNvPr id="5" name="TextovéPole 4"/>
          <p:cNvSpPr txBox="1"/>
          <p:nvPr/>
        </p:nvSpPr>
        <p:spPr>
          <a:xfrm>
            <a:off x="4174502" y="3237162"/>
            <a:ext cx="4752528" cy="3554819"/>
          </a:xfrm>
          <a:prstGeom prst="rect">
            <a:avLst/>
          </a:prstGeom>
          <a:noFill/>
        </p:spPr>
        <p:txBody>
          <a:bodyPr wrap="square" rtlCol="0">
            <a:spAutoFit/>
          </a:bodyPr>
          <a:lstStyle/>
          <a:p>
            <a:pPr>
              <a:spcAft>
                <a:spcPts val="600"/>
              </a:spcAft>
            </a:pPr>
            <a:r>
              <a:rPr lang="cs-CZ" sz="2200" b="1" dirty="0">
                <a:solidFill>
                  <a:srgbClr val="FFC000"/>
                </a:solidFill>
              </a:rPr>
              <a:t>Nyní víme, že je to obrovská bouře rotující jako cyklón</a:t>
            </a:r>
            <a:r>
              <a:rPr lang="cs-CZ" sz="2200" dirty="0">
                <a:solidFill>
                  <a:srgbClr val="FFC000"/>
                </a:solidFill>
              </a:rPr>
              <a:t>. </a:t>
            </a:r>
            <a:endParaRPr lang="cs-CZ" sz="2200" dirty="0" smtClean="0">
              <a:solidFill>
                <a:srgbClr val="FFC000"/>
              </a:solidFill>
            </a:endParaRPr>
          </a:p>
          <a:p>
            <a:pPr>
              <a:spcAft>
                <a:spcPts val="600"/>
              </a:spcAft>
            </a:pPr>
            <a:r>
              <a:rPr lang="cs-CZ" sz="2200" dirty="0" smtClean="0">
                <a:solidFill>
                  <a:schemeClr val="bg1"/>
                </a:solidFill>
              </a:rPr>
              <a:t>Na </a:t>
            </a:r>
            <a:r>
              <a:rPr lang="cs-CZ" sz="2200" dirty="0">
                <a:solidFill>
                  <a:schemeClr val="bg1"/>
                </a:solidFill>
              </a:rPr>
              <a:t>rozdíl od karibských hurikánů spojených s tlakovou níží, </a:t>
            </a:r>
            <a:r>
              <a:rPr lang="cs-CZ" sz="2200" dirty="0">
                <a:solidFill>
                  <a:srgbClr val="FFC000"/>
                </a:solidFill>
              </a:rPr>
              <a:t>rotuje</a:t>
            </a:r>
            <a:r>
              <a:rPr lang="cs-CZ" sz="2200" dirty="0">
                <a:solidFill>
                  <a:schemeClr val="bg1"/>
                </a:solidFill>
              </a:rPr>
              <a:t> Velká rudá skvrna </a:t>
            </a:r>
            <a:r>
              <a:rPr lang="cs-CZ" sz="2200" dirty="0">
                <a:solidFill>
                  <a:srgbClr val="FFC000"/>
                </a:solidFill>
              </a:rPr>
              <a:t>proti směru pohybu hodinových </a:t>
            </a:r>
            <a:r>
              <a:rPr lang="cs-CZ" sz="2200" dirty="0" smtClean="0">
                <a:solidFill>
                  <a:srgbClr val="FFC000"/>
                </a:solidFill>
              </a:rPr>
              <a:t>ručiček (</a:t>
            </a:r>
            <a:r>
              <a:rPr lang="pt-BR" sz="2200" dirty="0" smtClean="0">
                <a:solidFill>
                  <a:srgbClr val="FFC000"/>
                </a:solidFill>
              </a:rPr>
              <a:t>rotační period</a:t>
            </a:r>
            <a:r>
              <a:rPr lang="cs-CZ" sz="2200" dirty="0" smtClean="0">
                <a:solidFill>
                  <a:srgbClr val="FFC000"/>
                </a:solidFill>
              </a:rPr>
              <a:t>a je </a:t>
            </a:r>
            <a:r>
              <a:rPr lang="pt-BR" sz="2200" dirty="0" smtClean="0">
                <a:solidFill>
                  <a:srgbClr val="FFC000"/>
                </a:solidFill>
              </a:rPr>
              <a:t>okolo </a:t>
            </a:r>
            <a:r>
              <a:rPr lang="pt-BR" sz="2200" dirty="0">
                <a:solidFill>
                  <a:srgbClr val="FFC000"/>
                </a:solidFill>
              </a:rPr>
              <a:t>šesti </a:t>
            </a:r>
            <a:r>
              <a:rPr lang="pt-BR" sz="2200" dirty="0" smtClean="0">
                <a:solidFill>
                  <a:srgbClr val="FFC000"/>
                </a:solidFill>
              </a:rPr>
              <a:t>dní</a:t>
            </a:r>
            <a:r>
              <a:rPr lang="cs-CZ" sz="2200" dirty="0" smtClean="0">
                <a:solidFill>
                  <a:srgbClr val="FFC000"/>
                </a:solidFill>
              </a:rPr>
              <a:t>), </a:t>
            </a:r>
            <a:r>
              <a:rPr lang="cs-CZ" sz="2200" dirty="0" smtClean="0">
                <a:solidFill>
                  <a:schemeClr val="bg1"/>
                </a:solidFill>
              </a:rPr>
              <a:t> </a:t>
            </a:r>
            <a:r>
              <a:rPr lang="cs-CZ" sz="2200" dirty="0">
                <a:solidFill>
                  <a:schemeClr val="bg1"/>
                </a:solidFill>
              </a:rPr>
              <a:t>jde tedy o systém spojený s tlakovou výší. </a:t>
            </a:r>
            <a:r>
              <a:rPr lang="cs-CZ" sz="2200" dirty="0">
                <a:solidFill>
                  <a:srgbClr val="FFC000"/>
                </a:solidFill>
              </a:rPr>
              <a:t>Rychlost větru </a:t>
            </a:r>
            <a:r>
              <a:rPr lang="cs-CZ" sz="2200" dirty="0">
                <a:solidFill>
                  <a:schemeClr val="bg1"/>
                </a:solidFill>
              </a:rPr>
              <a:t>uvnitř této </a:t>
            </a:r>
            <a:r>
              <a:rPr lang="cs-CZ" sz="2200" dirty="0" smtClean="0">
                <a:solidFill>
                  <a:schemeClr val="bg1"/>
                </a:solidFill>
              </a:rPr>
              <a:t>jupiterské </a:t>
            </a:r>
            <a:r>
              <a:rPr lang="cs-CZ" sz="2200" dirty="0">
                <a:solidFill>
                  <a:schemeClr val="bg1"/>
                </a:solidFill>
              </a:rPr>
              <a:t>anticyklóny </a:t>
            </a:r>
            <a:r>
              <a:rPr lang="cs-CZ" sz="2200" dirty="0">
                <a:solidFill>
                  <a:srgbClr val="FFC000"/>
                </a:solidFill>
              </a:rPr>
              <a:t>dosahuje 120 m.s</a:t>
            </a:r>
            <a:r>
              <a:rPr lang="cs-CZ" sz="2200" baseline="30000" dirty="0">
                <a:solidFill>
                  <a:srgbClr val="FFC000"/>
                </a:solidFill>
              </a:rPr>
              <a:t>-1</a:t>
            </a:r>
            <a:r>
              <a:rPr lang="cs-CZ" sz="2200" dirty="0">
                <a:solidFill>
                  <a:srgbClr val="FFC000"/>
                </a:solidFill>
              </a:rPr>
              <a:t> (432 km.h</a:t>
            </a:r>
            <a:r>
              <a:rPr lang="cs-CZ" sz="2200" baseline="30000" dirty="0">
                <a:solidFill>
                  <a:srgbClr val="FFC000"/>
                </a:solidFill>
              </a:rPr>
              <a:t>-1</a:t>
            </a:r>
            <a:r>
              <a:rPr lang="cs-CZ" sz="2200" dirty="0">
                <a:solidFill>
                  <a:srgbClr val="FFC000"/>
                </a:solidFill>
              </a:rPr>
              <a:t>).</a:t>
            </a:r>
          </a:p>
        </p:txBody>
      </p:sp>
      <p:sp>
        <p:nvSpPr>
          <p:cNvPr id="6" name="TextovéPole 5"/>
          <p:cNvSpPr txBox="1"/>
          <p:nvPr/>
        </p:nvSpPr>
        <p:spPr>
          <a:xfrm>
            <a:off x="125905" y="4595619"/>
            <a:ext cx="3894975" cy="2123658"/>
          </a:xfrm>
          <a:prstGeom prst="rect">
            <a:avLst/>
          </a:prstGeom>
          <a:noFill/>
        </p:spPr>
        <p:txBody>
          <a:bodyPr wrap="square" rtlCol="0">
            <a:spAutoFit/>
          </a:bodyPr>
          <a:lstStyle/>
          <a:p>
            <a:pPr algn="ctr"/>
            <a:r>
              <a:rPr lang="cs-CZ" sz="2200" dirty="0" smtClean="0">
                <a:ln w="10160">
                  <a:solidFill>
                    <a:schemeClr val="accent1"/>
                  </a:solidFill>
                  <a:prstDash val="solid"/>
                </a:ln>
                <a:solidFill>
                  <a:srgbClr val="FFFFFF"/>
                </a:solidFill>
                <a:effectLst>
                  <a:outerShdw blurRad="38100" dist="32000" dir="5400000" algn="tl">
                    <a:srgbClr val="000000">
                      <a:alpha val="30000"/>
                    </a:srgbClr>
                  </a:outerShdw>
                </a:effectLst>
              </a:rPr>
              <a:t>Velká rudá skvrna je největší známou anticyklónou ve sluneční soustavě. S  průměrem téměř 25 000 km je dvakrát větší než celá Země (1/6 průměru samotného Jupitera.)</a:t>
            </a:r>
            <a:endParaRPr lang="cs-CZ" sz="2200" dirty="0">
              <a:ln w="10160">
                <a:solidFill>
                  <a:schemeClr val="accent1"/>
                </a:solidFill>
                <a:prstDash val="solid"/>
              </a:ln>
              <a:solidFill>
                <a:srgbClr val="FFFFFF"/>
              </a:solidFill>
              <a:effectLst>
                <a:outerShdw blurRad="38100" dist="32000" dir="5400000" algn="tl">
                  <a:srgbClr val="000000">
                    <a:alpha val="30000"/>
                  </a:srgbClr>
                </a:outerShdw>
              </a:effectLst>
            </a:endParaRPr>
          </a:p>
        </p:txBody>
      </p:sp>
    </p:spTree>
    <p:extLst>
      <p:ext uri="{BB962C8B-B14F-4D97-AF65-F5344CB8AC3E}">
        <p14:creationId xmlns:p14="http://schemas.microsoft.com/office/powerpoint/2010/main" val="351736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ox(out)">
                                      <p:cBhvr>
                                        <p:cTn id="13" dur="2000"/>
                                        <p:tgtEl>
                                          <p:spTgt spid="4"/>
                                        </p:tgtEl>
                                      </p:cBhvr>
                                    </p:animEffect>
                                  </p:childTnLst>
                                </p:cTn>
                              </p:par>
                            </p:childTnLst>
                          </p:cTn>
                        </p:par>
                        <p:par>
                          <p:cTn id="14" fill="hold">
                            <p:stCondLst>
                              <p:cond delay="3000"/>
                            </p:stCondLst>
                            <p:childTnLst>
                              <p:par>
                                <p:cTn id="15" presetID="4" presetClass="entr" presetSubtype="32" fill="hold" nodeType="afterEffect">
                                  <p:stCondLst>
                                    <p:cond delay="0"/>
                                  </p:stCondLst>
                                  <p:childTnLst>
                                    <p:set>
                                      <p:cBhvr>
                                        <p:cTn id="16" dur="1" fill="hold">
                                          <p:stCondLst>
                                            <p:cond delay="0"/>
                                          </p:stCondLst>
                                        </p:cTn>
                                        <p:tgtEl>
                                          <p:spTgt spid="2050"/>
                                        </p:tgtEl>
                                        <p:attrNameLst>
                                          <p:attrName>style.visibility</p:attrName>
                                        </p:attrNameLst>
                                      </p:cBhvr>
                                      <p:to>
                                        <p:strVal val="visible"/>
                                      </p:to>
                                    </p:set>
                                    <p:animEffect transition="in" filter="box(out)">
                                      <p:cBhvr>
                                        <p:cTn id="17" dur="2000"/>
                                        <p:tgtEl>
                                          <p:spTgt spid="205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2">
                                            <p:txEl>
                                              <p:pRg st="0" end="0"/>
                                            </p:txEl>
                                          </p:spTgt>
                                        </p:tgtEl>
                                        <p:attrNameLst>
                                          <p:attrName>style.visibility</p:attrName>
                                        </p:attrNameLst>
                                      </p:cBhvr>
                                      <p:to>
                                        <p:strVal val="visible"/>
                                      </p:to>
                                    </p:set>
                                    <p:animEffect transition="in" filter="wipe(up)">
                                      <p:cBhvr>
                                        <p:cTn id="22" dur="1000"/>
                                        <p:tgtEl>
                                          <p:spTgt spid="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5">
                                            <p:txEl>
                                              <p:pRg st="0" end="0"/>
                                            </p:txEl>
                                          </p:spTgt>
                                        </p:tgtEl>
                                        <p:attrNameLst>
                                          <p:attrName>style.visibility</p:attrName>
                                        </p:attrNameLst>
                                      </p:cBhvr>
                                      <p:to>
                                        <p:strVal val="visible"/>
                                      </p:to>
                                    </p:set>
                                    <p:animEffect transition="in" filter="wipe(up)">
                                      <p:cBhvr>
                                        <p:cTn id="27" dur="1000"/>
                                        <p:tgtEl>
                                          <p:spTgt spid="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5">
                                            <p:txEl>
                                              <p:pRg st="1" end="1"/>
                                            </p:txEl>
                                          </p:spTgt>
                                        </p:tgtEl>
                                        <p:attrNameLst>
                                          <p:attrName>style.visibility</p:attrName>
                                        </p:attrNameLst>
                                      </p:cBhvr>
                                      <p:to>
                                        <p:strVal val="visible"/>
                                      </p:to>
                                    </p:set>
                                    <p:animEffect transition="in" filter="wipe(up)">
                                      <p:cBhvr>
                                        <p:cTn id="32" dur="1000"/>
                                        <p:tgtEl>
                                          <p:spTgt spid="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6">
                                            <p:txEl>
                                              <p:pRg st="0" end="0"/>
                                            </p:txEl>
                                          </p:spTgt>
                                        </p:tgtEl>
                                        <p:attrNameLst>
                                          <p:attrName>style.visibility</p:attrName>
                                        </p:attrNameLst>
                                      </p:cBhvr>
                                      <p:to>
                                        <p:strVal val="visible"/>
                                      </p:to>
                                    </p:set>
                                    <p:animEffect transition="in" filter="wipe(up)">
                                      <p:cBhvr>
                                        <p:cTn id="37"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P spid="5"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1945" y="188640"/>
            <a:ext cx="4707693" cy="3528392"/>
          </a:xfrm>
          <a:prstGeom prst="rect">
            <a:avLst/>
          </a:prstGeom>
          <a:noFill/>
          <a:ln>
            <a:noFill/>
          </a:ln>
          <a:effectLst>
            <a:glow rad="101600">
              <a:schemeClr val="accent4">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120646" y="3861048"/>
            <a:ext cx="8928992" cy="2800767"/>
          </a:xfrm>
          <a:prstGeom prst="rect">
            <a:avLst/>
          </a:prstGeom>
          <a:noFill/>
        </p:spPr>
        <p:txBody>
          <a:bodyPr wrap="square" rtlCol="0">
            <a:spAutoFit/>
          </a:bodyPr>
          <a:lstStyle/>
          <a:p>
            <a:pPr algn="just"/>
            <a:r>
              <a:rPr lang="cs-CZ" sz="2200" dirty="0">
                <a:solidFill>
                  <a:schemeClr val="bg1"/>
                </a:solidFill>
              </a:rPr>
              <a:t>Dlouhá životnost této anticyklóny je zřejmě zapříčiněna tím, že je Jupiter převážně plynná planeta. Pravděpodobně obsahuje tekuté vrstvy, ale chybí zde pevný povrch, na němž by mohlo docházet ke ztrátě energie </a:t>
            </a:r>
            <a:r>
              <a:rPr lang="cs-CZ" sz="2200" dirty="0" smtClean="0">
                <a:solidFill>
                  <a:schemeClr val="bg1"/>
                </a:solidFill>
              </a:rPr>
              <a:t>, </a:t>
            </a:r>
            <a:r>
              <a:rPr lang="cs-CZ" sz="2200" dirty="0">
                <a:solidFill>
                  <a:schemeClr val="bg1"/>
                </a:solidFill>
              </a:rPr>
              <a:t>jak to známe v případě pozemských hurikánů, když se dostanou nad pevninu. </a:t>
            </a:r>
            <a:r>
              <a:rPr lang="cs-CZ" sz="2200" dirty="0" smtClean="0">
                <a:solidFill>
                  <a:schemeClr val="bg1"/>
                </a:solidFill>
              </a:rPr>
              <a:t/>
            </a:r>
            <a:br>
              <a:rPr lang="cs-CZ" sz="2200" dirty="0" smtClean="0">
                <a:solidFill>
                  <a:schemeClr val="bg1"/>
                </a:solidFill>
              </a:rPr>
            </a:br>
            <a:r>
              <a:rPr lang="cs-CZ" sz="2200" b="1" dirty="0" smtClean="0">
                <a:solidFill>
                  <a:srgbClr val="FFC000"/>
                </a:solidFill>
              </a:rPr>
              <a:t>Velká </a:t>
            </a:r>
            <a:r>
              <a:rPr lang="cs-CZ" sz="2200" b="1" dirty="0">
                <a:solidFill>
                  <a:srgbClr val="FFC000"/>
                </a:solidFill>
              </a:rPr>
              <a:t>rudá skvrna však přesto mění svůj tvar, velikost i barvu</a:t>
            </a:r>
            <a:r>
              <a:rPr lang="cs-CZ" sz="2200" dirty="0">
                <a:solidFill>
                  <a:schemeClr val="bg1"/>
                </a:solidFill>
              </a:rPr>
              <a:t>. Občas dost výrazně. Takové změny demonstrují snímky pořízené širokoúhlými a planetárními kamerami (1 a 2) kosmického dalekohledu. Tato mozaika představuje sérii snímků skvrny získaných v  letech 1992 až 1999.</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646" y="635999"/>
            <a:ext cx="4108044" cy="3081033"/>
          </a:xfrm>
          <a:prstGeom prst="rect">
            <a:avLst/>
          </a:prstGeom>
          <a:noFill/>
          <a:ln>
            <a:noFill/>
          </a:ln>
          <a:effectLst>
            <a:glow rad="101600">
              <a:schemeClr val="accent4">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ovéPole 2"/>
          <p:cNvSpPr txBox="1"/>
          <p:nvPr/>
        </p:nvSpPr>
        <p:spPr>
          <a:xfrm>
            <a:off x="140684" y="51224"/>
            <a:ext cx="4108044" cy="584775"/>
          </a:xfrm>
          <a:prstGeom prst="rect">
            <a:avLst/>
          </a:prstGeom>
          <a:noFill/>
        </p:spPr>
        <p:txBody>
          <a:bodyPr wrap="square" rtlCol="0">
            <a:spAutoFit/>
          </a:bodyPr>
          <a:lstStyle/>
          <a:p>
            <a:pPr algn="ctr"/>
            <a:r>
              <a:rPr lang="cs-CZ" sz="3200" b="1" dirty="0" smtClean="0">
                <a:solidFill>
                  <a:srgbClr val="FFC000"/>
                </a:solidFill>
                <a:effectLst>
                  <a:outerShdw blurRad="38100" dist="38100" dir="2700000" algn="tl">
                    <a:srgbClr val="000000">
                      <a:alpha val="43137"/>
                    </a:srgbClr>
                  </a:outerShdw>
                </a:effectLst>
              </a:rPr>
              <a:t>VELKÁ RUDÁ SKVRNA</a:t>
            </a:r>
            <a:endParaRPr lang="cs-CZ" sz="32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862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3075"/>
                                        </p:tgtEl>
                                        <p:attrNameLst>
                                          <p:attrName>style.visibility</p:attrName>
                                        </p:attrNameLst>
                                      </p:cBhvr>
                                      <p:to>
                                        <p:strVal val="visible"/>
                                      </p:to>
                                    </p:set>
                                    <p:animEffect transition="in" filter="box(out)">
                                      <p:cBhvr>
                                        <p:cTn id="13" dur="2000"/>
                                        <p:tgtEl>
                                          <p:spTgt spid="3075"/>
                                        </p:tgtEl>
                                      </p:cBhvr>
                                    </p:animEffect>
                                  </p:childTnLst>
                                </p:cTn>
                              </p:par>
                            </p:childTnLst>
                          </p:cTn>
                        </p:par>
                        <p:par>
                          <p:cTn id="14" fill="hold">
                            <p:stCondLst>
                              <p:cond delay="3000"/>
                            </p:stCondLst>
                            <p:childTnLst>
                              <p:par>
                                <p:cTn id="15" presetID="4" presetClass="entr" presetSubtype="32" fill="hold" nodeType="afterEffect">
                                  <p:stCondLst>
                                    <p:cond delay="0"/>
                                  </p:stCondLst>
                                  <p:childTnLst>
                                    <p:set>
                                      <p:cBhvr>
                                        <p:cTn id="16" dur="1" fill="hold">
                                          <p:stCondLst>
                                            <p:cond delay="0"/>
                                          </p:stCondLst>
                                        </p:cTn>
                                        <p:tgtEl>
                                          <p:spTgt spid="3074"/>
                                        </p:tgtEl>
                                        <p:attrNameLst>
                                          <p:attrName>style.visibility</p:attrName>
                                        </p:attrNameLst>
                                      </p:cBhvr>
                                      <p:to>
                                        <p:strVal val="visible"/>
                                      </p:to>
                                    </p:set>
                                    <p:animEffect transition="in" filter="box(out)">
                                      <p:cBhvr>
                                        <p:cTn id="17" dur="2000"/>
                                        <p:tgtEl>
                                          <p:spTgt spid="307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2000"/>
                                  </p:iterate>
                                  <p:childTnLst>
                                    <p:set>
                                      <p:cBhvr>
                                        <p:cTn id="21" dur="1" fill="hold">
                                          <p:stCondLst>
                                            <p:cond delay="0"/>
                                          </p:stCondLst>
                                        </p:cTn>
                                        <p:tgtEl>
                                          <p:spTgt spid="2"/>
                                        </p:tgtEl>
                                        <p:attrNameLst>
                                          <p:attrName>style.visibility</p:attrName>
                                        </p:attrNameLst>
                                      </p:cBhvr>
                                      <p:to>
                                        <p:strVal val="visible"/>
                                      </p:to>
                                    </p:set>
                                    <p:animEffect transition="in" filter="wipe(up)">
                                      <p:cBhvr>
                                        <p:cTn id="22" dur="1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mph" presetSubtype="0" fill="hold" nodeType="clickEffect">
                                  <p:stCondLst>
                                    <p:cond delay="0"/>
                                  </p:stCondLst>
                                  <p:childTnLst>
                                    <p:animScale>
                                      <p:cBhvr>
                                        <p:cTn id="26" dur="2000" fill="hold"/>
                                        <p:tgtEl>
                                          <p:spTgt spid="307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53842"/>
            <a:ext cx="3913928" cy="3131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3414740"/>
            <a:ext cx="3557190" cy="33810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283966" y="188640"/>
            <a:ext cx="4695598"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Bouře na Jupiteru</a:t>
            </a:r>
            <a:endParaRPr lang="cs-CZ" sz="4400" b="1" dirty="0">
              <a:solidFill>
                <a:srgbClr val="FFC000"/>
              </a:solidFill>
              <a:effectLst>
                <a:outerShdw blurRad="38100" dist="38100" dir="2700000" algn="tl">
                  <a:srgbClr val="000000">
                    <a:alpha val="43137"/>
                  </a:srgbClr>
                </a:outerShdw>
              </a:effectLst>
            </a:endParaRPr>
          </a:p>
        </p:txBody>
      </p:sp>
      <p:sp>
        <p:nvSpPr>
          <p:cNvPr id="5" name="TextovéPole 4"/>
          <p:cNvSpPr txBox="1"/>
          <p:nvPr/>
        </p:nvSpPr>
        <p:spPr>
          <a:xfrm>
            <a:off x="4283967" y="1033408"/>
            <a:ext cx="4695597" cy="2123658"/>
          </a:xfrm>
          <a:prstGeom prst="rect">
            <a:avLst/>
          </a:prstGeom>
          <a:noFill/>
        </p:spPr>
        <p:txBody>
          <a:bodyPr wrap="square" rtlCol="0">
            <a:spAutoFit/>
          </a:bodyPr>
          <a:lstStyle/>
          <a:p>
            <a:r>
              <a:rPr lang="cs-CZ" sz="2200" dirty="0">
                <a:solidFill>
                  <a:schemeClr val="bg1"/>
                </a:solidFill>
              </a:rPr>
              <a:t>Bouře jako </a:t>
            </a:r>
            <a:r>
              <a:rPr lang="cs-CZ" sz="2200" dirty="0" smtClean="0">
                <a:solidFill>
                  <a:schemeClr val="bg1"/>
                </a:solidFill>
              </a:rPr>
              <a:t>Velká rudá skvrna </a:t>
            </a:r>
            <a:r>
              <a:rPr lang="cs-CZ" sz="2200" dirty="0">
                <a:solidFill>
                  <a:schemeClr val="bg1"/>
                </a:solidFill>
              </a:rPr>
              <a:t>jsou typickým projevem v atmosférách plynných obrů. </a:t>
            </a:r>
            <a:endParaRPr lang="cs-CZ" sz="2200" dirty="0" smtClean="0">
              <a:solidFill>
                <a:schemeClr val="bg1"/>
              </a:solidFill>
            </a:endParaRPr>
          </a:p>
          <a:p>
            <a:r>
              <a:rPr lang="cs-CZ" sz="2200" dirty="0" smtClean="0">
                <a:solidFill>
                  <a:schemeClr val="bg1"/>
                </a:solidFill>
              </a:rPr>
              <a:t>V </a:t>
            </a:r>
            <a:r>
              <a:rPr lang="cs-CZ" sz="2200" dirty="0">
                <a:solidFill>
                  <a:schemeClr val="bg1"/>
                </a:solidFill>
              </a:rPr>
              <a:t>atmosféře Jupiteru se současně vyskytují i </a:t>
            </a:r>
            <a:r>
              <a:rPr lang="cs-CZ" sz="2200" b="1" dirty="0">
                <a:solidFill>
                  <a:srgbClr val="FFC000"/>
                </a:solidFill>
              </a:rPr>
              <a:t>bílé a hnědé skvrny</a:t>
            </a:r>
            <a:r>
              <a:rPr lang="cs-CZ" sz="2200" dirty="0">
                <a:solidFill>
                  <a:schemeClr val="bg1"/>
                </a:solidFill>
              </a:rPr>
              <a:t>, které jsou většinou bezejmenné. </a:t>
            </a:r>
            <a:endParaRPr lang="cs-CZ" sz="2200" dirty="0" smtClean="0">
              <a:solidFill>
                <a:schemeClr val="bg1"/>
              </a:solidFill>
            </a:endParaRPr>
          </a:p>
        </p:txBody>
      </p:sp>
      <p:sp>
        <p:nvSpPr>
          <p:cNvPr id="3" name="TextovéPole 2"/>
          <p:cNvSpPr txBox="1"/>
          <p:nvPr/>
        </p:nvSpPr>
        <p:spPr>
          <a:xfrm>
            <a:off x="179512" y="3566402"/>
            <a:ext cx="5112568" cy="2954655"/>
          </a:xfrm>
          <a:prstGeom prst="rect">
            <a:avLst/>
          </a:prstGeom>
          <a:noFill/>
        </p:spPr>
        <p:txBody>
          <a:bodyPr wrap="square" rtlCol="0">
            <a:spAutoFit/>
          </a:bodyPr>
          <a:lstStyle/>
          <a:p>
            <a:pPr>
              <a:spcAft>
                <a:spcPts val="600"/>
              </a:spcAft>
            </a:pPr>
            <a:r>
              <a:rPr lang="cs-CZ" sz="2200" dirty="0">
                <a:solidFill>
                  <a:schemeClr val="bg1"/>
                </a:solidFill>
              </a:rPr>
              <a:t>Bílé skvrny jsou pravděpodobně tvořeny relativně studenými mračny uvnitř svrchní atmosféry. </a:t>
            </a:r>
          </a:p>
          <a:p>
            <a:pPr>
              <a:spcAft>
                <a:spcPts val="600"/>
              </a:spcAft>
            </a:pPr>
            <a:r>
              <a:rPr lang="cs-CZ" sz="2200" dirty="0">
                <a:solidFill>
                  <a:schemeClr val="bg1"/>
                </a:solidFill>
              </a:rPr>
              <a:t>Hnědé skvrny jsou naproti tomu nejspíše teplejší a nacházejí se v oblasti, kde se zdržují mračna. </a:t>
            </a:r>
          </a:p>
          <a:p>
            <a:pPr>
              <a:spcAft>
                <a:spcPts val="600"/>
              </a:spcAft>
            </a:pPr>
            <a:r>
              <a:rPr lang="cs-CZ" sz="2200" dirty="0">
                <a:solidFill>
                  <a:schemeClr val="bg1"/>
                </a:solidFill>
              </a:rPr>
              <a:t>Tyto bouře mohou trvat od několika hodin až po stovky let</a:t>
            </a:r>
            <a:r>
              <a:rPr lang="cs-CZ" sz="2200" dirty="0" smtClean="0">
                <a:solidFill>
                  <a:schemeClr val="bg1"/>
                </a:solidFill>
              </a:rPr>
              <a:t>.</a:t>
            </a:r>
            <a:endParaRPr lang="cs-CZ" sz="2200" dirty="0">
              <a:solidFill>
                <a:schemeClr val="bg1"/>
              </a:solidFill>
            </a:endParaRPr>
          </a:p>
        </p:txBody>
      </p:sp>
    </p:spTree>
    <p:extLst>
      <p:ext uri="{BB962C8B-B14F-4D97-AF65-F5344CB8AC3E}">
        <p14:creationId xmlns:p14="http://schemas.microsoft.com/office/powerpoint/2010/main" val="303344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ox(out)">
                                      <p:cBhvr>
                                        <p:cTn id="13" dur="2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iterate type="wd">
                                    <p:tmPct val="13000"/>
                                  </p:iterate>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up)">
                                      <p:cBhvr>
                                        <p:cTn id="18" dur="1000"/>
                                        <p:tgtEl>
                                          <p:spTgt spid="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iterate type="wd">
                                    <p:tmPct val="13000"/>
                                  </p:iterate>
                                  <p:childTnLst>
                                    <p:set>
                                      <p:cBhvr>
                                        <p:cTn id="22" dur="1" fill="hold">
                                          <p:stCondLst>
                                            <p:cond delay="0"/>
                                          </p:stCondLst>
                                        </p:cTn>
                                        <p:tgtEl>
                                          <p:spTgt spid="5">
                                            <p:txEl>
                                              <p:pRg st="1" end="1"/>
                                            </p:txEl>
                                          </p:spTgt>
                                        </p:tgtEl>
                                        <p:attrNameLst>
                                          <p:attrName>style.visibility</p:attrName>
                                        </p:attrNameLst>
                                      </p:cBhvr>
                                      <p:to>
                                        <p:strVal val="visible"/>
                                      </p:to>
                                    </p:set>
                                    <p:animEffect transition="in" filter="wipe(up)">
                                      <p:cBhvr>
                                        <p:cTn id="23" dur="1000"/>
                                        <p:tgtEl>
                                          <p:spTgt spid="5">
                                            <p:txEl>
                                              <p:pRg st="1" end="1"/>
                                            </p:txEl>
                                          </p:spTgt>
                                        </p:tgtEl>
                                      </p:cBhvr>
                                    </p:animEffect>
                                  </p:childTnLst>
                                </p:cTn>
                              </p:par>
                            </p:childTnLst>
                          </p:cTn>
                        </p:par>
                        <p:par>
                          <p:cTn id="24" fill="hold">
                            <p:stCondLst>
                              <p:cond delay="3080"/>
                            </p:stCondLst>
                            <p:childTnLst>
                              <p:par>
                                <p:cTn id="25" presetID="4" presetClass="entr" presetSubtype="32" fill="hold" nodeType="afterEffect">
                                  <p:stCondLst>
                                    <p:cond delay="0"/>
                                  </p:stCondLst>
                                  <p:childTnLst>
                                    <p:set>
                                      <p:cBhvr>
                                        <p:cTn id="26" dur="1" fill="hold">
                                          <p:stCondLst>
                                            <p:cond delay="0"/>
                                          </p:stCondLst>
                                        </p:cTn>
                                        <p:tgtEl>
                                          <p:spTgt spid="6146"/>
                                        </p:tgtEl>
                                        <p:attrNameLst>
                                          <p:attrName>style.visibility</p:attrName>
                                        </p:attrNameLst>
                                      </p:cBhvr>
                                      <p:to>
                                        <p:strVal val="visible"/>
                                      </p:to>
                                    </p:set>
                                    <p:animEffect transition="in" filter="box(out)">
                                      <p:cBhvr>
                                        <p:cTn id="27" dur="2000"/>
                                        <p:tgtEl>
                                          <p:spTgt spid="614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3">
                                            <p:txEl>
                                              <p:pRg st="0" end="0"/>
                                            </p:txEl>
                                          </p:spTgt>
                                        </p:tgtEl>
                                        <p:attrNameLst>
                                          <p:attrName>style.visibility</p:attrName>
                                        </p:attrNameLst>
                                      </p:cBhvr>
                                      <p:to>
                                        <p:strVal val="visible"/>
                                      </p:to>
                                    </p:set>
                                    <p:animEffect transition="in" filter="wipe(up)">
                                      <p:cBhvr>
                                        <p:cTn id="32" dur="1000"/>
                                        <p:tgtEl>
                                          <p:spTgt spid="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3">
                                            <p:txEl>
                                              <p:pRg st="1" end="1"/>
                                            </p:txEl>
                                          </p:spTgt>
                                        </p:tgtEl>
                                        <p:attrNameLst>
                                          <p:attrName>style.visibility</p:attrName>
                                        </p:attrNameLst>
                                      </p:cBhvr>
                                      <p:to>
                                        <p:strVal val="visible"/>
                                      </p:to>
                                    </p:set>
                                    <p:animEffect transition="in" filter="wipe(up)">
                                      <p:cBhvr>
                                        <p:cTn id="37" dur="1000"/>
                                        <p:tgtEl>
                                          <p:spTgt spid="3">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iterate type="wd">
                                    <p:tmPct val="13000"/>
                                  </p:iterate>
                                  <p:childTnLst>
                                    <p:set>
                                      <p:cBhvr>
                                        <p:cTn id="41" dur="1" fill="hold">
                                          <p:stCondLst>
                                            <p:cond delay="0"/>
                                          </p:stCondLst>
                                        </p:cTn>
                                        <p:tgtEl>
                                          <p:spTgt spid="3">
                                            <p:txEl>
                                              <p:pRg st="2" end="2"/>
                                            </p:txEl>
                                          </p:spTgt>
                                        </p:tgtEl>
                                        <p:attrNameLst>
                                          <p:attrName>style.visibility</p:attrName>
                                        </p:attrNameLst>
                                      </p:cBhvr>
                                      <p:to>
                                        <p:strVal val="visible"/>
                                      </p:to>
                                    </p:set>
                                    <p:animEffect transition="in" filter="wipe(up)">
                                      <p:cBhvr>
                                        <p:cTn id="42"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0633" y="3212976"/>
            <a:ext cx="3425713" cy="3513552"/>
          </a:xfrm>
          <a:prstGeom prst="rect">
            <a:avLst/>
          </a:prstGeom>
          <a:ln>
            <a:noFill/>
          </a:ln>
          <a:effectLst>
            <a:outerShdw blurRad="44450" dist="27940" dir="5400000" algn="ctr">
              <a:srgbClr val="000000">
                <a:alpha val="32000"/>
              </a:srgbClr>
            </a:outerShdw>
          </a:effectLst>
        </p:spPr>
      </p:pic>
      <p:sp>
        <p:nvSpPr>
          <p:cNvPr id="5" name="TextovéPole 4"/>
          <p:cNvSpPr txBox="1"/>
          <p:nvPr/>
        </p:nvSpPr>
        <p:spPr>
          <a:xfrm>
            <a:off x="117555" y="3538268"/>
            <a:ext cx="5304404" cy="3216265"/>
          </a:xfrm>
          <a:prstGeom prst="rect">
            <a:avLst/>
          </a:prstGeom>
          <a:noFill/>
        </p:spPr>
        <p:txBody>
          <a:bodyPr wrap="square" rtlCol="0">
            <a:spAutoFit/>
          </a:bodyPr>
          <a:lstStyle/>
          <a:p>
            <a:pPr>
              <a:spcAft>
                <a:spcPts val="600"/>
              </a:spcAft>
            </a:pPr>
            <a:r>
              <a:rPr lang="cs-CZ" sz="2200" dirty="0" smtClean="0">
                <a:solidFill>
                  <a:schemeClr val="bg1"/>
                </a:solidFill>
              </a:rPr>
              <a:t>Skvrny se chovají </a:t>
            </a:r>
            <a:r>
              <a:rPr lang="cs-CZ" sz="2200" dirty="0">
                <a:solidFill>
                  <a:schemeClr val="bg1"/>
                </a:solidFill>
              </a:rPr>
              <a:t>samostatně bez očividného vztahu k okolní atmosféře. Někdy se pohybují rychleji než okolní vrstvy, jindy pomaleji a mohou současně rotovat i na obě strany vůči okolí. </a:t>
            </a:r>
            <a:endParaRPr lang="cs-CZ" sz="2200" dirty="0" smtClean="0">
              <a:solidFill>
                <a:schemeClr val="bg1"/>
              </a:solidFill>
            </a:endParaRPr>
          </a:p>
          <a:p>
            <a:pPr>
              <a:spcAft>
                <a:spcPts val="600"/>
              </a:spcAft>
            </a:pPr>
            <a:r>
              <a:rPr lang="cs-CZ" sz="2200" dirty="0" smtClean="0">
                <a:solidFill>
                  <a:schemeClr val="bg1"/>
                </a:solidFill>
              </a:rPr>
              <a:t>V </a:t>
            </a:r>
            <a:r>
              <a:rPr lang="cs-CZ" sz="2200" dirty="0">
                <a:solidFill>
                  <a:schemeClr val="bg1"/>
                </a:solidFill>
              </a:rPr>
              <a:t>průběhu existujících záznamů je doloženo, že některé skvrny oběhly planety několikrát bez žádného náznaku spojení s atmosférou či se spodními oblastmi.</a:t>
            </a:r>
          </a:p>
        </p:txBody>
      </p:sp>
      <p:sp>
        <p:nvSpPr>
          <p:cNvPr id="7" name="TextovéPole 6"/>
          <p:cNvSpPr txBox="1"/>
          <p:nvPr/>
        </p:nvSpPr>
        <p:spPr>
          <a:xfrm>
            <a:off x="3635896" y="958081"/>
            <a:ext cx="5400600" cy="2123658"/>
          </a:xfrm>
          <a:prstGeom prst="rect">
            <a:avLst/>
          </a:prstGeom>
          <a:noFill/>
        </p:spPr>
        <p:txBody>
          <a:bodyPr wrap="square" rtlCol="0">
            <a:spAutoFit/>
          </a:bodyPr>
          <a:lstStyle/>
          <a:p>
            <a:pPr marL="342900" indent="-342900">
              <a:buFont typeface="Wingdings" pitchFamily="2" charset="2"/>
              <a:buChar char="Ø"/>
            </a:pPr>
            <a:r>
              <a:rPr lang="cs-CZ" sz="2200" dirty="0" smtClean="0">
                <a:solidFill>
                  <a:schemeClr val="bg1"/>
                </a:solidFill>
              </a:rPr>
              <a:t>Jupiterova </a:t>
            </a:r>
            <a:r>
              <a:rPr lang="cs-CZ" sz="2200" dirty="0">
                <a:solidFill>
                  <a:schemeClr val="bg1"/>
                </a:solidFill>
              </a:rPr>
              <a:t>atmosféra je velice dynamická, je rozdělena na několik pásů, které rotují různými rychlostmi.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V </a:t>
            </a:r>
            <a:r>
              <a:rPr lang="cs-CZ" sz="2200" dirty="0">
                <a:solidFill>
                  <a:schemeClr val="bg1"/>
                </a:solidFill>
              </a:rPr>
              <a:t>atmosféře se vyskytuje také velké množství bouřkových vírů. </a:t>
            </a:r>
            <a:r>
              <a:rPr lang="cs-CZ" sz="2200" dirty="0" smtClean="0">
                <a:solidFill>
                  <a:schemeClr val="bg1"/>
                </a:solidFill>
              </a:rPr>
              <a:t>Nejznámějším </a:t>
            </a:r>
            <a:r>
              <a:rPr lang="cs-CZ" sz="2200" dirty="0">
                <a:solidFill>
                  <a:schemeClr val="bg1"/>
                </a:solidFill>
              </a:rPr>
              <a:t>z nich je Velká rudá skvrna.</a:t>
            </a:r>
          </a:p>
        </p:txBody>
      </p:sp>
      <p:sp>
        <p:nvSpPr>
          <p:cNvPr id="8" name="TextovéPole 7"/>
          <p:cNvSpPr txBox="1"/>
          <p:nvPr/>
        </p:nvSpPr>
        <p:spPr>
          <a:xfrm>
            <a:off x="4139952" y="188640"/>
            <a:ext cx="4752528" cy="769441"/>
          </a:xfrm>
          <a:prstGeom prst="rect">
            <a:avLst/>
          </a:prstGeom>
          <a:noFill/>
        </p:spPr>
        <p:txBody>
          <a:bodyPr wrap="square" rtlCol="0">
            <a:spAutoFit/>
          </a:bodyPr>
          <a:lstStyle/>
          <a:p>
            <a:r>
              <a:rPr lang="cs-CZ" sz="4400" b="1" dirty="0" smtClean="0">
                <a:solidFill>
                  <a:srgbClr val="FFC000"/>
                </a:solidFill>
                <a:effectLst>
                  <a:outerShdw blurRad="38100" dist="38100" dir="2700000" algn="tl">
                    <a:srgbClr val="000000">
                      <a:alpha val="43137"/>
                    </a:srgbClr>
                  </a:outerShdw>
                </a:effectLst>
              </a:rPr>
              <a:t>Atmosféra Jupiteru</a:t>
            </a:r>
            <a:endParaRPr lang="cs-CZ" sz="4400" b="1" dirty="0">
              <a:solidFill>
                <a:srgbClr val="FFC000"/>
              </a:solidFill>
              <a:effectLst>
                <a:outerShdw blurRad="38100" dist="38100" dir="2700000" algn="tl">
                  <a:srgbClr val="000000">
                    <a:alpha val="43137"/>
                  </a:srgbClr>
                </a:outerShdw>
              </a:effectLst>
            </a:endParaRPr>
          </a:p>
        </p:txBody>
      </p:sp>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2299" y="504056"/>
            <a:ext cx="3611893" cy="270892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006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5123"/>
                                        </p:tgtEl>
                                        <p:attrNameLst>
                                          <p:attrName>style.visibility</p:attrName>
                                        </p:attrNameLst>
                                      </p:cBhvr>
                                      <p:to>
                                        <p:strVal val="visible"/>
                                      </p:to>
                                    </p:set>
                                    <p:animEffect transition="in" filter="box(out)">
                                      <p:cBhvr>
                                        <p:cTn id="13" dur="2000"/>
                                        <p:tgtEl>
                                          <p:spTgt spid="512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iterate type="wd">
                                    <p:tmPct val="13000"/>
                                  </p:iterate>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up)">
                                      <p:cBhvr>
                                        <p:cTn id="18" dur="1000"/>
                                        <p:tgtEl>
                                          <p:spTgt spid="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iterate type="wd">
                                    <p:tmPct val="13000"/>
                                  </p:iterate>
                                  <p:childTnLst>
                                    <p:set>
                                      <p:cBhvr>
                                        <p:cTn id="22" dur="1" fill="hold">
                                          <p:stCondLst>
                                            <p:cond delay="0"/>
                                          </p:stCondLst>
                                        </p:cTn>
                                        <p:tgtEl>
                                          <p:spTgt spid="7">
                                            <p:txEl>
                                              <p:pRg st="1" end="1"/>
                                            </p:txEl>
                                          </p:spTgt>
                                        </p:tgtEl>
                                        <p:attrNameLst>
                                          <p:attrName>style.visibility</p:attrName>
                                        </p:attrNameLst>
                                      </p:cBhvr>
                                      <p:to>
                                        <p:strVal val="visible"/>
                                      </p:to>
                                    </p:set>
                                    <p:animEffect transition="in" filter="wipe(up)">
                                      <p:cBhvr>
                                        <p:cTn id="23" dur="1000"/>
                                        <p:tgtEl>
                                          <p:spTgt spid="7">
                                            <p:txEl>
                                              <p:pRg st="1" end="1"/>
                                            </p:txEl>
                                          </p:spTgt>
                                        </p:tgtEl>
                                      </p:cBhvr>
                                    </p:animEffect>
                                  </p:childTnLst>
                                </p:cTn>
                              </p:par>
                            </p:childTnLst>
                          </p:cTn>
                        </p:par>
                        <p:par>
                          <p:cTn id="24" fill="hold">
                            <p:stCondLst>
                              <p:cond delay="3210"/>
                            </p:stCondLst>
                            <p:childTnLst>
                              <p:par>
                                <p:cTn id="25" presetID="4" presetClass="entr" presetSubtype="32" fill="hold" nodeType="after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ox(out)">
                                      <p:cBhvr>
                                        <p:cTn id="27" dur="20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up)">
                                      <p:cBhvr>
                                        <p:cTn id="32" dur="10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5">
                                            <p:txEl>
                                              <p:pRg st="1" end="1"/>
                                            </p:txEl>
                                          </p:spTgt>
                                        </p:tgtEl>
                                        <p:attrNameLst>
                                          <p:attrName>style.visibility</p:attrName>
                                        </p:attrNameLst>
                                      </p:cBhvr>
                                      <p:to>
                                        <p:strVal val="visible"/>
                                      </p:to>
                                    </p:set>
                                    <p:animEffect transition="in" filter="wipe(up)">
                                      <p:cBhvr>
                                        <p:cTn id="37"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007" y="804186"/>
            <a:ext cx="4762500" cy="270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1259632" y="34745"/>
            <a:ext cx="6984776"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Polární záře na Jupiteru</a:t>
            </a:r>
            <a:endParaRPr lang="cs-CZ" sz="4400" b="1" dirty="0">
              <a:solidFill>
                <a:srgbClr val="FFC000"/>
              </a:solidFill>
              <a:effectLst>
                <a:outerShdw blurRad="38100" dist="38100" dir="2700000" algn="tl">
                  <a:srgbClr val="000000">
                    <a:alpha val="43137"/>
                  </a:srgbClr>
                </a:outerShdw>
              </a:effectLst>
            </a:endParaRPr>
          </a:p>
        </p:txBody>
      </p:sp>
      <p:sp>
        <p:nvSpPr>
          <p:cNvPr id="3" name="TextovéPole 2"/>
          <p:cNvSpPr txBox="1"/>
          <p:nvPr/>
        </p:nvSpPr>
        <p:spPr>
          <a:xfrm>
            <a:off x="175007" y="3776705"/>
            <a:ext cx="4762500" cy="1631216"/>
          </a:xfrm>
          <a:prstGeom prst="rect">
            <a:avLst/>
          </a:prstGeom>
          <a:noFill/>
        </p:spPr>
        <p:txBody>
          <a:bodyPr wrap="square" rtlCol="0">
            <a:spAutoFit/>
          </a:bodyPr>
          <a:lstStyle/>
          <a:p>
            <a:r>
              <a:rPr lang="cs-CZ" sz="2000" dirty="0">
                <a:solidFill>
                  <a:srgbClr val="FFC000"/>
                </a:solidFill>
              </a:rPr>
              <a:t>Polární záře na severním pólu Jupiteru. </a:t>
            </a:r>
            <a:endParaRPr lang="cs-CZ" sz="2000" dirty="0" smtClean="0">
              <a:solidFill>
                <a:srgbClr val="FFC000"/>
              </a:solidFill>
            </a:endParaRPr>
          </a:p>
          <a:p>
            <a:r>
              <a:rPr lang="cs-CZ" sz="2000" dirty="0" smtClean="0">
                <a:solidFill>
                  <a:srgbClr val="FFC000"/>
                </a:solidFill>
              </a:rPr>
              <a:t>Tři </a:t>
            </a:r>
            <a:r>
              <a:rPr lang="cs-CZ" sz="2000" dirty="0">
                <a:solidFill>
                  <a:srgbClr val="FFC000"/>
                </a:solidFill>
              </a:rPr>
              <a:t>jasné skvrny jsou způsobeny narušením magnetického pole Jupiterovými měsíci </a:t>
            </a:r>
            <a:r>
              <a:rPr lang="cs-CZ" sz="2000" dirty="0" smtClean="0">
                <a:solidFill>
                  <a:srgbClr val="FFC000"/>
                </a:solidFill>
              </a:rPr>
              <a:t>Io, Ganymedes a Europa. </a:t>
            </a:r>
            <a:br>
              <a:rPr lang="cs-CZ" sz="2000" dirty="0" smtClean="0">
                <a:solidFill>
                  <a:srgbClr val="FFC000"/>
                </a:solidFill>
              </a:rPr>
            </a:br>
            <a:r>
              <a:rPr lang="cs-CZ" sz="2000" dirty="0" smtClean="0">
                <a:solidFill>
                  <a:srgbClr val="FFC000"/>
                </a:solidFill>
              </a:rPr>
              <a:t>Zdroj</a:t>
            </a:r>
            <a:r>
              <a:rPr lang="cs-CZ" sz="2000" dirty="0">
                <a:solidFill>
                  <a:srgbClr val="FFC000"/>
                </a:solidFill>
              </a:rPr>
              <a:t>: NASA/ESA, HST, 2000, UV obor.</a:t>
            </a:r>
          </a:p>
        </p:txBody>
      </p:sp>
      <p:sp>
        <p:nvSpPr>
          <p:cNvPr id="6" name="Čárový popisek 1 5"/>
          <p:cNvSpPr/>
          <p:nvPr/>
        </p:nvSpPr>
        <p:spPr>
          <a:xfrm>
            <a:off x="354861" y="3267137"/>
            <a:ext cx="1224136" cy="418691"/>
          </a:xfrm>
          <a:prstGeom prst="borderCallout1">
            <a:avLst>
              <a:gd name="adj1" fmla="val 2285"/>
              <a:gd name="adj2" fmla="val 58124"/>
              <a:gd name="adj3" fmla="val -241214"/>
              <a:gd name="adj4" fmla="val 48240"/>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rgbClr val="0033CC"/>
                </a:solidFill>
              </a:rPr>
              <a:t>Jo</a:t>
            </a:r>
            <a:endParaRPr lang="cs-CZ" sz="2200" b="1" dirty="0">
              <a:solidFill>
                <a:srgbClr val="0033CC"/>
              </a:solidFill>
            </a:endParaRPr>
          </a:p>
        </p:txBody>
      </p:sp>
      <p:sp>
        <p:nvSpPr>
          <p:cNvPr id="8" name="Čárový popisek 1 7"/>
          <p:cNvSpPr/>
          <p:nvPr/>
        </p:nvSpPr>
        <p:spPr>
          <a:xfrm>
            <a:off x="3571514" y="3267135"/>
            <a:ext cx="1224136" cy="418691"/>
          </a:xfrm>
          <a:prstGeom prst="borderCallout1">
            <a:avLst>
              <a:gd name="adj1" fmla="val 8805"/>
              <a:gd name="adj2" fmla="val 54780"/>
              <a:gd name="adj3" fmla="val -61935"/>
              <a:gd name="adj4" fmla="val 1415"/>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rgbClr val="0033CC"/>
                </a:solidFill>
              </a:rPr>
              <a:t>Europa</a:t>
            </a:r>
            <a:endParaRPr lang="cs-CZ" sz="2200" b="1" dirty="0">
              <a:solidFill>
                <a:srgbClr val="0033CC"/>
              </a:solidFill>
            </a:endParaRPr>
          </a:p>
        </p:txBody>
      </p:sp>
      <p:sp>
        <p:nvSpPr>
          <p:cNvPr id="9" name="Čárový popisek 1 8"/>
          <p:cNvSpPr/>
          <p:nvPr/>
        </p:nvSpPr>
        <p:spPr>
          <a:xfrm>
            <a:off x="1712656" y="3267136"/>
            <a:ext cx="1687202" cy="418691"/>
          </a:xfrm>
          <a:prstGeom prst="borderCallout1">
            <a:avLst>
              <a:gd name="adj1" fmla="val 15324"/>
              <a:gd name="adj2" fmla="val 57927"/>
              <a:gd name="adj3" fmla="val -65195"/>
              <a:gd name="adj4" fmla="val 73228"/>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b="1" dirty="0" smtClean="0">
                <a:solidFill>
                  <a:srgbClr val="0033CC"/>
                </a:solidFill>
              </a:rPr>
              <a:t>Ganymedes</a:t>
            </a:r>
            <a:endParaRPr lang="cs-CZ" sz="2200" b="1" dirty="0">
              <a:solidFill>
                <a:srgbClr val="0033CC"/>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221" y="2728686"/>
            <a:ext cx="3456259" cy="860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804186"/>
            <a:ext cx="3456384" cy="1812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6221" y="3685828"/>
            <a:ext cx="3456384" cy="1812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ovéPole 9"/>
          <p:cNvSpPr txBox="1"/>
          <p:nvPr/>
        </p:nvSpPr>
        <p:spPr>
          <a:xfrm>
            <a:off x="175007" y="5514887"/>
            <a:ext cx="8968992" cy="1200329"/>
          </a:xfrm>
          <a:prstGeom prst="rect">
            <a:avLst/>
          </a:prstGeom>
          <a:noFill/>
        </p:spPr>
        <p:txBody>
          <a:bodyPr wrap="square" rtlCol="0">
            <a:spAutoFit/>
          </a:bodyPr>
          <a:lstStyle/>
          <a:p>
            <a:r>
              <a:rPr lang="cs-CZ" dirty="0">
                <a:solidFill>
                  <a:schemeClr val="bg1"/>
                </a:solidFill>
              </a:rPr>
              <a:t>Polární záře jsou zářivé opony světla v horní atmosféře planety Jupiter. Jupiterovy polární záře jsou </a:t>
            </a:r>
            <a:r>
              <a:rPr lang="cs-CZ" dirty="0" smtClean="0">
                <a:solidFill>
                  <a:schemeClr val="bg1"/>
                </a:solidFill>
              </a:rPr>
              <a:t>způsobeny </a:t>
            </a:r>
            <a:r>
              <a:rPr lang="cs-CZ" dirty="0">
                <a:solidFill>
                  <a:schemeClr val="bg1"/>
                </a:solidFill>
              </a:rPr>
              <a:t>nabitými částicemi, které jsou vyvrhovány z vulkánů na měsíci Io. Tyto nabité částice jsou potom magneticky zachyceny a začnou rotovat s planetou Jupiter a vytvoří se ovál polární záře centrovaný na oba magnetické póly na denní a noční obloze.</a:t>
            </a:r>
          </a:p>
        </p:txBody>
      </p:sp>
    </p:spTree>
    <p:extLst>
      <p:ext uri="{BB962C8B-B14F-4D97-AF65-F5344CB8AC3E}">
        <p14:creationId xmlns:p14="http://schemas.microsoft.com/office/powerpoint/2010/main" val="834753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7170"/>
                                        </p:tgtEl>
                                        <p:attrNameLst>
                                          <p:attrName>style.visibility</p:attrName>
                                        </p:attrNameLst>
                                      </p:cBhvr>
                                      <p:to>
                                        <p:strVal val="visible"/>
                                      </p:to>
                                    </p:set>
                                    <p:animEffect transition="in" filter="box(out)">
                                      <p:cBhvr>
                                        <p:cTn id="13" dur="2000"/>
                                        <p:tgtEl>
                                          <p:spTgt spid="7170"/>
                                        </p:tgtEl>
                                      </p:cBhvr>
                                    </p:animEffect>
                                  </p:childTnLst>
                                </p:cTn>
                              </p:par>
                            </p:childTnLst>
                          </p:cTn>
                        </p:par>
                        <p:par>
                          <p:cTn id="14" fill="hold">
                            <p:stCondLst>
                              <p:cond delay="3000"/>
                            </p:stCondLst>
                            <p:childTnLst>
                              <p:par>
                                <p:cTn id="15" presetID="42" presetClass="entr" presetSubtype="0" fill="hold" nodeType="after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fade">
                                      <p:cBhvr>
                                        <p:cTn id="17" dur="1000"/>
                                        <p:tgtEl>
                                          <p:spTgt spid="7172"/>
                                        </p:tgtEl>
                                      </p:cBhvr>
                                    </p:animEffect>
                                    <p:anim calcmode="lin" valueType="num">
                                      <p:cBhvr>
                                        <p:cTn id="18" dur="1000" fill="hold"/>
                                        <p:tgtEl>
                                          <p:spTgt spid="7172"/>
                                        </p:tgtEl>
                                        <p:attrNameLst>
                                          <p:attrName>ppt_x</p:attrName>
                                        </p:attrNameLst>
                                      </p:cBhvr>
                                      <p:tavLst>
                                        <p:tav tm="0">
                                          <p:val>
                                            <p:strVal val="#ppt_x"/>
                                          </p:val>
                                        </p:tav>
                                        <p:tav tm="100000">
                                          <p:val>
                                            <p:strVal val="#ppt_x"/>
                                          </p:val>
                                        </p:tav>
                                      </p:tavLst>
                                    </p:anim>
                                    <p:anim calcmode="lin" valueType="num">
                                      <p:cBhvr>
                                        <p:cTn id="19" dur="1000" fill="hold"/>
                                        <p:tgtEl>
                                          <p:spTgt spid="7172"/>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1"/>
                                        </p:tgtEl>
                                        <p:attrNameLst>
                                          <p:attrName>style.visibility</p:attrName>
                                        </p:attrNameLst>
                                      </p:cBhvr>
                                      <p:to>
                                        <p:strVal val="visible"/>
                                      </p:to>
                                    </p:set>
                                    <p:animEffect transition="in" filter="fade">
                                      <p:cBhvr>
                                        <p:cTn id="22" dur="1000"/>
                                        <p:tgtEl>
                                          <p:spTgt spid="7171"/>
                                        </p:tgtEl>
                                      </p:cBhvr>
                                    </p:animEffect>
                                    <p:anim calcmode="lin" valueType="num">
                                      <p:cBhvr>
                                        <p:cTn id="23" dur="1000" fill="hold"/>
                                        <p:tgtEl>
                                          <p:spTgt spid="7171"/>
                                        </p:tgtEl>
                                        <p:attrNameLst>
                                          <p:attrName>ppt_x</p:attrName>
                                        </p:attrNameLst>
                                      </p:cBhvr>
                                      <p:tavLst>
                                        <p:tav tm="0">
                                          <p:val>
                                            <p:strVal val="#ppt_x"/>
                                          </p:val>
                                        </p:tav>
                                        <p:tav tm="100000">
                                          <p:val>
                                            <p:strVal val="#ppt_x"/>
                                          </p:val>
                                        </p:tav>
                                      </p:tavLst>
                                    </p:anim>
                                    <p:anim calcmode="lin" valueType="num">
                                      <p:cBhvr>
                                        <p:cTn id="24" dur="1000" fill="hold"/>
                                        <p:tgtEl>
                                          <p:spTgt spid="7171"/>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3"/>
                                        </p:tgtEl>
                                        <p:attrNameLst>
                                          <p:attrName>style.visibility</p:attrName>
                                        </p:attrNameLst>
                                      </p:cBhvr>
                                      <p:to>
                                        <p:strVal val="visible"/>
                                      </p:to>
                                    </p:set>
                                    <p:animEffect transition="in" filter="fade">
                                      <p:cBhvr>
                                        <p:cTn id="27" dur="1000"/>
                                        <p:tgtEl>
                                          <p:spTgt spid="7173"/>
                                        </p:tgtEl>
                                      </p:cBhvr>
                                    </p:animEffect>
                                    <p:anim calcmode="lin" valueType="num">
                                      <p:cBhvr>
                                        <p:cTn id="28" dur="1000" fill="hold"/>
                                        <p:tgtEl>
                                          <p:spTgt spid="7173"/>
                                        </p:tgtEl>
                                        <p:attrNameLst>
                                          <p:attrName>ppt_x</p:attrName>
                                        </p:attrNameLst>
                                      </p:cBhvr>
                                      <p:tavLst>
                                        <p:tav tm="0">
                                          <p:val>
                                            <p:strVal val="#ppt_x"/>
                                          </p:val>
                                        </p:tav>
                                        <p:tav tm="100000">
                                          <p:val>
                                            <p:strVal val="#ppt_x"/>
                                          </p:val>
                                        </p:tav>
                                      </p:tavLst>
                                    </p:anim>
                                    <p:anim calcmode="lin" valueType="num">
                                      <p:cBhvr>
                                        <p:cTn id="29" dur="1000" fill="hold"/>
                                        <p:tgtEl>
                                          <p:spTgt spid="7173"/>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iterate type="wd">
                                    <p:tmPct val="13000"/>
                                  </p:iterate>
                                  <p:childTnLst>
                                    <p:set>
                                      <p:cBhvr>
                                        <p:cTn id="33" dur="1" fill="hold">
                                          <p:stCondLst>
                                            <p:cond delay="0"/>
                                          </p:stCondLst>
                                        </p:cTn>
                                        <p:tgtEl>
                                          <p:spTgt spid="3">
                                            <p:txEl>
                                              <p:pRg st="0" end="0"/>
                                            </p:txEl>
                                          </p:spTgt>
                                        </p:tgtEl>
                                        <p:attrNameLst>
                                          <p:attrName>style.visibility</p:attrName>
                                        </p:attrNameLst>
                                      </p:cBhvr>
                                      <p:to>
                                        <p:strVal val="visible"/>
                                      </p:to>
                                    </p:set>
                                    <p:animEffect transition="in" filter="wipe(up)">
                                      <p:cBhvr>
                                        <p:cTn id="34" dur="1000"/>
                                        <p:tgtEl>
                                          <p:spTgt spid="3">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grpId="0" nodeType="clickEffect">
                                  <p:stCondLst>
                                    <p:cond delay="0"/>
                                  </p:stCondLst>
                                  <p:iterate type="wd">
                                    <p:tmPct val="13000"/>
                                  </p:iterate>
                                  <p:childTnLst>
                                    <p:set>
                                      <p:cBhvr>
                                        <p:cTn id="38" dur="1" fill="hold">
                                          <p:stCondLst>
                                            <p:cond delay="0"/>
                                          </p:stCondLst>
                                        </p:cTn>
                                        <p:tgtEl>
                                          <p:spTgt spid="3">
                                            <p:txEl>
                                              <p:pRg st="1" end="1"/>
                                            </p:txEl>
                                          </p:spTgt>
                                        </p:tgtEl>
                                        <p:attrNameLst>
                                          <p:attrName>style.visibility</p:attrName>
                                        </p:attrNameLst>
                                      </p:cBhvr>
                                      <p:to>
                                        <p:strVal val="visible"/>
                                      </p:to>
                                    </p:set>
                                    <p:animEffect transition="in" filter="wipe(up)">
                                      <p:cBhvr>
                                        <p:cTn id="39" dur="1000"/>
                                        <p:tgtEl>
                                          <p:spTgt spid="3">
                                            <p:txEl>
                                              <p:pRg st="1" end="1"/>
                                            </p:txEl>
                                          </p:spTgt>
                                        </p:tgtEl>
                                      </p:cBhvr>
                                    </p:animEffect>
                                  </p:childTnLst>
                                </p:cTn>
                              </p:par>
                            </p:childTnLst>
                          </p:cTn>
                        </p:par>
                        <p:par>
                          <p:cTn id="40" fill="hold">
                            <p:stCondLst>
                              <p:cond delay="4380"/>
                            </p:stCondLst>
                            <p:childTnLst>
                              <p:par>
                                <p:cTn id="41" presetID="42" presetClass="entr" presetSubtype="0" fill="hold" grpId="0" nodeType="after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par>
                          <p:cTn id="46" fill="hold">
                            <p:stCondLst>
                              <p:cond delay="5380"/>
                            </p:stCondLst>
                            <p:childTnLst>
                              <p:par>
                                <p:cTn id="47" presetID="42" presetClass="entr" presetSubtype="0" fill="hold" grpId="0" nodeType="after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par>
                          <p:cTn id="52" fill="hold">
                            <p:stCondLst>
                              <p:cond delay="6380"/>
                            </p:stCondLst>
                            <p:childTnLst>
                              <p:par>
                                <p:cTn id="53" presetID="42" presetClass="entr" presetSubtype="0" fill="hold" grpId="0" nodeType="after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fade">
                                      <p:cBhvr>
                                        <p:cTn id="55" dur="1000"/>
                                        <p:tgtEl>
                                          <p:spTgt spid="8"/>
                                        </p:tgtEl>
                                      </p:cBhvr>
                                    </p:animEffect>
                                    <p:anim calcmode="lin" valueType="num">
                                      <p:cBhvr>
                                        <p:cTn id="56" dur="1000" fill="hold"/>
                                        <p:tgtEl>
                                          <p:spTgt spid="8"/>
                                        </p:tgtEl>
                                        <p:attrNameLst>
                                          <p:attrName>ppt_x</p:attrName>
                                        </p:attrNameLst>
                                      </p:cBhvr>
                                      <p:tavLst>
                                        <p:tav tm="0">
                                          <p:val>
                                            <p:strVal val="#ppt_x"/>
                                          </p:val>
                                        </p:tav>
                                        <p:tav tm="100000">
                                          <p:val>
                                            <p:strVal val="#ppt_x"/>
                                          </p:val>
                                        </p:tav>
                                      </p:tavLst>
                                    </p:anim>
                                    <p:anim calcmode="lin" valueType="num">
                                      <p:cBhvr>
                                        <p:cTn id="5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grpId="0" nodeType="clickEffect">
                                  <p:stCondLst>
                                    <p:cond delay="0"/>
                                  </p:stCondLst>
                                  <p:iterate type="wd">
                                    <p:tmPct val="13000"/>
                                  </p:iterate>
                                  <p:childTnLst>
                                    <p:set>
                                      <p:cBhvr>
                                        <p:cTn id="61" dur="1" fill="hold">
                                          <p:stCondLst>
                                            <p:cond delay="0"/>
                                          </p:stCondLst>
                                        </p:cTn>
                                        <p:tgtEl>
                                          <p:spTgt spid="10">
                                            <p:txEl>
                                              <p:pRg st="0" end="0"/>
                                            </p:txEl>
                                          </p:spTgt>
                                        </p:tgtEl>
                                        <p:attrNameLst>
                                          <p:attrName>style.visibility</p:attrName>
                                        </p:attrNameLst>
                                      </p:cBhvr>
                                      <p:to>
                                        <p:strVal val="visible"/>
                                      </p:to>
                                    </p:set>
                                    <p:animEffect transition="in" filter="wipe(up)">
                                      <p:cBhvr>
                                        <p:cTn id="62" dur="10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8" grpId="0" animBg="1"/>
      <p:bldP spid="9" grpId="0" animBg="1"/>
      <p:bldP spid="10"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981124"/>
            <a:ext cx="8784976" cy="2462213"/>
          </a:xfrm>
          <a:prstGeom prst="rect">
            <a:avLst/>
          </a:prstGeom>
          <a:noFill/>
        </p:spPr>
        <p:txBody>
          <a:bodyPr wrap="square" rtlCol="0">
            <a:spAutoFit/>
          </a:bodyPr>
          <a:lstStyle/>
          <a:p>
            <a:r>
              <a:rPr lang="cs-CZ" sz="2200" dirty="0" smtClean="0">
                <a:solidFill>
                  <a:schemeClr val="bg1"/>
                </a:solidFill>
              </a:rPr>
              <a:t>Jupiter </a:t>
            </a:r>
            <a:r>
              <a:rPr lang="cs-CZ" sz="2200" dirty="0">
                <a:solidFill>
                  <a:schemeClr val="bg1"/>
                </a:solidFill>
              </a:rPr>
              <a:t>vydává asi o 60 % více tepelné energie, než přijímá ze slunečního záření. </a:t>
            </a:r>
            <a:endParaRPr lang="cs-CZ" sz="2200" dirty="0" smtClean="0">
              <a:solidFill>
                <a:schemeClr val="bg1"/>
              </a:solidFill>
            </a:endParaRPr>
          </a:p>
          <a:p>
            <a:r>
              <a:rPr lang="cs-CZ" sz="2200" dirty="0" smtClean="0">
                <a:solidFill>
                  <a:schemeClr val="bg1"/>
                </a:solidFill>
              </a:rPr>
              <a:t>Předpokládá </a:t>
            </a:r>
            <a:r>
              <a:rPr lang="cs-CZ" sz="2200" dirty="0">
                <a:solidFill>
                  <a:schemeClr val="bg1"/>
                </a:solidFill>
              </a:rPr>
              <a:t>se, že tato energie pochází ze tří zdrojů: </a:t>
            </a:r>
            <a:endParaRPr lang="cs-CZ" sz="2200" dirty="0" smtClean="0">
              <a:solidFill>
                <a:schemeClr val="bg1"/>
              </a:solidFill>
            </a:endParaRPr>
          </a:p>
          <a:p>
            <a:pPr marL="342900" indent="-342900">
              <a:buFont typeface="Wingdings" pitchFamily="2" charset="2"/>
              <a:buChar char="§"/>
            </a:pPr>
            <a:r>
              <a:rPr lang="cs-CZ" sz="2200" dirty="0" smtClean="0">
                <a:solidFill>
                  <a:schemeClr val="bg1"/>
                </a:solidFill>
              </a:rPr>
              <a:t>teplo </a:t>
            </a:r>
            <a:r>
              <a:rPr lang="cs-CZ" sz="2200" dirty="0">
                <a:solidFill>
                  <a:schemeClr val="bg1"/>
                </a:solidFill>
              </a:rPr>
              <a:t>z doby vzniku Jupiteru; </a:t>
            </a:r>
            <a:endParaRPr lang="cs-CZ" sz="2200" dirty="0" smtClean="0">
              <a:solidFill>
                <a:schemeClr val="bg1"/>
              </a:solidFill>
            </a:endParaRPr>
          </a:p>
          <a:p>
            <a:pPr marL="342900" indent="-342900">
              <a:buFont typeface="Wingdings" pitchFamily="2" charset="2"/>
              <a:buChar char="§"/>
            </a:pPr>
            <a:r>
              <a:rPr lang="cs-CZ" sz="2200" dirty="0" smtClean="0">
                <a:solidFill>
                  <a:schemeClr val="bg1"/>
                </a:solidFill>
              </a:rPr>
              <a:t>energie</a:t>
            </a:r>
            <a:r>
              <a:rPr lang="cs-CZ" sz="2200" dirty="0">
                <a:solidFill>
                  <a:schemeClr val="bg1"/>
                </a:solidFill>
              </a:rPr>
              <a:t>, uvolňovaná pomalým smršťováním planety a </a:t>
            </a:r>
            <a:endParaRPr lang="cs-CZ" sz="2200" dirty="0" smtClean="0">
              <a:solidFill>
                <a:schemeClr val="bg1"/>
              </a:solidFill>
            </a:endParaRPr>
          </a:p>
          <a:p>
            <a:pPr marL="342900" indent="-342900">
              <a:buFont typeface="Wingdings" pitchFamily="2" charset="2"/>
              <a:buChar char="§"/>
            </a:pPr>
            <a:r>
              <a:rPr lang="cs-CZ" sz="2200" dirty="0" smtClean="0">
                <a:solidFill>
                  <a:schemeClr val="bg1"/>
                </a:solidFill>
              </a:rPr>
              <a:t>energie </a:t>
            </a:r>
            <a:r>
              <a:rPr lang="cs-CZ" sz="2200" dirty="0">
                <a:solidFill>
                  <a:schemeClr val="bg1"/>
                </a:solidFill>
              </a:rPr>
              <a:t>velmi slabě probíhajících termonukleárních reakcí (k úplnému zažehnutí reakcí by planeta musela být třináctkrát hmotnější). </a:t>
            </a:r>
          </a:p>
        </p:txBody>
      </p:sp>
      <p:sp>
        <p:nvSpPr>
          <p:cNvPr id="3" name="TextovéPole 2"/>
          <p:cNvSpPr txBox="1"/>
          <p:nvPr/>
        </p:nvSpPr>
        <p:spPr>
          <a:xfrm>
            <a:off x="1043608" y="188638"/>
            <a:ext cx="6912768"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Jupiter - tepelná bilance</a:t>
            </a:r>
            <a:endParaRPr lang="cs-CZ" sz="4400" b="1" dirty="0">
              <a:solidFill>
                <a:srgbClr val="FFC000"/>
              </a:solidFill>
              <a:effectLst>
                <a:outerShdw blurRad="38100" dist="38100" dir="2700000" algn="tl">
                  <a:srgbClr val="000000">
                    <a:alpha val="43137"/>
                  </a:srgbClr>
                </a:outerShdw>
              </a:effectLst>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727981"/>
            <a:ext cx="2943225" cy="294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2349" y="3727982"/>
            <a:ext cx="5715000" cy="294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101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iterate type="wd">
                                    <p:tmPct val="13000"/>
                                  </p:iterate>
                                  <p:childTnLst>
                                    <p:set>
                                      <p:cBhvr>
                                        <p:cTn id="13" dur="1" fill="hold">
                                          <p:stCondLst>
                                            <p:cond delay="0"/>
                                          </p:stCondLst>
                                        </p:cTn>
                                        <p:tgtEl>
                                          <p:spTgt spid="2">
                                            <p:txEl>
                                              <p:pRg st="0" end="0"/>
                                            </p:txEl>
                                          </p:spTgt>
                                        </p:tgtEl>
                                        <p:attrNameLst>
                                          <p:attrName>style.visibility</p:attrName>
                                        </p:attrNameLst>
                                      </p:cBhvr>
                                      <p:to>
                                        <p:strVal val="visible"/>
                                      </p:to>
                                    </p:set>
                                    <p:animEffect transition="in" filter="wipe(up)">
                                      <p:cBhvr>
                                        <p:cTn id="14" dur="1000"/>
                                        <p:tgtEl>
                                          <p:spTgt spid="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iterate type="wd">
                                    <p:tmPct val="13000"/>
                                  </p:iterate>
                                  <p:childTnLst>
                                    <p:set>
                                      <p:cBhvr>
                                        <p:cTn id="18" dur="1" fill="hold">
                                          <p:stCondLst>
                                            <p:cond delay="0"/>
                                          </p:stCondLst>
                                        </p:cTn>
                                        <p:tgtEl>
                                          <p:spTgt spid="2">
                                            <p:txEl>
                                              <p:pRg st="1" end="1"/>
                                            </p:txEl>
                                          </p:spTgt>
                                        </p:tgtEl>
                                        <p:attrNameLst>
                                          <p:attrName>style.visibility</p:attrName>
                                        </p:attrNameLst>
                                      </p:cBhvr>
                                      <p:to>
                                        <p:strVal val="visible"/>
                                      </p:to>
                                    </p:set>
                                    <p:animEffect transition="in" filter="wipe(up)">
                                      <p:cBhvr>
                                        <p:cTn id="19" dur="1000"/>
                                        <p:tgtEl>
                                          <p:spTgt spid="2">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iterate type="wd">
                                    <p:tmPct val="13000"/>
                                  </p:iterate>
                                  <p:childTnLst>
                                    <p:set>
                                      <p:cBhvr>
                                        <p:cTn id="23" dur="1" fill="hold">
                                          <p:stCondLst>
                                            <p:cond delay="0"/>
                                          </p:stCondLst>
                                        </p:cTn>
                                        <p:tgtEl>
                                          <p:spTgt spid="2">
                                            <p:txEl>
                                              <p:pRg st="2" end="2"/>
                                            </p:txEl>
                                          </p:spTgt>
                                        </p:tgtEl>
                                        <p:attrNameLst>
                                          <p:attrName>style.visibility</p:attrName>
                                        </p:attrNameLst>
                                      </p:cBhvr>
                                      <p:to>
                                        <p:strVal val="visible"/>
                                      </p:to>
                                    </p:set>
                                    <p:animEffect transition="in" filter="wipe(up)">
                                      <p:cBhvr>
                                        <p:cTn id="24" dur="1000"/>
                                        <p:tgtEl>
                                          <p:spTgt spid="2">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iterate type="wd">
                                    <p:tmPct val="13000"/>
                                  </p:iterate>
                                  <p:childTnLst>
                                    <p:set>
                                      <p:cBhvr>
                                        <p:cTn id="28" dur="1" fill="hold">
                                          <p:stCondLst>
                                            <p:cond delay="0"/>
                                          </p:stCondLst>
                                        </p:cTn>
                                        <p:tgtEl>
                                          <p:spTgt spid="2">
                                            <p:txEl>
                                              <p:pRg st="3" end="3"/>
                                            </p:txEl>
                                          </p:spTgt>
                                        </p:tgtEl>
                                        <p:attrNameLst>
                                          <p:attrName>style.visibility</p:attrName>
                                        </p:attrNameLst>
                                      </p:cBhvr>
                                      <p:to>
                                        <p:strVal val="visible"/>
                                      </p:to>
                                    </p:set>
                                    <p:animEffect transition="in" filter="wipe(up)">
                                      <p:cBhvr>
                                        <p:cTn id="29" dur="1000"/>
                                        <p:tgtEl>
                                          <p:spTgt spid="2">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iterate type="wd">
                                    <p:tmPct val="13000"/>
                                  </p:iterate>
                                  <p:childTnLst>
                                    <p:set>
                                      <p:cBhvr>
                                        <p:cTn id="33" dur="1" fill="hold">
                                          <p:stCondLst>
                                            <p:cond delay="0"/>
                                          </p:stCondLst>
                                        </p:cTn>
                                        <p:tgtEl>
                                          <p:spTgt spid="2">
                                            <p:txEl>
                                              <p:pRg st="4" end="4"/>
                                            </p:txEl>
                                          </p:spTgt>
                                        </p:tgtEl>
                                        <p:attrNameLst>
                                          <p:attrName>style.visibility</p:attrName>
                                        </p:attrNameLst>
                                      </p:cBhvr>
                                      <p:to>
                                        <p:strVal val="visible"/>
                                      </p:to>
                                    </p:set>
                                    <p:animEffect transition="in" filter="wipe(up)">
                                      <p:cBhvr>
                                        <p:cTn id="34" dur="1000"/>
                                        <p:tgtEl>
                                          <p:spTgt spid="2">
                                            <p:txEl>
                                              <p:pRg st="4" end="4"/>
                                            </p:txEl>
                                          </p:spTgt>
                                        </p:tgtEl>
                                      </p:cBhvr>
                                    </p:animEffect>
                                  </p:childTnLst>
                                </p:cTn>
                              </p:par>
                            </p:childTnLst>
                          </p:cTn>
                        </p:par>
                        <p:par>
                          <p:cTn id="35" fill="hold">
                            <p:stCondLst>
                              <p:cond delay="3210"/>
                            </p:stCondLst>
                            <p:childTnLst>
                              <p:par>
                                <p:cTn id="36" presetID="4" presetClass="entr" presetSubtype="32" fill="hold" nodeType="afterEffect">
                                  <p:stCondLst>
                                    <p:cond delay="0"/>
                                  </p:stCondLst>
                                  <p:childTnLst>
                                    <p:set>
                                      <p:cBhvr>
                                        <p:cTn id="37" dur="1" fill="hold">
                                          <p:stCondLst>
                                            <p:cond delay="0"/>
                                          </p:stCondLst>
                                        </p:cTn>
                                        <p:tgtEl>
                                          <p:spTgt spid="8194"/>
                                        </p:tgtEl>
                                        <p:attrNameLst>
                                          <p:attrName>style.visibility</p:attrName>
                                        </p:attrNameLst>
                                      </p:cBhvr>
                                      <p:to>
                                        <p:strVal val="visible"/>
                                      </p:to>
                                    </p:set>
                                    <p:animEffect transition="in" filter="box(out)">
                                      <p:cBhvr>
                                        <p:cTn id="38" dur="2000"/>
                                        <p:tgtEl>
                                          <p:spTgt spid="8194"/>
                                        </p:tgtEl>
                                      </p:cBhvr>
                                    </p:animEffect>
                                  </p:childTnLst>
                                </p:cTn>
                              </p:par>
                            </p:childTnLst>
                          </p:cTn>
                        </p:par>
                        <p:par>
                          <p:cTn id="39" fill="hold">
                            <p:stCondLst>
                              <p:cond delay="5210"/>
                            </p:stCondLst>
                            <p:childTnLst>
                              <p:par>
                                <p:cTn id="40" presetID="4" presetClass="entr" presetSubtype="32" fill="hold" nodeType="afterEffect">
                                  <p:stCondLst>
                                    <p:cond delay="0"/>
                                  </p:stCondLst>
                                  <p:childTnLst>
                                    <p:set>
                                      <p:cBhvr>
                                        <p:cTn id="41" dur="1" fill="hold">
                                          <p:stCondLst>
                                            <p:cond delay="0"/>
                                          </p:stCondLst>
                                        </p:cTn>
                                        <p:tgtEl>
                                          <p:spTgt spid="8195"/>
                                        </p:tgtEl>
                                        <p:attrNameLst>
                                          <p:attrName>style.visibility</p:attrName>
                                        </p:attrNameLst>
                                      </p:cBhvr>
                                      <p:to>
                                        <p:strVal val="visible"/>
                                      </p:to>
                                    </p:set>
                                    <p:animEffect transition="in" filter="box(out)">
                                      <p:cBhvr>
                                        <p:cTn id="42" dur="20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27654" y="1446550"/>
            <a:ext cx="4032448" cy="2462213"/>
          </a:xfrm>
          <a:prstGeom prst="rect">
            <a:avLst/>
          </a:prstGeom>
          <a:noFill/>
        </p:spPr>
        <p:txBody>
          <a:bodyPr wrap="square" rtlCol="0">
            <a:spAutoFit/>
          </a:bodyPr>
          <a:lstStyle/>
          <a:p>
            <a:pPr algn="ctr"/>
            <a:r>
              <a:rPr lang="cs-CZ" sz="2200" dirty="0" smtClean="0">
                <a:solidFill>
                  <a:schemeClr val="bg1"/>
                </a:solidFill>
              </a:rPr>
              <a:t>Jupiter </a:t>
            </a:r>
            <a:r>
              <a:rPr lang="cs-CZ" sz="2200" dirty="0">
                <a:solidFill>
                  <a:schemeClr val="bg1"/>
                </a:solidFill>
              </a:rPr>
              <a:t>má tři slabé prstence, objevené sondou Voyager </a:t>
            </a:r>
            <a:r>
              <a:rPr lang="cs-CZ" sz="2200" dirty="0" smtClean="0">
                <a:solidFill>
                  <a:schemeClr val="bg1"/>
                </a:solidFill>
              </a:rPr>
              <a:t>1 (1971). </a:t>
            </a:r>
            <a:br>
              <a:rPr lang="cs-CZ" sz="2200" dirty="0" smtClean="0">
                <a:solidFill>
                  <a:schemeClr val="bg1"/>
                </a:solidFill>
              </a:rPr>
            </a:br>
            <a:r>
              <a:rPr lang="cs-CZ" sz="2200" dirty="0" smtClean="0">
                <a:solidFill>
                  <a:schemeClr val="bg1"/>
                </a:solidFill>
              </a:rPr>
              <a:t>Soustavy </a:t>
            </a:r>
            <a:r>
              <a:rPr lang="cs-CZ" sz="2200" dirty="0">
                <a:solidFill>
                  <a:schemeClr val="bg1"/>
                </a:solidFill>
              </a:rPr>
              <a:t>prstenců pozorujeme u všech obřích planet. </a:t>
            </a:r>
            <a:r>
              <a:rPr lang="cs-CZ" sz="2200" dirty="0" smtClean="0">
                <a:solidFill>
                  <a:schemeClr val="bg1"/>
                </a:solidFill>
              </a:rPr>
              <a:t/>
            </a:r>
            <a:br>
              <a:rPr lang="cs-CZ" sz="2200" dirty="0" smtClean="0">
                <a:solidFill>
                  <a:schemeClr val="bg1"/>
                </a:solidFill>
              </a:rPr>
            </a:br>
            <a:r>
              <a:rPr lang="cs-CZ" sz="2200" dirty="0" smtClean="0">
                <a:solidFill>
                  <a:schemeClr val="bg1"/>
                </a:solidFill>
              </a:rPr>
              <a:t>Jsou </a:t>
            </a:r>
            <a:r>
              <a:rPr lang="cs-CZ" sz="2200" dirty="0">
                <a:solidFill>
                  <a:schemeClr val="bg1"/>
                </a:solidFill>
              </a:rPr>
              <a:t>složeny z velmi malých, prachových částic. </a:t>
            </a:r>
          </a:p>
        </p:txBody>
      </p:sp>
      <p:sp>
        <p:nvSpPr>
          <p:cNvPr id="3" name="TextovéPole 2"/>
          <p:cNvSpPr txBox="1"/>
          <p:nvPr/>
        </p:nvSpPr>
        <p:spPr>
          <a:xfrm>
            <a:off x="107504" y="0"/>
            <a:ext cx="4032448" cy="1446550"/>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Prstence Jupitera</a:t>
            </a:r>
            <a:endParaRPr lang="cs-CZ" sz="4400" b="1" dirty="0">
              <a:solidFill>
                <a:srgbClr val="FFC000"/>
              </a:solidFill>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119831"/>
            <a:ext cx="4762500"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237040" y="3733029"/>
            <a:ext cx="4762500" cy="1631216"/>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lin ang="18900000" scaled="1"/>
            <a:tileRect/>
          </a:gradFill>
        </p:spPr>
        <p:txBody>
          <a:bodyPr wrap="square" rtlCol="0">
            <a:spAutoFit/>
          </a:bodyPr>
          <a:lstStyle/>
          <a:p>
            <a:pPr algn="ctr"/>
            <a:r>
              <a:rPr lang="cs-CZ" sz="2000" b="1" dirty="0">
                <a:solidFill>
                  <a:schemeClr val="bg2">
                    <a:lumMod val="10000"/>
                  </a:schemeClr>
                </a:solidFill>
              </a:rPr>
              <a:t>Zajímavý snímek zobrazující jupiterův prstenec a dráhy vnitřních měsíců. </a:t>
            </a:r>
            <a:r>
              <a:rPr lang="cs-CZ" sz="2000" b="1" dirty="0" smtClean="0">
                <a:solidFill>
                  <a:schemeClr val="bg2">
                    <a:lumMod val="10000"/>
                  </a:schemeClr>
                </a:solidFill>
              </a:rPr>
              <a:t/>
            </a:r>
            <a:br>
              <a:rPr lang="cs-CZ" sz="2000" b="1" dirty="0" smtClean="0">
                <a:solidFill>
                  <a:schemeClr val="bg2">
                    <a:lumMod val="10000"/>
                  </a:schemeClr>
                </a:solidFill>
              </a:rPr>
            </a:br>
            <a:r>
              <a:rPr lang="cs-CZ" sz="2000" b="1" dirty="0" smtClean="0">
                <a:solidFill>
                  <a:schemeClr val="bg2">
                    <a:lumMod val="10000"/>
                  </a:schemeClr>
                </a:solidFill>
              </a:rPr>
              <a:t>Jedná </a:t>
            </a:r>
            <a:r>
              <a:rPr lang="cs-CZ" sz="2000" b="1" dirty="0">
                <a:solidFill>
                  <a:schemeClr val="bg2">
                    <a:lumMod val="10000"/>
                  </a:schemeClr>
                </a:solidFill>
              </a:rPr>
              <a:t>o  třírozměrný pohled, který dává mnohem lepší představu o tom, jak vypadá prstenec této obři planety</a:t>
            </a:r>
            <a:r>
              <a:rPr lang="cs-CZ" sz="2000" dirty="0">
                <a:solidFill>
                  <a:schemeClr val="bg2">
                    <a:lumMod val="10000"/>
                  </a:schemeClr>
                </a:solidFill>
              </a:rPr>
              <a:t>.</a:t>
            </a:r>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149" y="3933056"/>
            <a:ext cx="3943158" cy="2664296"/>
          </a:xfrm>
          <a:prstGeom prst="rect">
            <a:avLst/>
          </a:prstGeom>
          <a:noFill/>
          <a:ln>
            <a:noFill/>
          </a:ln>
          <a:effectLst>
            <a:glow rad="101600">
              <a:schemeClr val="accent3">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Obdélníkový popisek 4"/>
          <p:cNvSpPr/>
          <p:nvPr/>
        </p:nvSpPr>
        <p:spPr>
          <a:xfrm>
            <a:off x="5148064" y="5517232"/>
            <a:ext cx="3826396" cy="1152128"/>
          </a:xfrm>
          <a:prstGeom prst="wedgeRectCallout">
            <a:avLst>
              <a:gd name="adj1" fmla="val -75555"/>
              <a:gd name="adj2" fmla="val 586"/>
            </a:avLst>
          </a:prstGeom>
          <a:gradFill flip="none" rotWithShape="1">
            <a:gsLst>
              <a:gs pos="0">
                <a:srgbClr val="6666FF">
                  <a:shade val="30000"/>
                  <a:satMod val="115000"/>
                </a:srgbClr>
              </a:gs>
              <a:gs pos="50000">
                <a:srgbClr val="6666FF">
                  <a:shade val="67500"/>
                  <a:satMod val="115000"/>
                </a:srgbClr>
              </a:gs>
              <a:gs pos="100000">
                <a:srgbClr val="6666FF">
                  <a:shade val="100000"/>
                  <a:satMod val="115000"/>
                </a:srgb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Tento snímek, který je dodatečně dobarven, byl pořízen kosmickou stanicí Voyager 2 v březnu roku 1979.</a:t>
            </a:r>
          </a:p>
        </p:txBody>
      </p:sp>
    </p:spTree>
    <p:extLst>
      <p:ext uri="{BB962C8B-B14F-4D97-AF65-F5344CB8AC3E}">
        <p14:creationId xmlns:p14="http://schemas.microsoft.com/office/powerpoint/2010/main" val="21601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 presetClass="entr" presetSubtype="32" fill="hold" nodeType="afterEffect">
                                  <p:stCondLst>
                                    <p:cond delay="0"/>
                                  </p:stCondLst>
                                  <p:childTnLst>
                                    <p:set>
                                      <p:cBhvr>
                                        <p:cTn id="12" dur="1" fill="hold">
                                          <p:stCondLst>
                                            <p:cond delay="0"/>
                                          </p:stCondLst>
                                        </p:cTn>
                                        <p:tgtEl>
                                          <p:spTgt spid="9218"/>
                                        </p:tgtEl>
                                        <p:attrNameLst>
                                          <p:attrName>style.visibility</p:attrName>
                                        </p:attrNameLst>
                                      </p:cBhvr>
                                      <p:to>
                                        <p:strVal val="visible"/>
                                      </p:to>
                                    </p:set>
                                    <p:animEffect transition="in" filter="box(out)">
                                      <p:cBhvr>
                                        <p:cTn id="13" dur="2000"/>
                                        <p:tgtEl>
                                          <p:spTgt spid="9218"/>
                                        </p:tgtEl>
                                      </p:cBhvr>
                                    </p:animEffect>
                                  </p:childTnLst>
                                </p:cTn>
                              </p:par>
                            </p:childTnLst>
                          </p:cTn>
                        </p:par>
                        <p:par>
                          <p:cTn id="14" fill="hold">
                            <p:stCondLst>
                              <p:cond delay="3000"/>
                            </p:stCondLst>
                            <p:childTnLst>
                              <p:par>
                                <p:cTn id="15" presetID="4" presetClass="entr" presetSubtype="32"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ox(out)">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2">
                                            <p:txEl>
                                              <p:pRg st="0" end="0"/>
                                            </p:txEl>
                                          </p:spTgt>
                                        </p:tgtEl>
                                        <p:attrNameLst>
                                          <p:attrName>style.visibility</p:attrName>
                                        </p:attrNameLst>
                                      </p:cBhvr>
                                      <p:to>
                                        <p:strVal val="visible"/>
                                      </p:to>
                                    </p:set>
                                    <p:animEffect transition="in" filter="wipe(up)">
                                      <p:cBhvr>
                                        <p:cTn id="22" dur="1000"/>
                                        <p:tgtEl>
                                          <p:spTgt spid="2">
                                            <p:txEl>
                                              <p:pRg st="0" end="0"/>
                                            </p:txEl>
                                          </p:spTgt>
                                        </p:tgtEl>
                                      </p:cBhvr>
                                    </p:animEffect>
                                  </p:childTnLst>
                                </p:cTn>
                              </p:par>
                            </p:childTnLst>
                          </p:cTn>
                        </p:par>
                        <p:par>
                          <p:cTn id="23" fill="hold">
                            <p:stCondLst>
                              <p:cond delay="4770"/>
                            </p:stCondLst>
                            <p:childTnLst>
                              <p:par>
                                <p:cTn id="24" presetID="4" presetClass="entr" presetSubtype="32" fill="hold" nodeType="afterEffect">
                                  <p:stCondLst>
                                    <p:cond delay="0"/>
                                  </p:stCondLst>
                                  <p:childTnLst>
                                    <p:set>
                                      <p:cBhvr>
                                        <p:cTn id="25" dur="1" fill="hold">
                                          <p:stCondLst>
                                            <p:cond delay="0"/>
                                          </p:stCondLst>
                                        </p:cTn>
                                        <p:tgtEl>
                                          <p:spTgt spid="9219"/>
                                        </p:tgtEl>
                                        <p:attrNameLst>
                                          <p:attrName>style.visibility</p:attrName>
                                        </p:attrNameLst>
                                      </p:cBhvr>
                                      <p:to>
                                        <p:strVal val="visible"/>
                                      </p:to>
                                    </p:set>
                                    <p:animEffect transition="in" filter="box(out)">
                                      <p:cBhvr>
                                        <p:cTn id="26" dur="2000"/>
                                        <p:tgtEl>
                                          <p:spTgt spid="9219"/>
                                        </p:tgtEl>
                                      </p:cBhvr>
                                    </p:animEffect>
                                  </p:childTnLst>
                                </p:cTn>
                              </p:par>
                            </p:childTnLst>
                          </p:cTn>
                        </p:par>
                        <p:par>
                          <p:cTn id="27" fill="hold">
                            <p:stCondLst>
                              <p:cond delay="6770"/>
                            </p:stCondLst>
                            <p:childTnLst>
                              <p:par>
                                <p:cTn id="28" presetID="4" presetClass="entr" presetSubtype="32" fill="hold" grpId="0"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ox(out)">
                                      <p:cBhvr>
                                        <p:cTn id="3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339752" y="28822"/>
            <a:ext cx="6552728"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Oběžná dráha Jupitera</a:t>
            </a:r>
            <a:endParaRPr lang="cs-CZ" sz="4400" b="1" dirty="0">
              <a:solidFill>
                <a:srgbClr val="FFC000"/>
              </a:solidFill>
              <a:effectLst>
                <a:outerShdw blurRad="38100" dist="38100" dir="2700000" algn="tl">
                  <a:srgbClr val="000000">
                    <a:alpha val="43137"/>
                  </a:srgbClr>
                </a:outerShdw>
              </a:effectLst>
            </a:endParaRPr>
          </a:p>
        </p:txBody>
      </p:sp>
      <p:sp>
        <p:nvSpPr>
          <p:cNvPr id="3" name="TextovéPole 2"/>
          <p:cNvSpPr txBox="1"/>
          <p:nvPr/>
        </p:nvSpPr>
        <p:spPr>
          <a:xfrm>
            <a:off x="1794876" y="5323031"/>
            <a:ext cx="7200800" cy="1446550"/>
          </a:xfrm>
          <a:prstGeom prst="rect">
            <a:avLst/>
          </a:prstGeom>
          <a:gradFill>
            <a:gsLst>
              <a:gs pos="0">
                <a:schemeClr val="tx1">
                  <a:lumMod val="75000"/>
                  <a:lumOff val="25000"/>
                </a:schemeClr>
              </a:gs>
              <a:gs pos="75000">
                <a:schemeClr val="accent1">
                  <a:tint val="44500"/>
                  <a:satMod val="160000"/>
                  <a:lumMod val="49000"/>
                </a:schemeClr>
              </a:gs>
              <a:gs pos="100000">
                <a:schemeClr val="accent1">
                  <a:lumMod val="75000"/>
                </a:schemeClr>
              </a:gs>
            </a:gsLst>
            <a:lin ang="5400000" scaled="0"/>
          </a:gradFill>
        </p:spPr>
        <p:txBody>
          <a:bodyPr wrap="square" rtlCol="0">
            <a:spAutoFit/>
          </a:bodyPr>
          <a:lstStyle/>
          <a:p>
            <a:pPr algn="ctr"/>
            <a:r>
              <a:rPr lang="cs-CZ" sz="2200" dirty="0" smtClean="0">
                <a:solidFill>
                  <a:schemeClr val="bg1"/>
                </a:solidFill>
              </a:rPr>
              <a:t>Jelikož </a:t>
            </a:r>
            <a:r>
              <a:rPr lang="cs-CZ" sz="2200" dirty="0">
                <a:solidFill>
                  <a:schemeClr val="bg1"/>
                </a:solidFill>
              </a:rPr>
              <a:t>Jupiter není těleso s pevným povrchem, jeho svrchní atmosféra má rozdílnou rotaci. </a:t>
            </a:r>
            <a:endParaRPr lang="cs-CZ" sz="2200" dirty="0" smtClean="0">
              <a:solidFill>
                <a:schemeClr val="bg1"/>
              </a:solidFill>
            </a:endParaRPr>
          </a:p>
          <a:p>
            <a:pPr algn="ctr"/>
            <a:r>
              <a:rPr lang="cs-CZ" sz="2200" dirty="0" smtClean="0">
                <a:solidFill>
                  <a:schemeClr val="bg1"/>
                </a:solidFill>
              </a:rPr>
              <a:t>Rotační </a:t>
            </a:r>
            <a:r>
              <a:rPr lang="cs-CZ" sz="2200" dirty="0">
                <a:solidFill>
                  <a:schemeClr val="bg1"/>
                </a:solidFill>
              </a:rPr>
              <a:t>doba polárních oblastí je přibližně o 5 minut delší než je rotační doba atmosféry v oblasti rovníku.</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725144"/>
            <a:ext cx="1538824" cy="2044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139952" y="798263"/>
            <a:ext cx="4855724" cy="4154984"/>
          </a:xfrm>
          <a:prstGeom prst="rect">
            <a:avLst/>
          </a:prstGeom>
          <a:noFill/>
        </p:spPr>
        <p:txBody>
          <a:bodyPr wrap="square" rtlCol="0">
            <a:spAutoFit/>
          </a:bodyPr>
          <a:lstStyle/>
          <a:p>
            <a:pPr marL="342900" indent="-342900">
              <a:buFont typeface="Wingdings" pitchFamily="2" charset="2"/>
              <a:buChar char="Ø"/>
            </a:pPr>
            <a:r>
              <a:rPr lang="cs-CZ" sz="2200" dirty="0">
                <a:solidFill>
                  <a:schemeClr val="bg1"/>
                </a:solidFill>
              </a:rPr>
              <a:t>Jupiter obíhá kolem Slunce ve vzdálenosti 778 miliónů km.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Slunce </a:t>
            </a:r>
            <a:r>
              <a:rPr lang="cs-CZ" sz="2200" dirty="0">
                <a:solidFill>
                  <a:schemeClr val="bg1"/>
                </a:solidFill>
              </a:rPr>
              <a:t>oběhne jednou za 11,86 let.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Jupiter </a:t>
            </a:r>
            <a:r>
              <a:rPr lang="cs-CZ" sz="2200" dirty="0">
                <a:solidFill>
                  <a:schemeClr val="bg1"/>
                </a:solidFill>
              </a:rPr>
              <a:t>se otáčí téměř vzpřímeně a velmi rychle. </a:t>
            </a:r>
            <a:endParaRPr lang="cs-CZ" sz="2200" dirty="0" smtClean="0">
              <a:solidFill>
                <a:schemeClr val="bg1"/>
              </a:solidFill>
            </a:endParaRPr>
          </a:p>
          <a:p>
            <a:pPr marL="342900" indent="-342900">
              <a:buFont typeface="Wingdings" pitchFamily="2" charset="2"/>
              <a:buChar char="Ø"/>
            </a:pPr>
            <a:r>
              <a:rPr lang="cs-CZ" sz="2200" dirty="0" smtClean="0">
                <a:solidFill>
                  <a:schemeClr val="bg1"/>
                </a:solidFill>
              </a:rPr>
              <a:t>Jeden </a:t>
            </a:r>
            <a:r>
              <a:rPr lang="cs-CZ" sz="2200" dirty="0">
                <a:solidFill>
                  <a:schemeClr val="bg1"/>
                </a:solidFill>
              </a:rPr>
              <a:t>den trvá na Jupiteru téměř 10 hodin</a:t>
            </a:r>
            <a:r>
              <a:rPr lang="cs-CZ" sz="2200" dirty="0" smtClean="0">
                <a:solidFill>
                  <a:schemeClr val="bg1"/>
                </a:solidFill>
              </a:rPr>
              <a:t>.</a:t>
            </a:r>
          </a:p>
          <a:p>
            <a:pPr marL="342900" indent="-342900">
              <a:buFont typeface="Wingdings" pitchFamily="2" charset="2"/>
              <a:buChar char="Ø"/>
            </a:pPr>
            <a:r>
              <a:rPr lang="cs-CZ" sz="2200" dirty="0">
                <a:solidFill>
                  <a:schemeClr val="bg1"/>
                </a:solidFill>
              </a:rPr>
              <a:t>Jupiter má nejrychlejší rotaci ze všech planet v celé sluneční soustavě</a:t>
            </a:r>
            <a:r>
              <a:rPr lang="cs-CZ" sz="2200" dirty="0" smtClean="0">
                <a:solidFill>
                  <a:schemeClr val="bg1"/>
                </a:solidFill>
              </a:rPr>
              <a:t> </a:t>
            </a:r>
          </a:p>
          <a:p>
            <a:pPr marL="342900" indent="-342900">
              <a:buFont typeface="Wingdings" pitchFamily="2" charset="2"/>
              <a:buChar char="Ø"/>
            </a:pPr>
            <a:r>
              <a:rPr lang="cs-CZ" sz="2200" dirty="0" smtClean="0">
                <a:solidFill>
                  <a:schemeClr val="bg1"/>
                </a:solidFill>
              </a:rPr>
              <a:t>Tato </a:t>
            </a:r>
            <a:r>
              <a:rPr lang="cs-CZ" sz="2200" dirty="0">
                <a:solidFill>
                  <a:schemeClr val="bg1"/>
                </a:solidFill>
              </a:rPr>
              <a:t>rychlá rotace způsobuje, že se Jupiter na pólech zplošťuje a na rovníku vydouvá. </a:t>
            </a: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767045"/>
            <a:ext cx="3770953" cy="377095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262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nodeType="after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box(out)">
                                      <p:cBhvr>
                                        <p:cTn id="7" dur="20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type="wd">
                                    <p:tmPct val="13000"/>
                                  </p:iterate>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up)">
                                      <p:cBhvr>
                                        <p:cTn id="12" dur="1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iterate type="wd">
                                    <p:tmPct val="13000"/>
                                  </p:iterate>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up)">
                                      <p:cBhvr>
                                        <p:cTn id="17" dur="1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up)">
                                      <p:cBhvr>
                                        <p:cTn id="22" dur="1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up)">
                                      <p:cBhvr>
                                        <p:cTn id="27" dur="10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iterate type="wd">
                                    <p:tmPct val="13000"/>
                                  </p:iterate>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ipe(up)">
                                      <p:cBhvr>
                                        <p:cTn id="32" dur="1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iterate type="wd">
                                    <p:tmPct val="13000"/>
                                  </p:iterate>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ipe(up)">
                                      <p:cBhvr>
                                        <p:cTn id="37" dur="1000"/>
                                        <p:tgtEl>
                                          <p:spTgt spid="4">
                                            <p:txEl>
                                              <p:pRg st="5" end="5"/>
                                            </p:txEl>
                                          </p:spTgt>
                                        </p:tgtEl>
                                      </p:cBhvr>
                                    </p:animEffect>
                                  </p:childTnLst>
                                </p:cTn>
                              </p:par>
                            </p:childTnLst>
                          </p:cTn>
                        </p:par>
                        <p:par>
                          <p:cTn id="38" fill="hold">
                            <p:stCondLst>
                              <p:cond delay="2950"/>
                            </p:stCondLst>
                            <p:childTnLst>
                              <p:par>
                                <p:cTn id="39" presetID="4" presetClass="entr" presetSubtype="32" fill="hold" nodeType="afterEffect">
                                  <p:stCondLst>
                                    <p:cond delay="0"/>
                                  </p:stCondLst>
                                  <p:childTnLst>
                                    <p:set>
                                      <p:cBhvr>
                                        <p:cTn id="40" dur="1" fill="hold">
                                          <p:stCondLst>
                                            <p:cond delay="0"/>
                                          </p:stCondLst>
                                        </p:cTn>
                                        <p:tgtEl>
                                          <p:spTgt spid="10242"/>
                                        </p:tgtEl>
                                        <p:attrNameLst>
                                          <p:attrName>style.visibility</p:attrName>
                                        </p:attrNameLst>
                                      </p:cBhvr>
                                      <p:to>
                                        <p:strVal val="visible"/>
                                      </p:to>
                                    </p:set>
                                    <p:animEffect transition="in" filter="box(out)">
                                      <p:cBhvr>
                                        <p:cTn id="41" dur="2000"/>
                                        <p:tgtEl>
                                          <p:spTgt spid="10242"/>
                                        </p:tgtEl>
                                      </p:cBhvr>
                                    </p:animEffect>
                                  </p:childTnLst>
                                </p:cTn>
                              </p:par>
                            </p:childTnLst>
                          </p:cTn>
                        </p:par>
                        <p:par>
                          <p:cTn id="42" fill="hold">
                            <p:stCondLst>
                              <p:cond delay="4950"/>
                            </p:stCondLst>
                            <p:childTnLst>
                              <p:par>
                                <p:cTn id="43" presetID="4" presetClass="entr" presetSubtype="32" fill="hold" grpId="0" nodeType="after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box(out)">
                                      <p:cBhvr>
                                        <p:cTn id="4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60780" y="886073"/>
            <a:ext cx="8803707" cy="3139321"/>
          </a:xfrm>
          <a:prstGeom prst="rect">
            <a:avLst/>
          </a:prstGeom>
        </p:spPr>
        <p:txBody>
          <a:bodyPr wrap="square">
            <a:spAutoFit/>
          </a:bodyPr>
          <a:lstStyle/>
          <a:p>
            <a:r>
              <a:rPr lang="cs-CZ" sz="2200" dirty="0" smtClean="0">
                <a:solidFill>
                  <a:schemeClr val="bg1"/>
                </a:solidFill>
              </a:rPr>
              <a:t>Kolem </a:t>
            </a:r>
            <a:r>
              <a:rPr lang="cs-CZ" sz="2200" dirty="0">
                <a:solidFill>
                  <a:schemeClr val="bg1"/>
                </a:solidFill>
              </a:rPr>
              <a:t>Jupiteru krouží 63 měsíců, z nichž čtyři největší objevil již Galileo Galilei. </a:t>
            </a:r>
            <a:endParaRPr lang="cs-CZ" sz="2200" dirty="0" smtClean="0">
              <a:solidFill>
                <a:schemeClr val="bg1"/>
              </a:solidFill>
            </a:endParaRPr>
          </a:p>
          <a:p>
            <a:pPr marL="342900" indent="-342900">
              <a:buFont typeface="Wingdings" pitchFamily="2" charset="2"/>
              <a:buChar char="v"/>
            </a:pPr>
            <a:r>
              <a:rPr lang="cs-CZ" sz="2200" b="1" dirty="0" smtClean="0">
                <a:solidFill>
                  <a:srgbClr val="FFC000"/>
                </a:solidFill>
              </a:rPr>
              <a:t>Ganymede</a:t>
            </a:r>
            <a:r>
              <a:rPr lang="cs-CZ" sz="2200" dirty="0" smtClean="0">
                <a:solidFill>
                  <a:schemeClr val="bg1"/>
                </a:solidFill>
              </a:rPr>
              <a:t> - je </a:t>
            </a:r>
            <a:r>
              <a:rPr lang="cs-CZ" sz="2200" dirty="0">
                <a:solidFill>
                  <a:schemeClr val="bg1"/>
                </a:solidFill>
              </a:rPr>
              <a:t>největším Jupiterovým měsícem. Jeho jádro z tvrdých hornin pokrývá tlustá vrstva ledu. </a:t>
            </a:r>
            <a:endParaRPr lang="cs-CZ" sz="2200" dirty="0" smtClean="0">
              <a:solidFill>
                <a:schemeClr val="bg1"/>
              </a:solidFill>
            </a:endParaRPr>
          </a:p>
          <a:p>
            <a:pPr marL="342900" indent="-342900">
              <a:buFont typeface="Wingdings" pitchFamily="2" charset="2"/>
              <a:buChar char="v"/>
            </a:pPr>
            <a:r>
              <a:rPr lang="cs-CZ" sz="2200" b="1" dirty="0" smtClean="0">
                <a:solidFill>
                  <a:srgbClr val="FFC000"/>
                </a:solidFill>
              </a:rPr>
              <a:t>Calisto</a:t>
            </a:r>
            <a:r>
              <a:rPr lang="cs-CZ" sz="2200" dirty="0" smtClean="0">
                <a:solidFill>
                  <a:srgbClr val="FFC000"/>
                </a:solidFill>
              </a:rPr>
              <a:t> </a:t>
            </a:r>
            <a:r>
              <a:rPr lang="cs-CZ" sz="2200" dirty="0" smtClean="0">
                <a:solidFill>
                  <a:schemeClr val="bg1"/>
                </a:solidFill>
              </a:rPr>
              <a:t>– je o </a:t>
            </a:r>
            <a:r>
              <a:rPr lang="cs-CZ" sz="2200" dirty="0">
                <a:solidFill>
                  <a:schemeClr val="bg1"/>
                </a:solidFill>
              </a:rPr>
              <a:t>něco menší </a:t>
            </a:r>
            <a:r>
              <a:rPr lang="cs-CZ" sz="2200" dirty="0" smtClean="0">
                <a:solidFill>
                  <a:schemeClr val="bg1"/>
                </a:solidFill>
              </a:rPr>
              <a:t>a je </a:t>
            </a:r>
            <a:r>
              <a:rPr lang="cs-CZ" sz="2200" dirty="0">
                <a:solidFill>
                  <a:schemeClr val="bg1"/>
                </a:solidFill>
              </a:rPr>
              <a:t>silně pokrytý krátery. </a:t>
            </a:r>
            <a:endParaRPr lang="cs-CZ" sz="2200" dirty="0" smtClean="0">
              <a:solidFill>
                <a:schemeClr val="bg1"/>
              </a:solidFill>
            </a:endParaRPr>
          </a:p>
          <a:p>
            <a:pPr marL="342900" indent="-342900">
              <a:buFont typeface="Wingdings" pitchFamily="2" charset="2"/>
              <a:buChar char="v"/>
            </a:pPr>
            <a:r>
              <a:rPr lang="cs-CZ" sz="2200" b="1" dirty="0" smtClean="0">
                <a:solidFill>
                  <a:srgbClr val="FFC000"/>
                </a:solidFill>
              </a:rPr>
              <a:t>Europa</a:t>
            </a:r>
            <a:r>
              <a:rPr lang="cs-CZ" sz="2200" dirty="0" smtClean="0">
                <a:solidFill>
                  <a:schemeClr val="bg1"/>
                </a:solidFill>
              </a:rPr>
              <a:t> – je nejsvětlejším </a:t>
            </a:r>
            <a:r>
              <a:rPr lang="cs-CZ" sz="2200" dirty="0">
                <a:solidFill>
                  <a:schemeClr val="bg1"/>
                </a:solidFill>
              </a:rPr>
              <a:t>Jupiterovým satelitem </a:t>
            </a:r>
            <a:r>
              <a:rPr lang="cs-CZ" sz="2200" dirty="0" smtClean="0">
                <a:solidFill>
                  <a:schemeClr val="bg1"/>
                </a:solidFill>
              </a:rPr>
              <a:t>, její 100 </a:t>
            </a:r>
            <a:r>
              <a:rPr lang="cs-CZ" sz="2200" dirty="0">
                <a:solidFill>
                  <a:schemeClr val="bg1"/>
                </a:solidFill>
              </a:rPr>
              <a:t>km tlustý ledový obal dobře odráží sluneční svit. </a:t>
            </a:r>
            <a:endParaRPr lang="cs-CZ" sz="2200" dirty="0" smtClean="0">
              <a:solidFill>
                <a:schemeClr val="bg1"/>
              </a:solidFill>
            </a:endParaRPr>
          </a:p>
          <a:p>
            <a:pPr marL="342900" indent="-342900">
              <a:buFont typeface="Wingdings" pitchFamily="2" charset="2"/>
              <a:buChar char="v"/>
            </a:pPr>
            <a:r>
              <a:rPr lang="cs-CZ" sz="2200" b="1" dirty="0" smtClean="0">
                <a:solidFill>
                  <a:srgbClr val="FFC000"/>
                </a:solidFill>
              </a:rPr>
              <a:t>Io</a:t>
            </a:r>
            <a:r>
              <a:rPr lang="cs-CZ" sz="2200" dirty="0" smtClean="0">
                <a:solidFill>
                  <a:srgbClr val="FFC000"/>
                </a:solidFill>
              </a:rPr>
              <a:t> </a:t>
            </a:r>
            <a:r>
              <a:rPr lang="cs-CZ" sz="2200" dirty="0" smtClean="0">
                <a:solidFill>
                  <a:schemeClr val="bg1"/>
                </a:solidFill>
              </a:rPr>
              <a:t>– má velmi </a:t>
            </a:r>
            <a:r>
              <a:rPr lang="cs-CZ" sz="2200" dirty="0">
                <a:solidFill>
                  <a:schemeClr val="bg1"/>
                </a:solidFill>
              </a:rPr>
              <a:t>nápadné černočervenožluté </a:t>
            </a:r>
            <a:r>
              <a:rPr lang="cs-CZ" sz="2200" dirty="0" smtClean="0">
                <a:solidFill>
                  <a:schemeClr val="bg1"/>
                </a:solidFill>
              </a:rPr>
              <a:t>zbarvení. </a:t>
            </a:r>
            <a:r>
              <a:rPr lang="cs-CZ" sz="2200" dirty="0">
                <a:solidFill>
                  <a:schemeClr val="bg1"/>
                </a:solidFill>
              </a:rPr>
              <a:t>Toto zbarvení způsobuje síra, vyvrhovaná z nitra sopek 200 km nad povrch měsíce.</a:t>
            </a:r>
          </a:p>
        </p:txBody>
      </p:sp>
      <p:sp>
        <p:nvSpPr>
          <p:cNvPr id="3" name="TextovéPole 2"/>
          <p:cNvSpPr txBox="1"/>
          <p:nvPr/>
        </p:nvSpPr>
        <p:spPr>
          <a:xfrm>
            <a:off x="1816457" y="116632"/>
            <a:ext cx="5832648" cy="769441"/>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Měsíce Jupitera</a:t>
            </a:r>
            <a:endParaRPr lang="cs-CZ" sz="4400" b="1" dirty="0">
              <a:solidFill>
                <a:srgbClr val="FFC000"/>
              </a:solidFill>
              <a:effectLst>
                <a:outerShdw blurRad="38100" dist="38100" dir="2700000" algn="tl">
                  <a:srgbClr val="000000">
                    <a:alpha val="43137"/>
                  </a:srgbClr>
                </a:outerShdw>
              </a:effectLst>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221088"/>
            <a:ext cx="7848872" cy="2573098"/>
          </a:xfrm>
          <a:prstGeom prst="rect">
            <a:avLst/>
          </a:prstGeom>
          <a:noFill/>
          <a:ln>
            <a:noFill/>
          </a:ln>
          <a:effectLst>
            <a:glow rad="1397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ovéPole 10"/>
          <p:cNvSpPr txBox="1"/>
          <p:nvPr/>
        </p:nvSpPr>
        <p:spPr>
          <a:xfrm>
            <a:off x="809533" y="4221088"/>
            <a:ext cx="700841" cy="523220"/>
          </a:xfrm>
          <a:prstGeom prst="rect">
            <a:avLst/>
          </a:prstGeom>
          <a:noFill/>
        </p:spPr>
        <p:txBody>
          <a:bodyPr wrap="square" rtlCol="0">
            <a:spAutoFit/>
          </a:bodyPr>
          <a:lstStyle/>
          <a:p>
            <a:r>
              <a:rPr lang="cs-CZ" sz="2800" b="1" dirty="0" smtClean="0">
                <a:solidFill>
                  <a:schemeClr val="bg1"/>
                </a:solidFill>
                <a:effectLst>
                  <a:outerShdw blurRad="38100" dist="38100" dir="2700000" algn="tl">
                    <a:srgbClr val="000000">
                      <a:alpha val="43137"/>
                    </a:srgbClr>
                  </a:outerShdw>
                </a:effectLst>
              </a:rPr>
              <a:t>Io</a:t>
            </a:r>
            <a:endParaRPr lang="cs-CZ" sz="2800" b="1" dirty="0">
              <a:solidFill>
                <a:schemeClr val="bg1"/>
              </a:solidFill>
              <a:effectLst>
                <a:outerShdw blurRad="38100" dist="38100" dir="2700000" algn="tl">
                  <a:srgbClr val="000000">
                    <a:alpha val="43137"/>
                  </a:srgbClr>
                </a:outerShdw>
              </a:effectLst>
            </a:endParaRPr>
          </a:p>
        </p:txBody>
      </p:sp>
      <p:sp>
        <p:nvSpPr>
          <p:cNvPr id="13" name="TextovéPole 12"/>
          <p:cNvSpPr txBox="1"/>
          <p:nvPr/>
        </p:nvSpPr>
        <p:spPr>
          <a:xfrm>
            <a:off x="2555776" y="4221088"/>
            <a:ext cx="1368152" cy="523220"/>
          </a:xfrm>
          <a:prstGeom prst="rect">
            <a:avLst/>
          </a:prstGeom>
          <a:noFill/>
        </p:spPr>
        <p:txBody>
          <a:bodyPr wrap="square" rtlCol="0">
            <a:spAutoFit/>
          </a:bodyPr>
          <a:lstStyle/>
          <a:p>
            <a:r>
              <a:rPr lang="cs-CZ" sz="2800" b="1" dirty="0" smtClean="0">
                <a:solidFill>
                  <a:schemeClr val="bg1"/>
                </a:solidFill>
                <a:effectLst>
                  <a:outerShdw blurRad="38100" dist="38100" dir="2700000" algn="tl">
                    <a:srgbClr val="000000">
                      <a:alpha val="43137"/>
                    </a:srgbClr>
                  </a:outerShdw>
                </a:effectLst>
              </a:rPr>
              <a:t>Europa</a:t>
            </a:r>
            <a:endParaRPr lang="cs-CZ" sz="2800" b="1" dirty="0">
              <a:solidFill>
                <a:schemeClr val="bg1"/>
              </a:solidFill>
              <a:effectLst>
                <a:outerShdw blurRad="38100" dist="38100" dir="2700000" algn="tl">
                  <a:srgbClr val="000000">
                    <a:alpha val="43137"/>
                  </a:srgbClr>
                </a:outerShdw>
              </a:effectLst>
            </a:endParaRPr>
          </a:p>
        </p:txBody>
      </p:sp>
      <p:sp>
        <p:nvSpPr>
          <p:cNvPr id="14" name="TextovéPole 13"/>
          <p:cNvSpPr txBox="1"/>
          <p:nvPr/>
        </p:nvSpPr>
        <p:spPr>
          <a:xfrm>
            <a:off x="3180314" y="6270966"/>
            <a:ext cx="2039757" cy="523220"/>
          </a:xfrm>
          <a:prstGeom prst="rect">
            <a:avLst/>
          </a:prstGeom>
          <a:noFill/>
        </p:spPr>
        <p:txBody>
          <a:bodyPr wrap="square" rtlCol="0">
            <a:spAutoFit/>
          </a:bodyPr>
          <a:lstStyle/>
          <a:p>
            <a:r>
              <a:rPr lang="cs-CZ" sz="2800" b="1" dirty="0" smtClean="0">
                <a:solidFill>
                  <a:schemeClr val="bg1"/>
                </a:solidFill>
                <a:effectLst>
                  <a:outerShdw blurRad="38100" dist="38100" dir="2700000" algn="tl">
                    <a:srgbClr val="000000">
                      <a:alpha val="43137"/>
                    </a:srgbClr>
                  </a:outerShdw>
                </a:effectLst>
              </a:rPr>
              <a:t>Ganymede</a:t>
            </a:r>
            <a:endParaRPr lang="cs-CZ" sz="2800" b="1" dirty="0">
              <a:solidFill>
                <a:schemeClr val="bg1"/>
              </a:solidFill>
              <a:effectLst>
                <a:outerShdw blurRad="38100" dist="38100" dir="2700000" algn="tl">
                  <a:srgbClr val="000000">
                    <a:alpha val="43137"/>
                  </a:srgbClr>
                </a:outerShdw>
              </a:effectLst>
            </a:endParaRPr>
          </a:p>
        </p:txBody>
      </p:sp>
      <p:sp>
        <p:nvSpPr>
          <p:cNvPr id="15" name="TextovéPole 14"/>
          <p:cNvSpPr txBox="1"/>
          <p:nvPr/>
        </p:nvSpPr>
        <p:spPr>
          <a:xfrm>
            <a:off x="6012160" y="6270966"/>
            <a:ext cx="1368152" cy="523220"/>
          </a:xfrm>
          <a:prstGeom prst="rect">
            <a:avLst/>
          </a:prstGeom>
          <a:noFill/>
        </p:spPr>
        <p:txBody>
          <a:bodyPr wrap="square" rtlCol="0">
            <a:spAutoFit/>
          </a:bodyPr>
          <a:lstStyle/>
          <a:p>
            <a:r>
              <a:rPr lang="cs-CZ" sz="2800" b="1" dirty="0" smtClean="0">
                <a:solidFill>
                  <a:schemeClr val="bg1"/>
                </a:solidFill>
                <a:effectLst>
                  <a:outerShdw blurRad="38100" dist="38100" dir="2700000" algn="tl">
                    <a:srgbClr val="000000">
                      <a:alpha val="43137"/>
                    </a:srgbClr>
                  </a:outerShdw>
                </a:effectLst>
              </a:rPr>
              <a:t>Calisto</a:t>
            </a:r>
            <a:endParaRPr lang="cs-CZ" sz="2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1347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iterate type="wd">
                                    <p:tmPct val="13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1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iterate type="wd">
                                    <p:tmPct val="13000"/>
                                  </p:iterate>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up)">
                                      <p:cBhvr>
                                        <p:cTn id="12" dur="1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iterate type="wd">
                                    <p:tmPct val="13000"/>
                                  </p:iterate>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1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iterate type="wd">
                                    <p:tmPct val="13000"/>
                                  </p:iterate>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up)">
                                      <p:cBhvr>
                                        <p:cTn id="22" dur="10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iterate type="wd">
                                    <p:tmPct val="13000"/>
                                  </p:iterate>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up)">
                                      <p:cBhvr>
                                        <p:cTn id="27" dur="10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32" fill="hold" nodeType="clickEffect">
                                  <p:stCondLst>
                                    <p:cond delay="0"/>
                                  </p:stCondLst>
                                  <p:childTnLst>
                                    <p:set>
                                      <p:cBhvr>
                                        <p:cTn id="31" dur="1" fill="hold">
                                          <p:stCondLst>
                                            <p:cond delay="0"/>
                                          </p:stCondLst>
                                        </p:cTn>
                                        <p:tgtEl>
                                          <p:spTgt spid="11266"/>
                                        </p:tgtEl>
                                        <p:attrNameLst>
                                          <p:attrName>style.visibility</p:attrName>
                                        </p:attrNameLst>
                                      </p:cBhvr>
                                      <p:to>
                                        <p:strVal val="visible"/>
                                      </p:to>
                                    </p:set>
                                    <p:animEffect transition="in" filter="box(out)">
                                      <p:cBhvr>
                                        <p:cTn id="32" dur="2000"/>
                                        <p:tgtEl>
                                          <p:spTgt spid="11266"/>
                                        </p:tgtEl>
                                      </p:cBhvr>
                                    </p:animEffect>
                                  </p:childTnLst>
                                </p:cTn>
                              </p:par>
                            </p:childTnLst>
                          </p:cTn>
                        </p:par>
                        <p:par>
                          <p:cTn id="33" fill="hold">
                            <p:stCondLst>
                              <p:cond delay="2000"/>
                            </p:stCondLst>
                            <p:childTnLst>
                              <p:par>
                                <p:cTn id="34" presetID="4" presetClass="entr" presetSubtype="32" fill="hold" grpId="0" nodeType="after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box(out)">
                                      <p:cBhvr>
                                        <p:cTn id="36" dur="2000"/>
                                        <p:tgtEl>
                                          <p:spTgt spid="11"/>
                                        </p:tgtEl>
                                      </p:cBhvr>
                                    </p:animEffect>
                                  </p:childTnLst>
                                </p:cTn>
                              </p:par>
                            </p:childTnLst>
                          </p:cTn>
                        </p:par>
                        <p:par>
                          <p:cTn id="37" fill="hold">
                            <p:stCondLst>
                              <p:cond delay="4000"/>
                            </p:stCondLst>
                            <p:childTnLst>
                              <p:par>
                                <p:cTn id="38" presetID="4" presetClass="entr" presetSubtype="32"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ox(out)">
                                      <p:cBhvr>
                                        <p:cTn id="40" dur="2000"/>
                                        <p:tgtEl>
                                          <p:spTgt spid="13"/>
                                        </p:tgtEl>
                                      </p:cBhvr>
                                    </p:animEffect>
                                  </p:childTnLst>
                                </p:cTn>
                              </p:par>
                            </p:childTnLst>
                          </p:cTn>
                        </p:par>
                        <p:par>
                          <p:cTn id="41" fill="hold">
                            <p:stCondLst>
                              <p:cond delay="6000"/>
                            </p:stCondLst>
                            <p:childTnLst>
                              <p:par>
                                <p:cTn id="42" presetID="4" presetClass="entr" presetSubtype="32" fill="hold" grpId="0" nodeType="after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box(out)">
                                      <p:cBhvr>
                                        <p:cTn id="44" dur="2000"/>
                                        <p:tgtEl>
                                          <p:spTgt spid="14"/>
                                        </p:tgtEl>
                                      </p:cBhvr>
                                    </p:animEffect>
                                  </p:childTnLst>
                                </p:cTn>
                              </p:par>
                            </p:childTnLst>
                          </p:cTn>
                        </p:par>
                        <p:par>
                          <p:cTn id="45" fill="hold">
                            <p:stCondLst>
                              <p:cond delay="8000"/>
                            </p:stCondLst>
                            <p:childTnLst>
                              <p:par>
                                <p:cTn id="46" presetID="4" presetClass="entr" presetSubtype="32"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box(out)">
                                      <p:cBhvr>
                                        <p:cTn id="48"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p:bldP spid="13" grpId="0"/>
      <p:bldP spid="14" grpId="0"/>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634082"/>
          </a:xfrm>
        </p:spPr>
        <p:txBody>
          <a:bodyPr>
            <a:noAutofit/>
          </a:bodyPr>
          <a:lstStyle/>
          <a:p>
            <a:r>
              <a:rPr lang="cs-CZ" b="1" dirty="0" smtClean="0">
                <a:solidFill>
                  <a:srgbClr val="FFC000"/>
                </a:solidFill>
                <a:effectLst>
                  <a:outerShdw blurRad="38100" dist="38100" dir="2700000" algn="tl">
                    <a:srgbClr val="000000">
                      <a:alpha val="43137"/>
                    </a:srgbClr>
                  </a:outerShdw>
                </a:effectLst>
              </a:rPr>
              <a:t>Základní data</a:t>
            </a:r>
            <a:endParaRPr lang="cs-CZ" b="1" dirty="0">
              <a:solidFill>
                <a:srgbClr val="FFC000"/>
              </a:solidFill>
              <a:effectLst>
                <a:outerShdw blurRad="38100" dist="38100" dir="2700000" algn="tl">
                  <a:srgbClr val="000000">
                    <a:alpha val="43137"/>
                  </a:srgbClr>
                </a:outerShdw>
              </a:effectLst>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2504005147"/>
              </p:ext>
            </p:extLst>
          </p:nvPr>
        </p:nvGraphicFramePr>
        <p:xfrm>
          <a:off x="467544" y="836712"/>
          <a:ext cx="8229600" cy="5760720"/>
        </p:xfrm>
        <a:graphic>
          <a:graphicData uri="http://schemas.openxmlformats.org/drawingml/2006/table">
            <a:tbl>
              <a:tblPr bandRow="1">
                <a:tableStyleId>{3C2FFA5D-87B4-456A-9821-1D502468CF0F}</a:tableStyleId>
              </a:tblPr>
              <a:tblGrid>
                <a:gridCol w="4114800"/>
                <a:gridCol w="4114800"/>
              </a:tblGrid>
              <a:tr h="396000">
                <a:tc>
                  <a:txBody>
                    <a:bodyPr/>
                    <a:lstStyle/>
                    <a:p>
                      <a:r>
                        <a:rPr lang="cs-CZ" sz="2100" b="1" dirty="0">
                          <a:solidFill>
                            <a:schemeClr val="tx1"/>
                          </a:solidFill>
                          <a:effectLst/>
                        </a:rPr>
                        <a:t>hmotnost</a:t>
                      </a:r>
                    </a:p>
                  </a:txBody>
                  <a:tcPr anchor="ctr"/>
                </a:tc>
                <a:tc>
                  <a:txBody>
                    <a:bodyPr/>
                    <a:lstStyle/>
                    <a:p>
                      <a:r>
                        <a:rPr lang="cs-CZ" sz="2100" b="1" dirty="0" smtClean="0">
                          <a:solidFill>
                            <a:schemeClr val="tx1"/>
                          </a:solidFill>
                          <a:effectLst/>
                        </a:rPr>
                        <a:t>1,9×10</a:t>
                      </a:r>
                      <a:r>
                        <a:rPr lang="cs-CZ" sz="2100" b="1" baseline="30000" dirty="0" smtClean="0">
                          <a:solidFill>
                            <a:schemeClr val="tx1"/>
                          </a:solidFill>
                          <a:effectLst/>
                        </a:rPr>
                        <a:t>27</a:t>
                      </a:r>
                      <a:r>
                        <a:rPr lang="cs-CZ" sz="2100" b="1" dirty="0" smtClean="0">
                          <a:solidFill>
                            <a:schemeClr val="tx1"/>
                          </a:solidFill>
                          <a:effectLst/>
                        </a:rPr>
                        <a:t> kg                      318xMz</a:t>
                      </a:r>
                      <a:endParaRPr lang="cs-CZ" sz="2100" b="1" dirty="0">
                        <a:solidFill>
                          <a:schemeClr val="tx1"/>
                        </a:solidFill>
                        <a:effectLst/>
                      </a:endParaRPr>
                    </a:p>
                  </a:txBody>
                  <a:tcPr anchor="ctr"/>
                </a:tc>
              </a:tr>
              <a:tr h="396000">
                <a:tc>
                  <a:txBody>
                    <a:bodyPr/>
                    <a:lstStyle/>
                    <a:p>
                      <a:r>
                        <a:rPr lang="cs-CZ" sz="2100" b="1" dirty="0" smtClean="0">
                          <a:solidFill>
                            <a:schemeClr val="tx1"/>
                          </a:solidFill>
                          <a:effectLst/>
                        </a:rPr>
                        <a:t>rovníkový poloměr</a:t>
                      </a:r>
                      <a:endParaRPr lang="cs-CZ" sz="2100" b="1" dirty="0">
                        <a:solidFill>
                          <a:schemeClr val="tx1"/>
                        </a:solidFill>
                        <a:effectLst/>
                      </a:endParaRPr>
                    </a:p>
                  </a:txBody>
                  <a:tcPr anchor="ctr"/>
                </a:tc>
                <a:tc>
                  <a:txBody>
                    <a:bodyPr/>
                    <a:lstStyle/>
                    <a:p>
                      <a:r>
                        <a:rPr lang="cs-CZ" sz="2100" b="1" dirty="0" smtClean="0">
                          <a:solidFill>
                            <a:schemeClr val="tx1"/>
                          </a:solidFill>
                          <a:effectLst/>
                        </a:rPr>
                        <a:t>71 492 km</a:t>
                      </a:r>
                      <a:endParaRPr lang="cs-CZ" sz="2100" b="1" dirty="0">
                        <a:solidFill>
                          <a:schemeClr val="tx1"/>
                        </a:solidFill>
                        <a:effectLst/>
                      </a:endParaRPr>
                    </a:p>
                  </a:txBody>
                  <a:tcPr anchor="ctr"/>
                </a:tc>
              </a:tr>
              <a:tr h="396000">
                <a:tc>
                  <a:txBody>
                    <a:bodyPr/>
                    <a:lstStyle/>
                    <a:p>
                      <a:r>
                        <a:rPr lang="cs-CZ" sz="2100" b="1" dirty="0">
                          <a:solidFill>
                            <a:schemeClr val="tx1"/>
                          </a:solidFill>
                          <a:effectLst/>
                        </a:rPr>
                        <a:t>hustota</a:t>
                      </a:r>
                    </a:p>
                  </a:txBody>
                  <a:tcPr anchor="ctr"/>
                </a:tc>
                <a:tc>
                  <a:txBody>
                    <a:bodyPr/>
                    <a:lstStyle/>
                    <a:p>
                      <a:r>
                        <a:rPr lang="cs-CZ" sz="2100" b="1" dirty="0" smtClean="0">
                          <a:solidFill>
                            <a:schemeClr val="tx1"/>
                          </a:solidFill>
                          <a:effectLst/>
                        </a:rPr>
                        <a:t>1 326 kg/m</a:t>
                      </a:r>
                      <a:r>
                        <a:rPr lang="cs-CZ" sz="2100" b="1" baseline="30000" dirty="0" smtClean="0">
                          <a:solidFill>
                            <a:schemeClr val="tx1"/>
                          </a:solidFill>
                          <a:effectLst/>
                        </a:rPr>
                        <a:t>3</a:t>
                      </a:r>
                      <a:endParaRPr lang="cs-CZ" sz="2100" b="1" dirty="0">
                        <a:solidFill>
                          <a:schemeClr val="tx1"/>
                        </a:solidFill>
                        <a:effectLst/>
                      </a:endParaRPr>
                    </a:p>
                  </a:txBody>
                  <a:tcPr anchor="ctr"/>
                </a:tc>
              </a:tr>
              <a:tr h="396000">
                <a:tc>
                  <a:txBody>
                    <a:bodyPr/>
                    <a:lstStyle/>
                    <a:p>
                      <a:r>
                        <a:rPr lang="cs-CZ" sz="2100" b="1" dirty="0" smtClean="0">
                          <a:solidFill>
                            <a:schemeClr val="tx1"/>
                          </a:solidFill>
                          <a:effectLst/>
                        </a:rPr>
                        <a:t>Zrychlení na povrchu</a:t>
                      </a:r>
                      <a:endParaRPr lang="cs-CZ" sz="2100" b="1" dirty="0">
                        <a:solidFill>
                          <a:schemeClr val="tx1"/>
                        </a:solidFill>
                        <a:effectLst/>
                      </a:endParaRPr>
                    </a:p>
                  </a:txBody>
                  <a:tcPr anchor="ctr"/>
                </a:tc>
                <a:tc>
                  <a:txBody>
                    <a:bodyPr/>
                    <a:lstStyle/>
                    <a:p>
                      <a:r>
                        <a:rPr lang="cs-CZ" sz="2100" b="1" dirty="0" smtClean="0">
                          <a:solidFill>
                            <a:schemeClr val="tx1"/>
                          </a:solidFill>
                          <a:effectLst/>
                        </a:rPr>
                        <a:t>23,12 m/s</a:t>
                      </a:r>
                      <a:r>
                        <a:rPr lang="cs-CZ" sz="2100" b="1" baseline="30000" dirty="0" smtClean="0">
                          <a:solidFill>
                            <a:schemeClr val="tx1"/>
                          </a:solidFill>
                          <a:effectLst/>
                        </a:rPr>
                        <a:t>2</a:t>
                      </a:r>
                      <a:endParaRPr lang="cs-CZ" sz="2100" b="1" dirty="0">
                        <a:solidFill>
                          <a:schemeClr val="tx1"/>
                        </a:solidFill>
                        <a:effectLst/>
                      </a:endParaRPr>
                    </a:p>
                  </a:txBody>
                  <a:tcPr anchor="ctr"/>
                </a:tc>
              </a:tr>
              <a:tr h="396000">
                <a:tc>
                  <a:txBody>
                    <a:bodyPr/>
                    <a:lstStyle/>
                    <a:p>
                      <a:r>
                        <a:rPr lang="cs-CZ" sz="2100" b="1" dirty="0" smtClean="0">
                          <a:solidFill>
                            <a:schemeClr val="tx1"/>
                          </a:solidFill>
                          <a:effectLst/>
                        </a:rPr>
                        <a:t>Úniková rychlost</a:t>
                      </a:r>
                      <a:endParaRPr lang="cs-CZ" sz="2100" b="1" dirty="0">
                        <a:solidFill>
                          <a:schemeClr val="tx1"/>
                        </a:solidFill>
                        <a:effectLst/>
                      </a:endParaRPr>
                    </a:p>
                  </a:txBody>
                  <a:tcPr anchor="ctr"/>
                </a:tc>
                <a:tc>
                  <a:txBody>
                    <a:bodyPr/>
                    <a:lstStyle/>
                    <a:p>
                      <a:r>
                        <a:rPr lang="cs-CZ" sz="2100" b="1" dirty="0" smtClean="0">
                          <a:solidFill>
                            <a:schemeClr val="tx1"/>
                          </a:solidFill>
                          <a:effectLst/>
                        </a:rPr>
                        <a:t>59,56 km/s</a:t>
                      </a:r>
                      <a:endParaRPr lang="cs-CZ" sz="2100" b="1" dirty="0">
                        <a:solidFill>
                          <a:schemeClr val="tx1"/>
                        </a:solidFill>
                        <a:effectLst/>
                      </a:endParaRPr>
                    </a:p>
                  </a:txBody>
                  <a:tcPr anchor="ctr"/>
                </a:tc>
              </a:tr>
              <a:tr h="396000">
                <a:tc>
                  <a:txBody>
                    <a:bodyPr/>
                    <a:lstStyle/>
                    <a:p>
                      <a:r>
                        <a:rPr lang="cs-CZ" sz="2100" b="1" dirty="0">
                          <a:solidFill>
                            <a:schemeClr val="tx1"/>
                          </a:solidFill>
                          <a:effectLst/>
                        </a:rPr>
                        <a:t>povrchová teplota</a:t>
                      </a:r>
                    </a:p>
                  </a:txBody>
                  <a:tcPr anchor="ctr"/>
                </a:tc>
                <a:tc>
                  <a:txBody>
                    <a:bodyPr/>
                    <a:lstStyle/>
                    <a:p>
                      <a:r>
                        <a:rPr lang="cs-CZ" sz="2100" b="1" dirty="0">
                          <a:solidFill>
                            <a:schemeClr val="tx1"/>
                          </a:solidFill>
                          <a:effectLst/>
                        </a:rPr>
                        <a:t>−</a:t>
                      </a:r>
                      <a:r>
                        <a:rPr lang="cs-CZ" sz="2100" b="1" dirty="0" smtClean="0">
                          <a:solidFill>
                            <a:schemeClr val="tx1"/>
                          </a:solidFill>
                          <a:effectLst/>
                        </a:rPr>
                        <a:t>160 </a:t>
                      </a:r>
                      <a:r>
                        <a:rPr lang="cs-CZ" sz="2100" b="1" dirty="0">
                          <a:solidFill>
                            <a:schemeClr val="tx1"/>
                          </a:solidFill>
                          <a:effectLst/>
                        </a:rPr>
                        <a:t>°C </a:t>
                      </a:r>
                      <a:r>
                        <a:rPr lang="cs-CZ" sz="2100" b="1" dirty="0" smtClean="0">
                          <a:solidFill>
                            <a:schemeClr val="tx1"/>
                          </a:solidFill>
                          <a:effectLst/>
                        </a:rPr>
                        <a:t>(svrchní oblačná vrstva)</a:t>
                      </a:r>
                      <a:endParaRPr lang="cs-CZ" sz="2100" b="1" dirty="0">
                        <a:solidFill>
                          <a:schemeClr val="tx1"/>
                        </a:solidFill>
                        <a:effectLst/>
                      </a:endParaRPr>
                    </a:p>
                  </a:txBody>
                  <a:tcPr anchor="ctr"/>
                </a:tc>
              </a:tr>
              <a:tr h="360000">
                <a:tc>
                  <a:txBody>
                    <a:bodyPr/>
                    <a:lstStyle/>
                    <a:p>
                      <a:r>
                        <a:rPr lang="cs-CZ" sz="2100" b="1" dirty="0">
                          <a:solidFill>
                            <a:schemeClr val="tx1"/>
                          </a:solidFill>
                          <a:effectLst/>
                        </a:rPr>
                        <a:t>doba otočení kolem osy</a:t>
                      </a:r>
                    </a:p>
                  </a:txBody>
                  <a:tcPr anchor="ctr"/>
                </a:tc>
                <a:tc>
                  <a:txBody>
                    <a:bodyPr/>
                    <a:lstStyle/>
                    <a:p>
                      <a:r>
                        <a:rPr lang="cs-CZ" sz="2100" b="1" dirty="0" smtClean="0">
                          <a:solidFill>
                            <a:schemeClr val="tx1"/>
                          </a:solidFill>
                          <a:effectLst/>
                        </a:rPr>
                        <a:t>9 h 50 min 30 s</a:t>
                      </a:r>
                      <a:endParaRPr lang="cs-CZ" sz="2100" b="1" dirty="0">
                        <a:solidFill>
                          <a:schemeClr val="tx1"/>
                        </a:solidFill>
                        <a:effectLst/>
                      </a:endParaRPr>
                    </a:p>
                  </a:txBody>
                  <a:tcPr anchor="ctr"/>
                </a:tc>
              </a:tr>
              <a:tr h="360000">
                <a:tc>
                  <a:txBody>
                    <a:bodyPr/>
                    <a:lstStyle/>
                    <a:p>
                      <a:r>
                        <a:rPr lang="cs-CZ" sz="2100" b="1" dirty="0">
                          <a:solidFill>
                            <a:schemeClr val="tx1"/>
                          </a:solidFill>
                          <a:effectLst/>
                        </a:rPr>
                        <a:t>doba oběhu kolem Slunce</a:t>
                      </a:r>
                    </a:p>
                  </a:txBody>
                  <a:tcPr anchor="ctr"/>
                </a:tc>
                <a:tc>
                  <a:txBody>
                    <a:bodyPr/>
                    <a:lstStyle/>
                    <a:p>
                      <a:r>
                        <a:rPr lang="cs-CZ" sz="2100" b="1" dirty="0" smtClean="0">
                          <a:solidFill>
                            <a:schemeClr val="tx1"/>
                          </a:solidFill>
                          <a:effectLst/>
                        </a:rPr>
                        <a:t>4 332,6 dnů</a:t>
                      </a:r>
                      <a:r>
                        <a:rPr lang="cs-CZ" sz="2100" b="1" baseline="0" dirty="0" smtClean="0">
                          <a:solidFill>
                            <a:schemeClr val="tx1"/>
                          </a:solidFill>
                          <a:effectLst/>
                        </a:rPr>
                        <a:t> = 11,862 let</a:t>
                      </a:r>
                      <a:r>
                        <a:rPr lang="cs-CZ" sz="2100" b="1" dirty="0" smtClean="0">
                          <a:solidFill>
                            <a:schemeClr val="tx1"/>
                          </a:solidFill>
                          <a:effectLst/>
                        </a:rPr>
                        <a:t> </a:t>
                      </a:r>
                      <a:endParaRPr lang="cs-CZ" sz="2100" b="1" dirty="0">
                        <a:solidFill>
                          <a:schemeClr val="tx1"/>
                        </a:solidFill>
                        <a:effectLst/>
                      </a:endParaRPr>
                    </a:p>
                  </a:txBody>
                  <a:tcPr anchor="ctr"/>
                </a:tc>
              </a:tr>
              <a:tr h="360000">
                <a:tc>
                  <a:txBody>
                    <a:bodyPr/>
                    <a:lstStyle/>
                    <a:p>
                      <a:r>
                        <a:rPr lang="cs-CZ" sz="2100" b="1" dirty="0" smtClean="0">
                          <a:solidFill>
                            <a:schemeClr val="tx1"/>
                          </a:solidFill>
                          <a:effectLst/>
                        </a:rPr>
                        <a:t>střední vzdálenost </a:t>
                      </a:r>
                      <a:r>
                        <a:rPr lang="cs-CZ" sz="2100" b="1" dirty="0">
                          <a:solidFill>
                            <a:schemeClr val="tx1"/>
                          </a:solidFill>
                          <a:effectLst/>
                        </a:rPr>
                        <a:t>od Slunce</a:t>
                      </a:r>
                    </a:p>
                  </a:txBody>
                  <a:tcPr anchor="ctr"/>
                </a:tc>
                <a:tc>
                  <a:txBody>
                    <a:bodyPr/>
                    <a:lstStyle/>
                    <a:p>
                      <a:r>
                        <a:rPr lang="cs-CZ" sz="2100" b="1" dirty="0" smtClean="0">
                          <a:solidFill>
                            <a:schemeClr val="tx1"/>
                          </a:solidFill>
                          <a:effectLst/>
                        </a:rPr>
                        <a:t>778 570 000 km</a:t>
                      </a:r>
                      <a:endParaRPr lang="cs-CZ" sz="2100" b="1" dirty="0">
                        <a:solidFill>
                          <a:schemeClr val="tx1"/>
                        </a:solidFill>
                        <a:effectLst/>
                      </a:endParaRPr>
                    </a:p>
                  </a:txBody>
                  <a:tcPr anchor="ctr"/>
                </a:tc>
              </a:tr>
              <a:tr h="360000">
                <a:tc>
                  <a:txBody>
                    <a:bodyPr/>
                    <a:lstStyle/>
                    <a:p>
                      <a:r>
                        <a:rPr lang="cs-CZ" sz="2100" b="1" dirty="0" smtClean="0">
                          <a:solidFill>
                            <a:schemeClr val="tx1"/>
                          </a:solidFill>
                          <a:effectLst/>
                        </a:rPr>
                        <a:t>přísluní</a:t>
                      </a:r>
                      <a:endParaRPr lang="cs-CZ" sz="2100" b="1" dirty="0">
                        <a:solidFill>
                          <a:schemeClr val="tx1"/>
                        </a:solidFill>
                        <a:effectLst/>
                      </a:endParaRPr>
                    </a:p>
                  </a:txBody>
                  <a:tcPr anchor="ctr"/>
                </a:tc>
                <a:tc>
                  <a:txBody>
                    <a:bodyPr/>
                    <a:lstStyle/>
                    <a:p>
                      <a:r>
                        <a:rPr lang="cs-CZ" sz="2100" b="1" dirty="0" smtClean="0">
                          <a:solidFill>
                            <a:schemeClr val="tx1"/>
                          </a:solidFill>
                          <a:effectLst/>
                        </a:rPr>
                        <a:t>740 520 000 km</a:t>
                      </a:r>
                      <a:endParaRPr lang="cs-CZ" sz="2100" b="1" dirty="0">
                        <a:solidFill>
                          <a:schemeClr val="tx1"/>
                        </a:solidFill>
                        <a:effectLst/>
                      </a:endParaRPr>
                    </a:p>
                  </a:txBody>
                  <a:tcPr anchor="ctr"/>
                </a:tc>
              </a:tr>
              <a:tr h="360000">
                <a:tc>
                  <a:txBody>
                    <a:bodyPr/>
                    <a:lstStyle/>
                    <a:p>
                      <a:r>
                        <a:rPr lang="cs-CZ" sz="2100" b="1" dirty="0" smtClean="0">
                          <a:solidFill>
                            <a:schemeClr val="tx1"/>
                          </a:solidFill>
                          <a:effectLst/>
                        </a:rPr>
                        <a:t>odsluní</a:t>
                      </a:r>
                      <a:endParaRPr lang="cs-CZ" sz="2100" b="1" dirty="0">
                        <a:solidFill>
                          <a:schemeClr val="tx1"/>
                        </a:solidFill>
                        <a:effectLst/>
                      </a:endParaRPr>
                    </a:p>
                  </a:txBody>
                  <a:tcPr anchor="ctr"/>
                </a:tc>
                <a:tc>
                  <a:txBody>
                    <a:bodyPr/>
                    <a:lstStyle/>
                    <a:p>
                      <a:r>
                        <a:rPr lang="cs-CZ" sz="2100" b="1" dirty="0" smtClean="0">
                          <a:solidFill>
                            <a:schemeClr val="tx1"/>
                          </a:solidFill>
                          <a:effectLst/>
                        </a:rPr>
                        <a:t>816 620 000 km</a:t>
                      </a:r>
                      <a:endParaRPr lang="cs-CZ" sz="2100" b="1" dirty="0">
                        <a:solidFill>
                          <a:schemeClr val="tx1"/>
                        </a:solidFill>
                        <a:effectLst/>
                      </a:endParaRPr>
                    </a:p>
                  </a:txBody>
                  <a:tcPr anchor="ctr"/>
                </a:tc>
              </a:tr>
              <a:tr h="360000">
                <a:tc>
                  <a:txBody>
                    <a:bodyPr/>
                    <a:lstStyle/>
                    <a:p>
                      <a:r>
                        <a:rPr lang="cs-CZ" sz="2100" b="1" dirty="0" smtClean="0">
                          <a:solidFill>
                            <a:schemeClr val="tx1"/>
                          </a:solidFill>
                          <a:effectLst/>
                        </a:rPr>
                        <a:t>Vzdálenost od Země - minimální</a:t>
                      </a:r>
                      <a:endParaRPr lang="cs-CZ" sz="2100" b="1" dirty="0">
                        <a:solidFill>
                          <a:schemeClr val="tx1"/>
                        </a:solidFill>
                        <a:effectLst/>
                      </a:endParaRPr>
                    </a:p>
                  </a:txBody>
                  <a:tcPr anchor="ctr"/>
                </a:tc>
                <a:tc>
                  <a:txBody>
                    <a:bodyPr/>
                    <a:lstStyle/>
                    <a:p>
                      <a:r>
                        <a:rPr lang="cs-CZ" sz="2100" b="1" dirty="0" smtClean="0">
                          <a:solidFill>
                            <a:schemeClr val="tx1"/>
                          </a:solidFill>
                          <a:effectLst/>
                        </a:rPr>
                        <a:t>588 500 000 km</a:t>
                      </a:r>
                      <a:endParaRPr lang="cs-CZ" sz="2100" b="1" dirty="0">
                        <a:solidFill>
                          <a:schemeClr val="tx1"/>
                        </a:solidFill>
                        <a:effectLst/>
                      </a:endParaRPr>
                    </a:p>
                  </a:txBody>
                  <a:tcPr anchor="ctr"/>
                </a:tc>
              </a:tr>
              <a:tr h="360000">
                <a:tc>
                  <a:txBody>
                    <a:bodyPr/>
                    <a:lstStyle/>
                    <a:p>
                      <a:r>
                        <a:rPr lang="cs-CZ" sz="2100" b="1" dirty="0" smtClean="0">
                          <a:solidFill>
                            <a:schemeClr val="tx1"/>
                          </a:solidFill>
                          <a:effectLst/>
                        </a:rPr>
                        <a:t>                                     -</a:t>
                      </a:r>
                      <a:r>
                        <a:rPr lang="cs-CZ" sz="2100" b="1" baseline="0" dirty="0" smtClean="0">
                          <a:solidFill>
                            <a:schemeClr val="tx1"/>
                          </a:solidFill>
                          <a:effectLst/>
                        </a:rPr>
                        <a:t> maximální</a:t>
                      </a:r>
                      <a:endParaRPr lang="cs-CZ" sz="2100" b="1" dirty="0">
                        <a:solidFill>
                          <a:schemeClr val="tx1"/>
                        </a:solidFill>
                        <a:effectLst/>
                      </a:endParaRPr>
                    </a:p>
                  </a:txBody>
                  <a:tcPr anchor="ctr"/>
                </a:tc>
                <a:tc>
                  <a:txBody>
                    <a:bodyPr/>
                    <a:lstStyle/>
                    <a:p>
                      <a:r>
                        <a:rPr lang="cs-CZ" sz="2100" b="1" dirty="0" smtClean="0">
                          <a:solidFill>
                            <a:schemeClr val="tx1"/>
                          </a:solidFill>
                          <a:effectLst/>
                        </a:rPr>
                        <a:t>968 100 000 km</a:t>
                      </a:r>
                      <a:endParaRPr lang="cs-CZ" sz="2100" b="1" dirty="0">
                        <a:solidFill>
                          <a:schemeClr val="tx1"/>
                        </a:solidFill>
                        <a:effectLst/>
                      </a:endParaRPr>
                    </a:p>
                  </a:txBody>
                  <a:tcPr anchor="ctr"/>
                </a:tc>
              </a:tr>
              <a:tr h="360000">
                <a:tc>
                  <a:txBody>
                    <a:bodyPr/>
                    <a:lstStyle/>
                    <a:p>
                      <a:r>
                        <a:rPr lang="cs-CZ" sz="2100" b="1" dirty="0">
                          <a:solidFill>
                            <a:schemeClr val="tx1"/>
                          </a:solidFill>
                          <a:effectLst/>
                        </a:rPr>
                        <a:t>počet měsíců</a:t>
                      </a:r>
                    </a:p>
                  </a:txBody>
                  <a:tcPr anchor="ctr"/>
                </a:tc>
                <a:tc>
                  <a:txBody>
                    <a:bodyPr/>
                    <a:lstStyle/>
                    <a:p>
                      <a:r>
                        <a:rPr lang="cs-CZ" sz="2100" b="1" dirty="0" smtClean="0">
                          <a:solidFill>
                            <a:schemeClr val="tx1"/>
                          </a:solidFill>
                          <a:effectLst/>
                        </a:rPr>
                        <a:t>63</a:t>
                      </a:r>
                      <a:endParaRPr lang="cs-CZ" sz="2100" b="1" dirty="0">
                        <a:solidFill>
                          <a:schemeClr val="tx1"/>
                        </a:solidFill>
                        <a:effectLst/>
                      </a:endParaRPr>
                    </a:p>
                  </a:txBody>
                  <a:tcPr anchor="ctr"/>
                </a:tc>
              </a:tr>
            </a:tbl>
          </a:graphicData>
        </a:graphic>
      </p:graphicFrame>
    </p:spTree>
    <p:extLst>
      <p:ext uri="{BB962C8B-B14F-4D97-AF65-F5344CB8AC3E}">
        <p14:creationId xmlns:p14="http://schemas.microsoft.com/office/powerpoint/2010/main" val="310631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37"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outVertical)">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8229600" cy="706090"/>
          </a:xfrm>
        </p:spPr>
        <p:txBody>
          <a:bodyPr>
            <a:normAutofit fontScale="90000"/>
          </a:bodyPr>
          <a:lstStyle/>
          <a:p>
            <a:r>
              <a:rPr lang="cs-CZ" b="1" dirty="0" smtClean="0">
                <a:solidFill>
                  <a:srgbClr val="FFC000"/>
                </a:solidFill>
                <a:effectLst>
                  <a:outerShdw blurRad="38100" dist="38100" dir="2700000" algn="tl">
                    <a:srgbClr val="000000">
                      <a:alpha val="43137"/>
                    </a:srgbClr>
                  </a:outerShdw>
                </a:effectLst>
              </a:rPr>
              <a:t>Důležité objevy</a:t>
            </a:r>
            <a:endParaRPr lang="cs-CZ" b="1" dirty="0">
              <a:solidFill>
                <a:srgbClr val="FFC000"/>
              </a:solidFill>
              <a:effectLst>
                <a:outerShdw blurRad="38100" dist="38100" dir="2700000" algn="tl">
                  <a:srgbClr val="000000">
                    <a:alpha val="43137"/>
                  </a:srgbClr>
                </a:outerShdw>
              </a:effectLst>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144965525"/>
              </p:ext>
            </p:extLst>
          </p:nvPr>
        </p:nvGraphicFramePr>
        <p:xfrm>
          <a:off x="323528" y="764704"/>
          <a:ext cx="8568952" cy="5842950"/>
        </p:xfrm>
        <a:graphic>
          <a:graphicData uri="http://schemas.openxmlformats.org/drawingml/2006/table">
            <a:tbl>
              <a:tblPr>
                <a:tableStyleId>{08FB837D-C827-4EFA-A057-4D05807E0F7C}</a:tableStyleId>
              </a:tblPr>
              <a:tblGrid>
                <a:gridCol w="864096"/>
                <a:gridCol w="7704856"/>
              </a:tblGrid>
              <a:tr h="288032">
                <a:tc>
                  <a:txBody>
                    <a:bodyPr/>
                    <a:lstStyle/>
                    <a:p>
                      <a:r>
                        <a:rPr lang="cs-CZ" sz="2000" b="1" dirty="0" smtClean="0">
                          <a:solidFill>
                            <a:schemeClr val="tx1"/>
                          </a:solidFill>
                        </a:rPr>
                        <a:t>1610</a:t>
                      </a:r>
                      <a:endParaRPr lang="cs-CZ" sz="2000" b="1" dirty="0">
                        <a:solidFill>
                          <a:schemeClr val="tx1"/>
                        </a:solidFill>
                      </a:endParaRPr>
                    </a:p>
                  </a:txBody>
                  <a:tcPr marL="82290" marR="82290" marT="41145" marB="41145" anchor="ctr"/>
                </a:tc>
                <a:tc>
                  <a:txBody>
                    <a:bodyPr/>
                    <a:lstStyle/>
                    <a:p>
                      <a:r>
                        <a:rPr lang="cs-CZ" sz="1800" dirty="0" smtClean="0">
                          <a:latin typeface="Book Antiqua" pitchFamily="18" charset="0"/>
                        </a:rPr>
                        <a:t>Galileo pozoruje Jupiter a jeho měsíce dalekohledem</a:t>
                      </a:r>
                      <a:endParaRPr lang="cs-CZ" sz="1800" dirty="0">
                        <a:solidFill>
                          <a:schemeClr val="tx1"/>
                        </a:solidFill>
                        <a:latin typeface="Book Antiqua" pitchFamily="18" charset="0"/>
                      </a:endParaRPr>
                    </a:p>
                  </a:txBody>
                  <a:tcPr marL="82290" marR="82290" marT="41145" marB="41145" anchor="ctr"/>
                </a:tc>
              </a:tr>
              <a:tr h="560062">
                <a:tc>
                  <a:txBody>
                    <a:bodyPr/>
                    <a:lstStyle/>
                    <a:p>
                      <a:r>
                        <a:rPr lang="cs-CZ" sz="2000" b="1" dirty="0" smtClean="0"/>
                        <a:t>1675 </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První přesná měření rychlosti světla pomocí určení času zákrytů Jupiterových měsíců (Ole Roemer)</a:t>
                      </a:r>
                      <a:endParaRPr lang="cs-CZ" sz="1800" dirty="0">
                        <a:solidFill>
                          <a:schemeClr val="bg1"/>
                        </a:solidFill>
                        <a:latin typeface="Book Antiqua" pitchFamily="18" charset="0"/>
                      </a:endParaRPr>
                    </a:p>
                  </a:txBody>
                  <a:tcPr marL="82290" marR="82290" marT="41145" marB="41145" anchor="ctr"/>
                </a:tc>
              </a:tr>
              <a:tr h="300220">
                <a:tc>
                  <a:txBody>
                    <a:bodyPr/>
                    <a:lstStyle/>
                    <a:p>
                      <a:r>
                        <a:rPr lang="cs-CZ" sz="2000" b="1" dirty="0" smtClean="0"/>
                        <a:t>1955</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Objev rádiových vln z Jupiteru (Bernard Burke, Kenneth Franklin)</a:t>
                      </a:r>
                      <a:endParaRPr lang="cs-CZ" sz="1800" dirty="0">
                        <a:solidFill>
                          <a:schemeClr val="bg1"/>
                        </a:solidFill>
                        <a:latin typeface="Book Antiqua" pitchFamily="18" charset="0"/>
                      </a:endParaRPr>
                    </a:p>
                  </a:txBody>
                  <a:tcPr marL="82290" marR="82290" marT="41145" marB="41145" anchor="ctr"/>
                </a:tc>
              </a:tr>
              <a:tr h="284218">
                <a:tc>
                  <a:txBody>
                    <a:bodyPr/>
                    <a:lstStyle/>
                    <a:p>
                      <a:r>
                        <a:rPr lang="cs-CZ" sz="2000" b="1" dirty="0" smtClean="0"/>
                        <a:t>1973</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Průlet sond </a:t>
                      </a:r>
                      <a:r>
                        <a:rPr lang="cs-CZ" sz="1800" dirty="0" smtClean="0">
                          <a:latin typeface="Book Antiqua" pitchFamily="18" charset="0"/>
                          <a:hlinkClick r:id="rId2"/>
                        </a:rPr>
                        <a:t>Pioneer</a:t>
                      </a:r>
                      <a:endParaRPr lang="cs-CZ" sz="1800" dirty="0">
                        <a:solidFill>
                          <a:schemeClr val="bg1"/>
                        </a:solidFill>
                        <a:latin typeface="Book Antiqua" pitchFamily="18" charset="0"/>
                      </a:endParaRPr>
                    </a:p>
                  </a:txBody>
                  <a:tcPr marL="82290" marR="82290" marT="41145" marB="41145" anchor="ctr"/>
                </a:tc>
              </a:tr>
              <a:tr h="556248">
                <a:tc>
                  <a:txBody>
                    <a:bodyPr/>
                    <a:lstStyle/>
                    <a:p>
                      <a:r>
                        <a:rPr lang="cs-CZ" sz="2000" b="1" dirty="0" smtClean="0"/>
                        <a:t>1979</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Průzkum planety sondami </a:t>
                      </a:r>
                      <a:r>
                        <a:rPr lang="cs-CZ" sz="1800" dirty="0" smtClean="0">
                          <a:latin typeface="Book Antiqua" pitchFamily="18" charset="0"/>
                          <a:hlinkClick r:id="rId3"/>
                        </a:rPr>
                        <a:t>Voyager</a:t>
                      </a:r>
                      <a:r>
                        <a:rPr lang="cs-CZ" sz="1800" dirty="0" smtClean="0">
                          <a:latin typeface="Book Antiqua" pitchFamily="18" charset="0"/>
                        </a:rPr>
                        <a:t>; zjištěna rotace Velké červené skvrny; objevy dalších Jupiterových prstenců a polární záře</a:t>
                      </a:r>
                      <a:endParaRPr lang="cs-CZ" sz="1800" dirty="0">
                        <a:solidFill>
                          <a:schemeClr val="bg1"/>
                        </a:solidFill>
                        <a:latin typeface="Book Antiqua" pitchFamily="18" charset="0"/>
                      </a:endParaRPr>
                    </a:p>
                  </a:txBody>
                  <a:tcPr marL="82290" marR="82290" marT="41145" marB="41145" anchor="ctr"/>
                </a:tc>
              </a:tr>
              <a:tr h="584438">
                <a:tc>
                  <a:txBody>
                    <a:bodyPr/>
                    <a:lstStyle/>
                    <a:p>
                      <a:r>
                        <a:rPr lang="cs-CZ" sz="2000" b="1" dirty="0" smtClean="0"/>
                        <a:t>1991</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Sonda Odyseus prolétá kolem Jupiteru a je gravitací Jupiteru vymrštěna na polární dráhu kolem Slunce</a:t>
                      </a:r>
                      <a:endParaRPr lang="cs-CZ" sz="1800" dirty="0">
                        <a:solidFill>
                          <a:schemeClr val="bg1"/>
                        </a:solidFill>
                        <a:latin typeface="Book Antiqua" pitchFamily="18" charset="0"/>
                      </a:endParaRPr>
                    </a:p>
                  </a:txBody>
                  <a:tcPr marL="82290" marR="82290" marT="41145" marB="41145" anchor="ctr"/>
                </a:tc>
              </a:tr>
              <a:tr h="324596">
                <a:tc>
                  <a:txBody>
                    <a:bodyPr/>
                    <a:lstStyle/>
                    <a:p>
                      <a:r>
                        <a:rPr lang="cs-CZ" sz="2000" b="1" dirty="0" smtClean="0"/>
                        <a:t>1994</a:t>
                      </a:r>
                      <a:endParaRPr lang="cs-CZ" sz="2000" b="1" dirty="0">
                        <a:solidFill>
                          <a:schemeClr val="bg1"/>
                        </a:solidFill>
                      </a:endParaRPr>
                    </a:p>
                  </a:txBody>
                  <a:tcPr marL="82290" marR="82290" marT="41145" marB="41145" anchor="ctr"/>
                </a:tc>
                <a:tc>
                  <a:txBody>
                    <a:bodyPr/>
                    <a:lstStyle/>
                    <a:p>
                      <a:r>
                        <a:rPr lang="pl-PL" sz="1800" dirty="0" smtClean="0">
                          <a:latin typeface="Book Antiqua" pitchFamily="18" charset="0"/>
                        </a:rPr>
                        <a:t>Srážka komety SL9 s Jupiterem</a:t>
                      </a:r>
                      <a:endParaRPr lang="cs-CZ" sz="1800" dirty="0">
                        <a:solidFill>
                          <a:schemeClr val="bg1"/>
                        </a:solidFill>
                        <a:latin typeface="Book Antiqua" pitchFamily="18" charset="0"/>
                      </a:endParaRPr>
                    </a:p>
                  </a:txBody>
                  <a:tcPr marL="82290" marR="82290" marT="41145" marB="41145" anchor="ctr"/>
                </a:tc>
              </a:tr>
              <a:tr h="596626">
                <a:tc>
                  <a:txBody>
                    <a:bodyPr/>
                    <a:lstStyle/>
                    <a:p>
                      <a:r>
                        <a:rPr lang="cs-CZ" sz="2000" b="1" dirty="0" smtClean="0"/>
                        <a:t>1995-2003</a:t>
                      </a:r>
                      <a:endParaRPr lang="cs-CZ" sz="2000" b="1" dirty="0">
                        <a:solidFill>
                          <a:schemeClr val="bg1"/>
                        </a:solidFill>
                      </a:endParaRPr>
                    </a:p>
                  </a:txBody>
                  <a:tcPr marL="82290" marR="82290" marT="41145" marB="41145" anchor="ctr"/>
                </a:tc>
                <a:tc>
                  <a:txBody>
                    <a:bodyPr/>
                    <a:lstStyle/>
                    <a:p>
                      <a:r>
                        <a:rPr lang="cs-CZ" sz="1800" dirty="0" smtClean="0">
                          <a:latin typeface="Book Antiqua" pitchFamily="18" charset="0"/>
                        </a:rPr>
                        <a:t>Podrobný průzkum měsíců sondou </a:t>
                      </a:r>
                      <a:r>
                        <a:rPr lang="cs-CZ" sz="1800" dirty="0" smtClean="0">
                          <a:latin typeface="Book Antiqua" pitchFamily="18" charset="0"/>
                          <a:hlinkClick r:id="rId4"/>
                        </a:rPr>
                        <a:t>Galileo</a:t>
                      </a:r>
                      <a:endParaRPr lang="cs-CZ" sz="1800" dirty="0">
                        <a:solidFill>
                          <a:schemeClr val="bg1"/>
                        </a:solidFill>
                        <a:latin typeface="Book Antiqua" pitchFamily="18" charset="0"/>
                      </a:endParaRPr>
                    </a:p>
                  </a:txBody>
                  <a:tcPr marL="82290" marR="82290" marT="41145" marB="41145" anchor="ctr"/>
                </a:tc>
              </a:tr>
              <a:tr h="336784">
                <a:tc>
                  <a:txBody>
                    <a:bodyPr/>
                    <a:lstStyle/>
                    <a:p>
                      <a:r>
                        <a:rPr lang="cs-CZ" sz="2000" b="1" dirty="0" smtClean="0">
                          <a:solidFill>
                            <a:schemeClr val="tx1"/>
                          </a:solidFill>
                        </a:rPr>
                        <a:t>2000</a:t>
                      </a:r>
                      <a:endParaRPr lang="cs-CZ" sz="2000" b="1" dirty="0">
                        <a:solidFill>
                          <a:schemeClr val="tx1"/>
                        </a:solidFill>
                      </a:endParaRPr>
                    </a:p>
                  </a:txBody>
                  <a:tcPr marL="82290" marR="82290" marT="41145" marB="41145" anchor="ctr"/>
                </a:tc>
                <a:tc>
                  <a:txBody>
                    <a:bodyPr/>
                    <a:lstStyle/>
                    <a:p>
                      <a:r>
                        <a:rPr lang="cs-CZ" sz="1800" dirty="0" smtClean="0">
                          <a:latin typeface="Book Antiqua" pitchFamily="18" charset="0"/>
                        </a:rPr>
                        <a:t>Kolem Jupiteru prolétá sonda Cassini, jejímž konečným cílem je Saturn</a:t>
                      </a:r>
                      <a:endParaRPr lang="cs-CZ" sz="1800" dirty="0">
                        <a:solidFill>
                          <a:schemeClr val="bg1"/>
                        </a:solidFill>
                        <a:latin typeface="Book Antiqua" pitchFamily="18" charset="0"/>
                      </a:endParaRPr>
                    </a:p>
                  </a:txBody>
                  <a:tcPr marL="82290" marR="82290" marT="41145" marB="41145" anchor="ctr"/>
                </a:tc>
              </a:tr>
              <a:tr h="536806">
                <a:tc>
                  <a:txBody>
                    <a:bodyPr/>
                    <a:lstStyle/>
                    <a:p>
                      <a:r>
                        <a:rPr lang="cs-CZ" sz="2000" b="1" dirty="0" smtClean="0">
                          <a:solidFill>
                            <a:schemeClr val="tx1"/>
                          </a:solidFill>
                        </a:rPr>
                        <a:t>2000 - 2003</a:t>
                      </a:r>
                      <a:endParaRPr lang="cs-CZ" sz="2000" b="1" dirty="0">
                        <a:solidFill>
                          <a:schemeClr val="tx1"/>
                        </a:solidFill>
                      </a:endParaRPr>
                    </a:p>
                  </a:txBody>
                  <a:tcPr marL="82290" marR="82290" marT="41145" marB="41145" anchor="ctr"/>
                </a:tc>
                <a:tc>
                  <a:txBody>
                    <a:bodyPr/>
                    <a:lstStyle/>
                    <a:p>
                      <a:r>
                        <a:rPr lang="cs-CZ" sz="1800" dirty="0" smtClean="0">
                          <a:latin typeface="Book Antiqua" pitchFamily="18" charset="0"/>
                        </a:rPr>
                        <a:t>Cca 30 nových měsíců z Havajských ostrovů.</a:t>
                      </a:r>
                      <a:endParaRPr lang="cs-CZ" sz="1800" dirty="0">
                        <a:solidFill>
                          <a:schemeClr val="bg1"/>
                        </a:solidFill>
                        <a:latin typeface="Book Antiqua" pitchFamily="18" charset="0"/>
                      </a:endParaRPr>
                    </a:p>
                  </a:txBody>
                  <a:tcPr marL="82290" marR="82290" marT="41145" marB="41145" anchor="ctr"/>
                </a:tc>
              </a:tr>
              <a:tr h="475865">
                <a:tc>
                  <a:txBody>
                    <a:bodyPr/>
                    <a:lstStyle/>
                    <a:p>
                      <a:r>
                        <a:rPr lang="cs-CZ" sz="2000" b="1" dirty="0" smtClean="0">
                          <a:solidFill>
                            <a:schemeClr val="tx1"/>
                          </a:solidFill>
                        </a:rPr>
                        <a:t>2007</a:t>
                      </a:r>
                      <a:endParaRPr lang="cs-CZ" sz="2000" b="1" dirty="0">
                        <a:solidFill>
                          <a:schemeClr val="tx1"/>
                        </a:solidFill>
                      </a:endParaRPr>
                    </a:p>
                  </a:txBody>
                  <a:tcPr marL="82290" marR="82290" marT="41145" marB="41145" anchor="ctr"/>
                </a:tc>
                <a:tc>
                  <a:txBody>
                    <a:bodyPr/>
                    <a:lstStyle/>
                    <a:p>
                      <a:r>
                        <a:rPr lang="cs-CZ" sz="1800" dirty="0" smtClean="0">
                          <a:latin typeface="Book Antiqua" pitchFamily="18" charset="0"/>
                        </a:rPr>
                        <a:t>Kolem Jupiteru prolétá sonda New Horizons, jejímž konečným cílem je Kuiperův pás a Pluto</a:t>
                      </a:r>
                      <a:endParaRPr lang="cs-CZ" sz="1800" dirty="0">
                        <a:solidFill>
                          <a:schemeClr val="bg1"/>
                        </a:solidFill>
                        <a:latin typeface="Book Antiqua" pitchFamily="18" charset="0"/>
                      </a:endParaRPr>
                    </a:p>
                  </a:txBody>
                  <a:tcPr marL="82290" marR="82290" marT="41145" marB="41145" anchor="ctr"/>
                </a:tc>
              </a:tr>
            </a:tbl>
          </a:graphicData>
        </a:graphic>
      </p:graphicFrame>
    </p:spTree>
    <p:extLst>
      <p:ext uri="{BB962C8B-B14F-4D97-AF65-F5344CB8AC3E}">
        <p14:creationId xmlns:p14="http://schemas.microsoft.com/office/powerpoint/2010/main" val="261295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37"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outVertical)">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6862" y="4725144"/>
            <a:ext cx="2747892" cy="1785104"/>
          </a:xfrm>
          <a:prstGeom prst="rect">
            <a:avLst/>
          </a:prstGeom>
          <a:noFill/>
        </p:spPr>
        <p:txBody>
          <a:bodyPr wrap="square" rtlCol="0">
            <a:spAutoFit/>
          </a:bodyPr>
          <a:lstStyle/>
          <a:p>
            <a:r>
              <a:rPr lang="cs-CZ" sz="2200" dirty="0" smtClean="0">
                <a:solidFill>
                  <a:schemeClr val="bg1"/>
                </a:solidFill>
              </a:rPr>
              <a:t>Kolem </a:t>
            </a:r>
            <a:r>
              <a:rPr lang="cs-CZ" sz="2200" dirty="0">
                <a:solidFill>
                  <a:schemeClr val="bg1"/>
                </a:solidFill>
              </a:rPr>
              <a:t>Jupiteru prolétly sondy </a:t>
            </a:r>
            <a:r>
              <a:rPr lang="cs-CZ" sz="2200" b="1" dirty="0">
                <a:solidFill>
                  <a:srgbClr val="00FF00"/>
                </a:solidFill>
              </a:rPr>
              <a:t>Odyseus</a:t>
            </a:r>
            <a:r>
              <a:rPr lang="cs-CZ" sz="2200" dirty="0">
                <a:solidFill>
                  <a:srgbClr val="00FF00"/>
                </a:solidFill>
              </a:rPr>
              <a:t> </a:t>
            </a:r>
            <a:r>
              <a:rPr lang="cs-CZ" sz="2200" dirty="0">
                <a:solidFill>
                  <a:schemeClr val="bg1"/>
                </a:solidFill>
              </a:rPr>
              <a:t>(1991), </a:t>
            </a:r>
            <a:r>
              <a:rPr lang="cs-CZ" sz="2200" b="1" dirty="0">
                <a:solidFill>
                  <a:srgbClr val="00FF00"/>
                </a:solidFill>
              </a:rPr>
              <a:t>Cassini</a:t>
            </a:r>
            <a:r>
              <a:rPr lang="cs-CZ" sz="2200" dirty="0">
                <a:solidFill>
                  <a:srgbClr val="00FF00"/>
                </a:solidFill>
              </a:rPr>
              <a:t> </a:t>
            </a:r>
            <a:r>
              <a:rPr lang="cs-CZ" sz="2200" dirty="0">
                <a:solidFill>
                  <a:schemeClr val="bg1"/>
                </a:solidFill>
              </a:rPr>
              <a:t>(2000) a </a:t>
            </a:r>
            <a:r>
              <a:rPr lang="cs-CZ" sz="2200" dirty="0" smtClean="0">
                <a:solidFill>
                  <a:schemeClr val="bg1"/>
                </a:solidFill>
              </a:rPr>
              <a:t/>
            </a:r>
            <a:br>
              <a:rPr lang="cs-CZ" sz="2200" dirty="0" smtClean="0">
                <a:solidFill>
                  <a:schemeClr val="bg1"/>
                </a:solidFill>
              </a:rPr>
            </a:br>
            <a:r>
              <a:rPr lang="cs-CZ" sz="2200" b="1" dirty="0" smtClean="0">
                <a:solidFill>
                  <a:srgbClr val="00FF00"/>
                </a:solidFill>
              </a:rPr>
              <a:t>New </a:t>
            </a:r>
            <a:r>
              <a:rPr lang="cs-CZ" sz="2200" b="1" dirty="0">
                <a:solidFill>
                  <a:srgbClr val="00FF00"/>
                </a:solidFill>
              </a:rPr>
              <a:t>Horizons </a:t>
            </a:r>
            <a:r>
              <a:rPr lang="cs-CZ" sz="2200" dirty="0">
                <a:solidFill>
                  <a:schemeClr val="bg1"/>
                </a:solidFill>
              </a:rPr>
              <a:t>(2007).</a:t>
            </a:r>
          </a:p>
        </p:txBody>
      </p:sp>
      <p:sp>
        <p:nvSpPr>
          <p:cNvPr id="3" name="TextovéPole 2"/>
          <p:cNvSpPr txBox="1"/>
          <p:nvPr/>
        </p:nvSpPr>
        <p:spPr>
          <a:xfrm>
            <a:off x="2987824" y="38515"/>
            <a:ext cx="5688632" cy="1138773"/>
          </a:xfrm>
          <a:prstGeom prst="rect">
            <a:avLst/>
          </a:prstGeom>
          <a:noFill/>
        </p:spPr>
        <p:txBody>
          <a:bodyPr wrap="square" rtlCol="0">
            <a:spAutoFit/>
          </a:bodyPr>
          <a:lstStyle/>
          <a:p>
            <a:pPr algn="ctr"/>
            <a:r>
              <a:rPr lang="cs-CZ" sz="4400" b="1" dirty="0" smtClean="0">
                <a:solidFill>
                  <a:srgbClr val="FFC000"/>
                </a:solidFill>
                <a:effectLst>
                  <a:outerShdw blurRad="38100" dist="38100" dir="2700000" algn="tl">
                    <a:srgbClr val="000000">
                      <a:alpha val="43137"/>
                    </a:srgbClr>
                  </a:outerShdw>
                </a:effectLst>
              </a:rPr>
              <a:t>Sondy</a:t>
            </a:r>
          </a:p>
          <a:p>
            <a:pPr algn="ctr"/>
            <a:r>
              <a:rPr lang="cs-CZ" sz="2400" dirty="0" smtClean="0">
                <a:solidFill>
                  <a:schemeClr val="bg1"/>
                </a:solidFill>
              </a:rPr>
              <a:t>K</a:t>
            </a:r>
            <a:r>
              <a:rPr lang="cs-CZ" sz="2400" dirty="0">
                <a:solidFill>
                  <a:schemeClr val="bg1"/>
                </a:solidFill>
              </a:rPr>
              <a:t> Jupiteru bylo vysláno celkem 5 sond</a:t>
            </a:r>
            <a:r>
              <a:rPr lang="cs-CZ" sz="2400" dirty="0" smtClean="0">
                <a:solidFill>
                  <a:schemeClr val="bg1"/>
                </a:solidFill>
              </a:rPr>
              <a:t>.</a:t>
            </a:r>
            <a:endParaRPr lang="cs-CZ" sz="2400" dirty="0">
              <a:solidFill>
                <a:schemeClr val="bg1"/>
              </a:solidFill>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2419142" cy="3129108"/>
          </a:xfrm>
          <a:prstGeom prst="rect">
            <a:avLst/>
          </a:prstGeom>
          <a:noFill/>
          <a:ln>
            <a:noFill/>
          </a:ln>
          <a:effectLst>
            <a:glow rad="1016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816" y="1258450"/>
            <a:ext cx="3294040" cy="2573947"/>
          </a:xfrm>
          <a:prstGeom prst="rect">
            <a:avLst/>
          </a:prstGeom>
          <a:noFill/>
          <a:ln>
            <a:noFill/>
          </a:ln>
          <a:effectLst>
            <a:glow rad="1016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0285" y="3521331"/>
            <a:ext cx="2508126" cy="3157082"/>
          </a:xfrm>
          <a:prstGeom prst="rect">
            <a:avLst/>
          </a:prstGeom>
          <a:noFill/>
          <a:ln>
            <a:noFill/>
          </a:ln>
          <a:effectLst>
            <a:glow rad="1016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Obdélník 4"/>
          <p:cNvSpPr/>
          <p:nvPr/>
        </p:nvSpPr>
        <p:spPr>
          <a:xfrm>
            <a:off x="108291" y="3338502"/>
            <a:ext cx="2419142" cy="987789"/>
          </a:xfrm>
          <a:prstGeom prst="rect">
            <a:avLst/>
          </a:prstGeom>
          <a:gradFill>
            <a:gsLst>
              <a:gs pos="0">
                <a:schemeClr val="tx1">
                  <a:lumMod val="61000"/>
                  <a:lumOff val="39000"/>
                  <a:alpha val="32000"/>
                </a:schemeClr>
              </a:gs>
              <a:gs pos="75000">
                <a:schemeClr val="accent1">
                  <a:tint val="44500"/>
                  <a:satMod val="160000"/>
                  <a:lumMod val="49000"/>
                </a:schemeClr>
              </a:gs>
              <a:gs pos="100000">
                <a:schemeClr val="accent1">
                  <a:lumMod val="75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a:solidFill>
                  <a:schemeClr val="bg1"/>
                </a:solidFill>
              </a:rPr>
              <a:t>První byla dvojice sond </a:t>
            </a:r>
            <a:r>
              <a:rPr lang="cs-CZ" sz="2200" b="1" dirty="0">
                <a:solidFill>
                  <a:srgbClr val="FFC000"/>
                </a:solidFill>
              </a:rPr>
              <a:t>Pioneer</a:t>
            </a:r>
            <a:r>
              <a:rPr lang="cs-CZ" sz="2200" dirty="0">
                <a:solidFill>
                  <a:schemeClr val="bg1"/>
                </a:solidFill>
              </a:rPr>
              <a:t>. </a:t>
            </a:r>
          </a:p>
        </p:txBody>
      </p:sp>
      <p:sp>
        <p:nvSpPr>
          <p:cNvPr id="9" name="Obdélník 8"/>
          <p:cNvSpPr/>
          <p:nvPr/>
        </p:nvSpPr>
        <p:spPr>
          <a:xfrm>
            <a:off x="6156175" y="1258451"/>
            <a:ext cx="2802235" cy="1987289"/>
          </a:xfrm>
          <a:prstGeom prst="rect">
            <a:avLst/>
          </a:prstGeom>
          <a:gradFill>
            <a:gsLst>
              <a:gs pos="0">
                <a:schemeClr val="tx1">
                  <a:lumMod val="61000"/>
                  <a:lumOff val="39000"/>
                  <a:alpha val="32000"/>
                </a:schemeClr>
              </a:gs>
              <a:gs pos="75000">
                <a:schemeClr val="accent1">
                  <a:tint val="44500"/>
                  <a:satMod val="160000"/>
                  <a:lumMod val="49000"/>
                </a:schemeClr>
              </a:gs>
              <a:gs pos="100000">
                <a:schemeClr val="accent1">
                  <a:lumMod val="75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a:solidFill>
                  <a:schemeClr val="bg1"/>
                </a:solidFill>
              </a:rPr>
              <a:t>Nejslavnější se stala mise dvou sond </a:t>
            </a:r>
            <a:r>
              <a:rPr lang="cs-CZ" sz="2200" b="1" dirty="0">
                <a:solidFill>
                  <a:srgbClr val="FFC000"/>
                </a:solidFill>
              </a:rPr>
              <a:t>Voyager</a:t>
            </a:r>
            <a:r>
              <a:rPr lang="cs-CZ" sz="2200" dirty="0">
                <a:solidFill>
                  <a:schemeClr val="bg1"/>
                </a:solidFill>
              </a:rPr>
              <a:t>, která získala podrobné informace o planetě. </a:t>
            </a:r>
          </a:p>
        </p:txBody>
      </p:sp>
      <p:sp>
        <p:nvSpPr>
          <p:cNvPr id="10" name="Obdélník 9"/>
          <p:cNvSpPr/>
          <p:nvPr/>
        </p:nvSpPr>
        <p:spPr>
          <a:xfrm>
            <a:off x="2856183" y="4179928"/>
            <a:ext cx="3539376" cy="2129391"/>
          </a:xfrm>
          <a:prstGeom prst="rect">
            <a:avLst/>
          </a:prstGeom>
          <a:gradFill>
            <a:gsLst>
              <a:gs pos="0">
                <a:schemeClr val="tx1">
                  <a:lumMod val="61000"/>
                  <a:lumOff val="39000"/>
                  <a:alpha val="32000"/>
                </a:schemeClr>
              </a:gs>
              <a:gs pos="75000">
                <a:schemeClr val="accent1">
                  <a:tint val="44500"/>
                  <a:satMod val="160000"/>
                  <a:lumMod val="49000"/>
                </a:schemeClr>
              </a:gs>
              <a:gs pos="100000">
                <a:schemeClr val="accent1">
                  <a:lumMod val="75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200" dirty="0">
                <a:solidFill>
                  <a:schemeClr val="bg1"/>
                </a:solidFill>
              </a:rPr>
              <a:t>V letech 1995 až 2003 byla u planety sonda </a:t>
            </a:r>
            <a:r>
              <a:rPr lang="cs-CZ" sz="2200" b="1" dirty="0">
                <a:solidFill>
                  <a:srgbClr val="FFC000"/>
                </a:solidFill>
              </a:rPr>
              <a:t>Galileo</a:t>
            </a:r>
            <a:r>
              <a:rPr lang="cs-CZ" sz="2200" dirty="0">
                <a:solidFill>
                  <a:schemeClr val="bg1"/>
                </a:solidFill>
              </a:rPr>
              <a:t>, která zkoumala zejména Jupiterovy měsíce. Na svou šestiletou cestu byla sonda vypuštěna v roce </a:t>
            </a:r>
            <a:r>
              <a:rPr lang="cs-CZ" sz="2200" dirty="0" smtClean="0">
                <a:solidFill>
                  <a:schemeClr val="bg1"/>
                </a:solidFill>
              </a:rPr>
              <a:t>1989.</a:t>
            </a:r>
            <a:endParaRPr lang="cs-CZ" sz="2200" dirty="0">
              <a:solidFill>
                <a:schemeClr val="bg1"/>
              </a:solidFill>
            </a:endParaRPr>
          </a:p>
        </p:txBody>
      </p:sp>
    </p:spTree>
    <p:extLst>
      <p:ext uri="{BB962C8B-B14F-4D97-AF65-F5344CB8AC3E}">
        <p14:creationId xmlns:p14="http://schemas.microsoft.com/office/powerpoint/2010/main" val="60542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up)">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nodeType="clickEffect">
                                  <p:stCondLst>
                                    <p:cond delay="0"/>
                                  </p:stCondLst>
                                  <p:childTnLst>
                                    <p:set>
                                      <p:cBhvr>
                                        <p:cTn id="16" dur="1" fill="hold">
                                          <p:stCondLst>
                                            <p:cond delay="0"/>
                                          </p:stCondLst>
                                        </p:cTn>
                                        <p:tgtEl>
                                          <p:spTgt spid="12290"/>
                                        </p:tgtEl>
                                        <p:attrNameLst>
                                          <p:attrName>style.visibility</p:attrName>
                                        </p:attrNameLst>
                                      </p:cBhvr>
                                      <p:to>
                                        <p:strVal val="visible"/>
                                      </p:to>
                                    </p:set>
                                    <p:animEffect transition="in" filter="wheel(4)">
                                      <p:cBhvr>
                                        <p:cTn id="17" dur="2000"/>
                                        <p:tgtEl>
                                          <p:spTgt spid="1229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2291"/>
                                        </p:tgtEl>
                                        <p:attrNameLst>
                                          <p:attrName>style.visibility</p:attrName>
                                        </p:attrNameLst>
                                      </p:cBhvr>
                                      <p:to>
                                        <p:strVal val="visible"/>
                                      </p:to>
                                    </p:set>
                                    <p:animEffect transition="in" filter="wheel(4)">
                                      <p:cBhvr>
                                        <p:cTn id="27" dur="2000"/>
                                        <p:tgtEl>
                                          <p:spTgt spid="1229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left)">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4" fill="hold" nodeType="clickEffect">
                                  <p:stCondLst>
                                    <p:cond delay="0"/>
                                  </p:stCondLst>
                                  <p:childTnLst>
                                    <p:set>
                                      <p:cBhvr>
                                        <p:cTn id="36" dur="1" fill="hold">
                                          <p:stCondLst>
                                            <p:cond delay="0"/>
                                          </p:stCondLst>
                                        </p:cTn>
                                        <p:tgtEl>
                                          <p:spTgt spid="12292"/>
                                        </p:tgtEl>
                                        <p:attrNameLst>
                                          <p:attrName>style.visibility</p:attrName>
                                        </p:attrNameLst>
                                      </p:cBhvr>
                                      <p:to>
                                        <p:strVal val="visible"/>
                                      </p:to>
                                    </p:set>
                                    <p:animEffect transition="in" filter="wheel(4)">
                                      <p:cBhvr>
                                        <p:cTn id="37" dur="2000"/>
                                        <p:tgtEl>
                                          <p:spTgt spid="1229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left)">
                                      <p:cBhvr>
                                        <p:cTn id="42" dur="2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grpId="0" nodeType="clickEffect">
                                  <p:stCondLst>
                                    <p:cond delay="0"/>
                                  </p:stCondLst>
                                  <p:iterate type="wd">
                                    <p:tmPct val="13000"/>
                                  </p:iterate>
                                  <p:childTnLst>
                                    <p:set>
                                      <p:cBhvr>
                                        <p:cTn id="46" dur="1" fill="hold">
                                          <p:stCondLst>
                                            <p:cond delay="0"/>
                                          </p:stCondLst>
                                        </p:cTn>
                                        <p:tgtEl>
                                          <p:spTgt spid="2"/>
                                        </p:tgtEl>
                                        <p:attrNameLst>
                                          <p:attrName>style.visibility</p:attrName>
                                        </p:attrNameLst>
                                      </p:cBhvr>
                                      <p:to>
                                        <p:strVal val="visible"/>
                                      </p:to>
                                    </p:set>
                                    <p:animEffect transition="in" filter="wipe(up)">
                                      <p:cBhvr>
                                        <p:cTn id="4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1987550" cy="269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1414364" y="145179"/>
            <a:ext cx="2146742" cy="1015663"/>
          </a:xfrm>
          <a:prstGeom prst="rect">
            <a:avLst/>
          </a:prstGeom>
        </p:spPr>
        <p:txBody>
          <a:bodyPr wrap="none">
            <a:spAutoFit/>
          </a:bodyPr>
          <a:lstStyle/>
          <a:p>
            <a:pPr lvl="0" fontAlgn="base">
              <a:spcBef>
                <a:spcPct val="0"/>
              </a:spcBef>
              <a:spcAft>
                <a:spcPct val="0"/>
              </a:spcAft>
            </a:pPr>
            <a:r>
              <a:rPr lang="cs-CZ" sz="6000" b="1" dirty="0">
                <a:ln w="11430"/>
                <a:gradFill>
                  <a:gsLst>
                    <a:gs pos="0">
                      <a:srgbClr val="9D90A0">
                        <a:tint val="90000"/>
                        <a:satMod val="120000"/>
                      </a:srgbClr>
                    </a:gs>
                    <a:gs pos="25000">
                      <a:srgbClr val="9D90A0">
                        <a:tint val="93000"/>
                        <a:satMod val="120000"/>
                      </a:srgbClr>
                    </a:gs>
                    <a:gs pos="50000">
                      <a:srgbClr val="9D90A0">
                        <a:shade val="89000"/>
                        <a:satMod val="110000"/>
                      </a:srgbClr>
                    </a:gs>
                    <a:gs pos="75000">
                      <a:srgbClr val="9D90A0">
                        <a:tint val="93000"/>
                        <a:satMod val="120000"/>
                      </a:srgbClr>
                    </a:gs>
                    <a:gs pos="100000">
                      <a:srgbClr val="9D90A0">
                        <a:tint val="90000"/>
                        <a:satMod val="120000"/>
                      </a:srgbClr>
                    </a:gs>
                  </a:gsLst>
                  <a:lin ang="5400000"/>
                </a:gradFill>
                <a:effectLst>
                  <a:glow rad="139700">
                    <a:srgbClr val="7F8FA9">
                      <a:satMod val="175000"/>
                      <a:alpha val="40000"/>
                    </a:srgbClr>
                  </a:glow>
                  <a:outerShdw blurRad="80000" dist="40000" dir="5040000" algn="tl">
                    <a:srgbClr val="000000">
                      <a:alpha val="30000"/>
                    </a:srgbClr>
                  </a:outerShdw>
                </a:effectLst>
                <a:latin typeface="Palatino Linotype"/>
              </a:rPr>
              <a:t>TEST</a:t>
            </a:r>
          </a:p>
        </p:txBody>
      </p:sp>
      <p:sp>
        <p:nvSpPr>
          <p:cNvPr id="3" name="TextovéPole 2"/>
          <p:cNvSpPr txBox="1"/>
          <p:nvPr/>
        </p:nvSpPr>
        <p:spPr>
          <a:xfrm>
            <a:off x="2267743" y="1160842"/>
            <a:ext cx="6696743" cy="1200329"/>
          </a:xfrm>
          <a:prstGeom prst="rect">
            <a:avLst/>
          </a:prstGeom>
          <a:noFill/>
        </p:spPr>
        <p:txBody>
          <a:bodyPr wrap="square" rtlCol="0">
            <a:spAutoFit/>
          </a:bodyPr>
          <a:lstStyle/>
          <a:p>
            <a:r>
              <a:rPr lang="cs-CZ" sz="2400" dirty="0" smtClean="0">
                <a:solidFill>
                  <a:schemeClr val="bg1"/>
                </a:solidFill>
              </a:rPr>
              <a:t>Pokuste se v následující tabulce porovnat některé základní parametry planety Merkur s naší planetou Zemí.</a:t>
            </a:r>
            <a:endParaRPr lang="cs-CZ" sz="2400" dirty="0">
              <a:solidFill>
                <a:schemeClr val="bg1"/>
              </a:solidFill>
            </a:endParaRPr>
          </a:p>
        </p:txBody>
      </p:sp>
      <p:graphicFrame>
        <p:nvGraphicFramePr>
          <p:cNvPr id="4" name="Tabulka 3"/>
          <p:cNvGraphicFramePr>
            <a:graphicFrameLocks noGrp="1"/>
          </p:cNvGraphicFramePr>
          <p:nvPr>
            <p:extLst>
              <p:ext uri="{D42A27DB-BD31-4B8C-83A1-F6EECF244321}">
                <p14:modId xmlns:p14="http://schemas.microsoft.com/office/powerpoint/2010/main" val="1561862182"/>
              </p:ext>
            </p:extLst>
          </p:nvPr>
        </p:nvGraphicFramePr>
        <p:xfrm>
          <a:off x="251521" y="2996952"/>
          <a:ext cx="8712966" cy="3510390"/>
        </p:xfrm>
        <a:graphic>
          <a:graphicData uri="http://schemas.openxmlformats.org/drawingml/2006/table">
            <a:tbl>
              <a:tblPr firstRow="1" bandRow="1">
                <a:tableStyleId>{5C22544A-7EE6-4342-B048-85BDC9FD1C3A}</a:tableStyleId>
              </a:tblPr>
              <a:tblGrid>
                <a:gridCol w="2904322"/>
                <a:gridCol w="2904322"/>
                <a:gridCol w="2904322"/>
              </a:tblGrid>
              <a:tr h="702078">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2400" dirty="0" smtClean="0">
                          <a:solidFill>
                            <a:schemeClr val="tx1"/>
                          </a:solidFill>
                        </a:rPr>
                        <a:t>JUPITER</a:t>
                      </a:r>
                      <a:endParaRPr lang="cs-CZ" sz="24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2400" dirty="0" smtClean="0">
                          <a:solidFill>
                            <a:schemeClr val="tx1"/>
                          </a:solidFill>
                        </a:rPr>
                        <a:t>ZEMĚ</a:t>
                      </a:r>
                      <a:endParaRPr lang="cs-CZ" sz="24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02078">
                <a:tc>
                  <a:txBody>
                    <a:bodyPr/>
                    <a:lstStyle/>
                    <a:p>
                      <a:r>
                        <a:rPr lang="cs-CZ" b="1" dirty="0" smtClean="0">
                          <a:solidFill>
                            <a:schemeClr val="tx1"/>
                          </a:solidFill>
                        </a:rPr>
                        <a:t>Rovníkový poloměr</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02078">
                <a:tc>
                  <a:txBody>
                    <a:bodyPr/>
                    <a:lstStyle/>
                    <a:p>
                      <a:r>
                        <a:rPr lang="cs-CZ" b="1" dirty="0" smtClean="0">
                          <a:solidFill>
                            <a:schemeClr val="tx1"/>
                          </a:solidFill>
                        </a:rPr>
                        <a:t>Střední vzdálenost od Slunce</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02078">
                <a:tc>
                  <a:txBody>
                    <a:bodyPr/>
                    <a:lstStyle/>
                    <a:p>
                      <a:r>
                        <a:rPr lang="cs-CZ" b="1" dirty="0" smtClean="0">
                          <a:solidFill>
                            <a:schemeClr val="tx1"/>
                          </a:solidFill>
                        </a:rPr>
                        <a:t>Doba oběhu kolem Slunce</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02078">
                <a:tc>
                  <a:txBody>
                    <a:bodyPr/>
                    <a:lstStyle/>
                    <a:p>
                      <a:r>
                        <a:rPr lang="cs-CZ" b="1" dirty="0" smtClean="0">
                          <a:solidFill>
                            <a:schemeClr val="tx1"/>
                          </a:solidFill>
                        </a:rPr>
                        <a:t>Doba otočení kolem osy</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5" name="TextovéPole 4"/>
          <p:cNvSpPr txBox="1"/>
          <p:nvPr/>
        </p:nvSpPr>
        <p:spPr>
          <a:xfrm>
            <a:off x="3274361" y="3770353"/>
            <a:ext cx="2665791"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71 500 km</a:t>
            </a:r>
            <a:endParaRPr lang="cs-CZ" sz="2800" b="1" dirty="0">
              <a:solidFill>
                <a:srgbClr val="C00000"/>
              </a:solidFill>
              <a:effectLst>
                <a:outerShdw blurRad="38100" dist="38100" dir="2700000" algn="tl">
                  <a:srgbClr val="000000">
                    <a:alpha val="43137"/>
                  </a:srgbClr>
                </a:outerShdw>
              </a:effectLst>
            </a:endParaRPr>
          </a:p>
        </p:txBody>
      </p:sp>
      <p:sp>
        <p:nvSpPr>
          <p:cNvPr id="8" name="TextovéPole 7"/>
          <p:cNvSpPr txBox="1"/>
          <p:nvPr/>
        </p:nvSpPr>
        <p:spPr>
          <a:xfrm>
            <a:off x="3274361" y="4464659"/>
            <a:ext cx="2665791"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778 570 000 km</a:t>
            </a:r>
            <a:endParaRPr lang="cs-CZ" sz="2800" b="1" dirty="0">
              <a:solidFill>
                <a:srgbClr val="C00000"/>
              </a:solidFill>
              <a:effectLst>
                <a:outerShdw blurRad="38100" dist="38100" dir="2700000" algn="tl">
                  <a:srgbClr val="000000">
                    <a:alpha val="43137"/>
                  </a:srgbClr>
                </a:outerShdw>
              </a:effectLst>
            </a:endParaRPr>
          </a:p>
        </p:txBody>
      </p:sp>
      <p:sp>
        <p:nvSpPr>
          <p:cNvPr id="9" name="TextovéPole 8"/>
          <p:cNvSpPr txBox="1"/>
          <p:nvPr/>
        </p:nvSpPr>
        <p:spPr>
          <a:xfrm>
            <a:off x="3274361" y="5229200"/>
            <a:ext cx="2341753"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11,8 let</a:t>
            </a:r>
            <a:endParaRPr lang="cs-CZ" sz="2800" b="1" dirty="0">
              <a:solidFill>
                <a:srgbClr val="C00000"/>
              </a:solidFill>
              <a:effectLst>
                <a:outerShdw blurRad="38100" dist="38100" dir="2700000" algn="tl">
                  <a:srgbClr val="000000">
                    <a:alpha val="43137"/>
                  </a:srgbClr>
                </a:outerShdw>
              </a:effectLst>
            </a:endParaRPr>
          </a:p>
        </p:txBody>
      </p:sp>
      <p:sp>
        <p:nvSpPr>
          <p:cNvPr id="10" name="TextovéPole 9"/>
          <p:cNvSpPr txBox="1"/>
          <p:nvPr/>
        </p:nvSpPr>
        <p:spPr>
          <a:xfrm>
            <a:off x="3274359" y="5904820"/>
            <a:ext cx="2341753"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10 h</a:t>
            </a:r>
            <a:endParaRPr lang="cs-CZ" sz="2800" b="1" dirty="0">
              <a:solidFill>
                <a:srgbClr val="C00000"/>
              </a:solidFill>
              <a:effectLst>
                <a:outerShdw blurRad="38100" dist="38100" dir="2700000" algn="tl">
                  <a:srgbClr val="000000">
                    <a:alpha val="43137"/>
                  </a:srgbClr>
                </a:outerShdw>
              </a:effectLst>
            </a:endParaRPr>
          </a:p>
        </p:txBody>
      </p:sp>
      <p:sp>
        <p:nvSpPr>
          <p:cNvPr id="11" name="TextovéPole 10"/>
          <p:cNvSpPr txBox="1"/>
          <p:nvPr/>
        </p:nvSpPr>
        <p:spPr>
          <a:xfrm>
            <a:off x="6187221" y="4496070"/>
            <a:ext cx="2592288"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149 600 000 km</a:t>
            </a:r>
            <a:endParaRPr lang="cs-CZ" sz="2800" b="1" dirty="0">
              <a:solidFill>
                <a:srgbClr val="C00000"/>
              </a:solidFill>
              <a:effectLst>
                <a:outerShdw blurRad="38100" dist="38100" dir="2700000" algn="tl">
                  <a:srgbClr val="000000">
                    <a:alpha val="43137"/>
                  </a:srgbClr>
                </a:outerShdw>
              </a:effectLst>
            </a:endParaRPr>
          </a:p>
        </p:txBody>
      </p:sp>
      <p:sp>
        <p:nvSpPr>
          <p:cNvPr id="12" name="TextovéPole 11"/>
          <p:cNvSpPr txBox="1"/>
          <p:nvPr/>
        </p:nvSpPr>
        <p:spPr>
          <a:xfrm>
            <a:off x="6187221" y="5229200"/>
            <a:ext cx="2592288"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365,25 dne</a:t>
            </a:r>
            <a:endParaRPr lang="cs-CZ" sz="2800" b="1" dirty="0">
              <a:solidFill>
                <a:srgbClr val="C00000"/>
              </a:solidFill>
              <a:effectLst>
                <a:outerShdw blurRad="38100" dist="38100" dir="2700000" algn="tl">
                  <a:srgbClr val="000000">
                    <a:alpha val="43137"/>
                  </a:srgbClr>
                </a:outerShdw>
              </a:effectLst>
            </a:endParaRPr>
          </a:p>
        </p:txBody>
      </p:sp>
      <p:sp>
        <p:nvSpPr>
          <p:cNvPr id="13" name="TextovéPole 12"/>
          <p:cNvSpPr txBox="1"/>
          <p:nvPr/>
        </p:nvSpPr>
        <p:spPr>
          <a:xfrm>
            <a:off x="6187221" y="5903078"/>
            <a:ext cx="2592288"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24 h</a:t>
            </a:r>
            <a:endParaRPr lang="cs-CZ" sz="2800" b="1" dirty="0">
              <a:solidFill>
                <a:srgbClr val="C00000"/>
              </a:solidFill>
              <a:effectLst>
                <a:outerShdw blurRad="38100" dist="38100" dir="2700000" algn="tl">
                  <a:srgbClr val="000000">
                    <a:alpha val="43137"/>
                  </a:srgbClr>
                </a:outerShdw>
              </a:effectLst>
            </a:endParaRPr>
          </a:p>
        </p:txBody>
      </p:sp>
      <p:sp>
        <p:nvSpPr>
          <p:cNvPr id="14" name="TextovéPole 13"/>
          <p:cNvSpPr txBox="1"/>
          <p:nvPr/>
        </p:nvSpPr>
        <p:spPr>
          <a:xfrm>
            <a:off x="6203478" y="3778584"/>
            <a:ext cx="2592288" cy="523220"/>
          </a:xfrm>
          <a:prstGeom prst="rect">
            <a:avLst/>
          </a:prstGeom>
          <a:noFill/>
        </p:spPr>
        <p:txBody>
          <a:bodyPr wrap="square" rtlCol="0">
            <a:spAutoFit/>
          </a:bodyPr>
          <a:lstStyle/>
          <a:p>
            <a:r>
              <a:rPr lang="cs-CZ" sz="2800" b="1" dirty="0" smtClean="0">
                <a:solidFill>
                  <a:srgbClr val="C00000"/>
                </a:solidFill>
                <a:effectLst>
                  <a:outerShdw blurRad="38100" dist="38100" dir="2700000" algn="tl">
                    <a:srgbClr val="000000">
                      <a:alpha val="43137"/>
                    </a:srgbClr>
                  </a:outerShdw>
                </a:effectLst>
              </a:rPr>
              <a:t>6 378 km</a:t>
            </a:r>
            <a:endParaRPr lang="cs-CZ" sz="2800" b="1"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3021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par>
                          <p:cTn id="10" fill="hold">
                            <p:stCondLst>
                              <p:cond delay="2000"/>
                            </p:stCondLst>
                            <p:childTnLst>
                              <p:par>
                                <p:cTn id="11" presetID="2" presetClass="entr" presetSubtype="9"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1000" fill="hold"/>
                                        <p:tgtEl>
                                          <p:spTgt spid="2"/>
                                        </p:tgtEl>
                                        <p:attrNameLst>
                                          <p:attrName>ppt_x</p:attrName>
                                        </p:attrNameLst>
                                      </p:cBhvr>
                                      <p:tavLst>
                                        <p:tav tm="0">
                                          <p:val>
                                            <p:strVal val="0-#ppt_w/2"/>
                                          </p:val>
                                        </p:tav>
                                        <p:tav tm="100000">
                                          <p:val>
                                            <p:strVal val="#ppt_x"/>
                                          </p:val>
                                        </p:tav>
                                      </p:tavLst>
                                    </p:anim>
                                    <p:anim calcmode="lin" valueType="num">
                                      <p:cBhvr additive="base">
                                        <p:cTn id="14" dur="1000" fill="hold"/>
                                        <p:tgtEl>
                                          <p:spTgt spid="2"/>
                                        </p:tgtEl>
                                        <p:attrNameLst>
                                          <p:attrName>ppt_y</p:attrName>
                                        </p:attrNameLst>
                                      </p:cBhvr>
                                      <p:tavLst>
                                        <p:tav tm="0">
                                          <p:val>
                                            <p:strVal val="0-#ppt_h/2"/>
                                          </p:val>
                                        </p:tav>
                                        <p:tav tm="100000">
                                          <p:val>
                                            <p:strVal val="#ppt_y"/>
                                          </p:val>
                                        </p:tav>
                                      </p:tavLst>
                                    </p:anim>
                                  </p:childTnLst>
                                </p:cTn>
                              </p:par>
                            </p:childTnLst>
                          </p:cTn>
                        </p:par>
                        <p:par>
                          <p:cTn id="15" fill="hold">
                            <p:stCondLst>
                              <p:cond delay="3000"/>
                            </p:stCondLst>
                            <p:childTnLst>
                              <p:par>
                                <p:cTn id="16" presetID="22" presetClass="entr" presetSubtype="1" fill="hold" grpId="0" nodeType="afterEffect">
                                  <p:stCondLst>
                                    <p:cond delay="0"/>
                                  </p:stCondLst>
                                  <p:iterate type="wd">
                                    <p:tmPct val="13000"/>
                                  </p:iterate>
                                  <p:childTnLst>
                                    <p:set>
                                      <p:cBhvr>
                                        <p:cTn id="17" dur="1" fill="hold">
                                          <p:stCondLst>
                                            <p:cond delay="0"/>
                                          </p:stCondLst>
                                        </p:cTn>
                                        <p:tgtEl>
                                          <p:spTgt spid="3"/>
                                        </p:tgtEl>
                                        <p:attrNameLst>
                                          <p:attrName>style.visibility</p:attrName>
                                        </p:attrNameLst>
                                      </p:cBhvr>
                                      <p:to>
                                        <p:strVal val="visible"/>
                                      </p:to>
                                    </p:set>
                                    <p:animEffect transition="in" filter="wipe(up)">
                                      <p:cBhvr>
                                        <p:cTn id="18" dur="1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1000" fill="hold"/>
                                        <p:tgtEl>
                                          <p:spTgt spid="4"/>
                                        </p:tgtEl>
                                        <p:attrNameLst>
                                          <p:attrName>ppt_x</p:attrName>
                                        </p:attrNameLst>
                                      </p:cBhvr>
                                      <p:tavLst>
                                        <p:tav tm="0">
                                          <p:val>
                                            <p:strVal val="#ppt_x"/>
                                          </p:val>
                                        </p:tav>
                                        <p:tav tm="100000">
                                          <p:val>
                                            <p:strVal val="#ppt_x"/>
                                          </p:val>
                                        </p:tav>
                                      </p:tavLst>
                                    </p:anim>
                                    <p:anim calcmode="lin" valueType="num">
                                      <p:cBhvr additive="base">
                                        <p:cTn id="24" dur="10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p:cTn id="29" dur="1000" fill="hold"/>
                                        <p:tgtEl>
                                          <p:spTgt spid="14"/>
                                        </p:tgtEl>
                                        <p:attrNameLst>
                                          <p:attrName>ppt_w</p:attrName>
                                        </p:attrNameLst>
                                      </p:cBhvr>
                                      <p:tavLst>
                                        <p:tav tm="0">
                                          <p:val>
                                            <p:fltVal val="0"/>
                                          </p:val>
                                        </p:tav>
                                        <p:tav tm="100000">
                                          <p:val>
                                            <p:strVal val="#ppt_w"/>
                                          </p:val>
                                        </p:tav>
                                      </p:tavLst>
                                    </p:anim>
                                    <p:anim calcmode="lin" valueType="num">
                                      <p:cBhvr>
                                        <p:cTn id="30" dur="1000" fill="hold"/>
                                        <p:tgtEl>
                                          <p:spTgt spid="14"/>
                                        </p:tgtEl>
                                        <p:attrNameLst>
                                          <p:attrName>ppt_h</p:attrName>
                                        </p:attrNameLst>
                                      </p:cBhvr>
                                      <p:tavLst>
                                        <p:tav tm="0">
                                          <p:val>
                                            <p:fltVal val="0"/>
                                          </p:val>
                                        </p:tav>
                                        <p:tav tm="100000">
                                          <p:val>
                                            <p:strVal val="#ppt_h"/>
                                          </p:val>
                                        </p:tav>
                                      </p:tavLst>
                                    </p:anim>
                                    <p:anim calcmode="lin" valueType="num">
                                      <p:cBhvr>
                                        <p:cTn id="31" dur="1000" fill="hold"/>
                                        <p:tgtEl>
                                          <p:spTgt spid="14"/>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1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1000" fill="hold"/>
                                        <p:tgtEl>
                                          <p:spTgt spid="5"/>
                                        </p:tgtEl>
                                        <p:attrNameLst>
                                          <p:attrName>ppt_w</p:attrName>
                                        </p:attrNameLst>
                                      </p:cBhvr>
                                      <p:tavLst>
                                        <p:tav tm="0">
                                          <p:val>
                                            <p:fltVal val="0"/>
                                          </p:val>
                                        </p:tav>
                                        <p:tav tm="100000">
                                          <p:val>
                                            <p:strVal val="#ppt_w"/>
                                          </p:val>
                                        </p:tav>
                                      </p:tavLst>
                                    </p:anim>
                                    <p:anim calcmode="lin" valueType="num">
                                      <p:cBhvr>
                                        <p:cTn id="38" dur="1000" fill="hold"/>
                                        <p:tgtEl>
                                          <p:spTgt spid="5"/>
                                        </p:tgtEl>
                                        <p:attrNameLst>
                                          <p:attrName>ppt_h</p:attrName>
                                        </p:attrNameLst>
                                      </p:cBhvr>
                                      <p:tavLst>
                                        <p:tav tm="0">
                                          <p:val>
                                            <p:fltVal val="0"/>
                                          </p:val>
                                        </p:tav>
                                        <p:tav tm="100000">
                                          <p:val>
                                            <p:strVal val="#ppt_h"/>
                                          </p:val>
                                        </p:tav>
                                      </p:tavLst>
                                    </p:anim>
                                    <p:anim calcmode="lin" valueType="num">
                                      <p:cBhvr>
                                        <p:cTn id="3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15" presetClass="entr" presetSubtype="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p:cTn id="45" dur="1000" fill="hold"/>
                                        <p:tgtEl>
                                          <p:spTgt spid="11"/>
                                        </p:tgtEl>
                                        <p:attrNameLst>
                                          <p:attrName>ppt_w</p:attrName>
                                        </p:attrNameLst>
                                      </p:cBhvr>
                                      <p:tavLst>
                                        <p:tav tm="0">
                                          <p:val>
                                            <p:fltVal val="0"/>
                                          </p:val>
                                        </p:tav>
                                        <p:tav tm="100000">
                                          <p:val>
                                            <p:strVal val="#ppt_w"/>
                                          </p:val>
                                        </p:tav>
                                      </p:tavLst>
                                    </p:anim>
                                    <p:anim calcmode="lin" valueType="num">
                                      <p:cBhvr>
                                        <p:cTn id="46" dur="1000" fill="hold"/>
                                        <p:tgtEl>
                                          <p:spTgt spid="11"/>
                                        </p:tgtEl>
                                        <p:attrNameLst>
                                          <p:attrName>ppt_h</p:attrName>
                                        </p:attrNameLst>
                                      </p:cBhvr>
                                      <p:tavLst>
                                        <p:tav tm="0">
                                          <p:val>
                                            <p:fltVal val="0"/>
                                          </p:val>
                                        </p:tav>
                                        <p:tav tm="100000">
                                          <p:val>
                                            <p:strVal val="#ppt_h"/>
                                          </p:val>
                                        </p:tav>
                                      </p:tavLst>
                                    </p:anim>
                                    <p:anim calcmode="lin" valueType="num">
                                      <p:cBhvr>
                                        <p:cTn id="47"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9" fill="hold">
                      <p:stCondLst>
                        <p:cond delay="indefinite"/>
                      </p:stCondLst>
                      <p:childTnLst>
                        <p:par>
                          <p:cTn id="50" fill="hold">
                            <p:stCondLst>
                              <p:cond delay="0"/>
                            </p:stCondLst>
                            <p:childTnLst>
                              <p:par>
                                <p:cTn id="51" presetID="15" presetClass="entr" presetSubtype="0" fill="hold" grpId="0" nodeType="clickEffect">
                                  <p:stCondLst>
                                    <p:cond delay="0"/>
                                  </p:stCondLst>
                                  <p:childTnLst>
                                    <p:set>
                                      <p:cBhvr>
                                        <p:cTn id="52" dur="1" fill="hold">
                                          <p:stCondLst>
                                            <p:cond delay="0"/>
                                          </p:stCondLst>
                                        </p:cTn>
                                        <p:tgtEl>
                                          <p:spTgt spid="8"/>
                                        </p:tgtEl>
                                        <p:attrNameLst>
                                          <p:attrName>style.visibility</p:attrName>
                                        </p:attrNameLst>
                                      </p:cBhvr>
                                      <p:to>
                                        <p:strVal val="visible"/>
                                      </p:to>
                                    </p:set>
                                    <p:anim calcmode="lin" valueType="num">
                                      <p:cBhvr>
                                        <p:cTn id="53" dur="1000" fill="hold"/>
                                        <p:tgtEl>
                                          <p:spTgt spid="8"/>
                                        </p:tgtEl>
                                        <p:attrNameLst>
                                          <p:attrName>ppt_w</p:attrName>
                                        </p:attrNameLst>
                                      </p:cBhvr>
                                      <p:tavLst>
                                        <p:tav tm="0">
                                          <p:val>
                                            <p:fltVal val="0"/>
                                          </p:val>
                                        </p:tav>
                                        <p:tav tm="100000">
                                          <p:val>
                                            <p:strVal val="#ppt_w"/>
                                          </p:val>
                                        </p:tav>
                                      </p:tavLst>
                                    </p:anim>
                                    <p:anim calcmode="lin" valueType="num">
                                      <p:cBhvr>
                                        <p:cTn id="54" dur="1000" fill="hold"/>
                                        <p:tgtEl>
                                          <p:spTgt spid="8"/>
                                        </p:tgtEl>
                                        <p:attrNameLst>
                                          <p:attrName>ppt_h</p:attrName>
                                        </p:attrNameLst>
                                      </p:cBhvr>
                                      <p:tavLst>
                                        <p:tav tm="0">
                                          <p:val>
                                            <p:fltVal val="0"/>
                                          </p:val>
                                        </p:tav>
                                        <p:tav tm="100000">
                                          <p:val>
                                            <p:strVal val="#ppt_h"/>
                                          </p:val>
                                        </p:tav>
                                      </p:tavLst>
                                    </p:anim>
                                    <p:anim calcmode="lin" valueType="num">
                                      <p:cBhvr>
                                        <p:cTn id="55"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56"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7" fill="hold">
                      <p:stCondLst>
                        <p:cond delay="indefinite"/>
                      </p:stCondLst>
                      <p:childTnLst>
                        <p:par>
                          <p:cTn id="58" fill="hold">
                            <p:stCondLst>
                              <p:cond delay="0"/>
                            </p:stCondLst>
                            <p:childTnLst>
                              <p:par>
                                <p:cTn id="59" presetID="15" presetClass="entr" presetSubtype="0" fill="hold" grpId="0" nodeType="clickEffect">
                                  <p:stCondLst>
                                    <p:cond delay="0"/>
                                  </p:stCondLst>
                                  <p:childTnLst>
                                    <p:set>
                                      <p:cBhvr>
                                        <p:cTn id="60" dur="1" fill="hold">
                                          <p:stCondLst>
                                            <p:cond delay="0"/>
                                          </p:stCondLst>
                                        </p:cTn>
                                        <p:tgtEl>
                                          <p:spTgt spid="12"/>
                                        </p:tgtEl>
                                        <p:attrNameLst>
                                          <p:attrName>style.visibility</p:attrName>
                                        </p:attrNameLst>
                                      </p:cBhvr>
                                      <p:to>
                                        <p:strVal val="visible"/>
                                      </p:to>
                                    </p:set>
                                    <p:anim calcmode="lin" valueType="num">
                                      <p:cBhvr>
                                        <p:cTn id="61" dur="1000" fill="hold"/>
                                        <p:tgtEl>
                                          <p:spTgt spid="12"/>
                                        </p:tgtEl>
                                        <p:attrNameLst>
                                          <p:attrName>ppt_w</p:attrName>
                                        </p:attrNameLst>
                                      </p:cBhvr>
                                      <p:tavLst>
                                        <p:tav tm="0">
                                          <p:val>
                                            <p:fltVal val="0"/>
                                          </p:val>
                                        </p:tav>
                                        <p:tav tm="100000">
                                          <p:val>
                                            <p:strVal val="#ppt_w"/>
                                          </p:val>
                                        </p:tav>
                                      </p:tavLst>
                                    </p:anim>
                                    <p:anim calcmode="lin" valueType="num">
                                      <p:cBhvr>
                                        <p:cTn id="62" dur="1000" fill="hold"/>
                                        <p:tgtEl>
                                          <p:spTgt spid="12"/>
                                        </p:tgtEl>
                                        <p:attrNameLst>
                                          <p:attrName>ppt_h</p:attrName>
                                        </p:attrNameLst>
                                      </p:cBhvr>
                                      <p:tavLst>
                                        <p:tav tm="0">
                                          <p:val>
                                            <p:fltVal val="0"/>
                                          </p:val>
                                        </p:tav>
                                        <p:tav tm="100000">
                                          <p:val>
                                            <p:strVal val="#ppt_h"/>
                                          </p:val>
                                        </p:tav>
                                      </p:tavLst>
                                    </p:anim>
                                    <p:anim calcmode="lin" valueType="num">
                                      <p:cBhvr>
                                        <p:cTn id="63" dur="1000" fill="hold"/>
                                        <p:tgtEl>
                                          <p:spTgt spid="12"/>
                                        </p:tgtEl>
                                        <p:attrNameLst>
                                          <p:attrName>ppt_x</p:attrName>
                                        </p:attrNameLst>
                                      </p:cBhvr>
                                      <p:tavLst>
                                        <p:tav tm="0" fmla="#ppt_x+(cos(-2*pi*(1-$))*-#ppt_x-sin(-2*pi*(1-$))*(1-#ppt_y))*(1-$)">
                                          <p:val>
                                            <p:fltVal val="0"/>
                                          </p:val>
                                        </p:tav>
                                        <p:tav tm="100000">
                                          <p:val>
                                            <p:fltVal val="1"/>
                                          </p:val>
                                        </p:tav>
                                      </p:tavLst>
                                    </p:anim>
                                    <p:anim calcmode="lin" valueType="num">
                                      <p:cBhvr>
                                        <p:cTn id="64" dur="1000" fill="hold"/>
                                        <p:tgtEl>
                                          <p:spTgt spid="1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65" fill="hold">
                      <p:stCondLst>
                        <p:cond delay="indefinite"/>
                      </p:stCondLst>
                      <p:childTnLst>
                        <p:par>
                          <p:cTn id="66" fill="hold">
                            <p:stCondLst>
                              <p:cond delay="0"/>
                            </p:stCondLst>
                            <p:childTnLst>
                              <p:par>
                                <p:cTn id="67" presetID="15" presetClass="entr" presetSubtype="0" fill="hold" grpId="0" nodeType="clickEffect">
                                  <p:stCondLst>
                                    <p:cond delay="0"/>
                                  </p:stCondLst>
                                  <p:childTnLst>
                                    <p:set>
                                      <p:cBhvr>
                                        <p:cTn id="68" dur="1" fill="hold">
                                          <p:stCondLst>
                                            <p:cond delay="0"/>
                                          </p:stCondLst>
                                        </p:cTn>
                                        <p:tgtEl>
                                          <p:spTgt spid="9"/>
                                        </p:tgtEl>
                                        <p:attrNameLst>
                                          <p:attrName>style.visibility</p:attrName>
                                        </p:attrNameLst>
                                      </p:cBhvr>
                                      <p:to>
                                        <p:strVal val="visible"/>
                                      </p:to>
                                    </p:set>
                                    <p:anim calcmode="lin" valueType="num">
                                      <p:cBhvr>
                                        <p:cTn id="69" dur="1000" fill="hold"/>
                                        <p:tgtEl>
                                          <p:spTgt spid="9"/>
                                        </p:tgtEl>
                                        <p:attrNameLst>
                                          <p:attrName>ppt_w</p:attrName>
                                        </p:attrNameLst>
                                      </p:cBhvr>
                                      <p:tavLst>
                                        <p:tav tm="0">
                                          <p:val>
                                            <p:fltVal val="0"/>
                                          </p:val>
                                        </p:tav>
                                        <p:tav tm="100000">
                                          <p:val>
                                            <p:strVal val="#ppt_w"/>
                                          </p:val>
                                        </p:tav>
                                      </p:tavLst>
                                    </p:anim>
                                    <p:anim calcmode="lin" valueType="num">
                                      <p:cBhvr>
                                        <p:cTn id="70" dur="1000" fill="hold"/>
                                        <p:tgtEl>
                                          <p:spTgt spid="9"/>
                                        </p:tgtEl>
                                        <p:attrNameLst>
                                          <p:attrName>ppt_h</p:attrName>
                                        </p:attrNameLst>
                                      </p:cBhvr>
                                      <p:tavLst>
                                        <p:tav tm="0">
                                          <p:val>
                                            <p:fltVal val="0"/>
                                          </p:val>
                                        </p:tav>
                                        <p:tav tm="100000">
                                          <p:val>
                                            <p:strVal val="#ppt_h"/>
                                          </p:val>
                                        </p:tav>
                                      </p:tavLst>
                                    </p:anim>
                                    <p:anim calcmode="lin" valueType="num">
                                      <p:cBhvr>
                                        <p:cTn id="71" dur="1000" fill="hold"/>
                                        <p:tgtEl>
                                          <p:spTgt spid="9"/>
                                        </p:tgtEl>
                                        <p:attrNameLst>
                                          <p:attrName>ppt_x</p:attrName>
                                        </p:attrNameLst>
                                      </p:cBhvr>
                                      <p:tavLst>
                                        <p:tav tm="0" fmla="#ppt_x+(cos(-2*pi*(1-$))*-#ppt_x-sin(-2*pi*(1-$))*(1-#ppt_y))*(1-$)">
                                          <p:val>
                                            <p:fltVal val="0"/>
                                          </p:val>
                                        </p:tav>
                                        <p:tav tm="100000">
                                          <p:val>
                                            <p:fltVal val="1"/>
                                          </p:val>
                                        </p:tav>
                                      </p:tavLst>
                                    </p:anim>
                                    <p:anim calcmode="lin" valueType="num">
                                      <p:cBhvr>
                                        <p:cTn id="72" dur="1000" fill="hold"/>
                                        <p:tgtEl>
                                          <p:spTgt spid="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73" fill="hold">
                      <p:stCondLst>
                        <p:cond delay="indefinite"/>
                      </p:stCondLst>
                      <p:childTnLst>
                        <p:par>
                          <p:cTn id="74" fill="hold">
                            <p:stCondLst>
                              <p:cond delay="0"/>
                            </p:stCondLst>
                            <p:childTnLst>
                              <p:par>
                                <p:cTn id="75" presetID="15" presetClass="entr" presetSubtype="0" fill="hold" grpId="0" nodeType="clickEffect">
                                  <p:stCondLst>
                                    <p:cond delay="0"/>
                                  </p:stCondLst>
                                  <p:childTnLst>
                                    <p:set>
                                      <p:cBhvr>
                                        <p:cTn id="76" dur="1" fill="hold">
                                          <p:stCondLst>
                                            <p:cond delay="0"/>
                                          </p:stCondLst>
                                        </p:cTn>
                                        <p:tgtEl>
                                          <p:spTgt spid="13"/>
                                        </p:tgtEl>
                                        <p:attrNameLst>
                                          <p:attrName>style.visibility</p:attrName>
                                        </p:attrNameLst>
                                      </p:cBhvr>
                                      <p:to>
                                        <p:strVal val="visible"/>
                                      </p:to>
                                    </p:set>
                                    <p:anim calcmode="lin" valueType="num">
                                      <p:cBhvr>
                                        <p:cTn id="77" dur="1000" fill="hold"/>
                                        <p:tgtEl>
                                          <p:spTgt spid="13"/>
                                        </p:tgtEl>
                                        <p:attrNameLst>
                                          <p:attrName>ppt_w</p:attrName>
                                        </p:attrNameLst>
                                      </p:cBhvr>
                                      <p:tavLst>
                                        <p:tav tm="0">
                                          <p:val>
                                            <p:fltVal val="0"/>
                                          </p:val>
                                        </p:tav>
                                        <p:tav tm="100000">
                                          <p:val>
                                            <p:strVal val="#ppt_w"/>
                                          </p:val>
                                        </p:tav>
                                      </p:tavLst>
                                    </p:anim>
                                    <p:anim calcmode="lin" valueType="num">
                                      <p:cBhvr>
                                        <p:cTn id="78" dur="1000" fill="hold"/>
                                        <p:tgtEl>
                                          <p:spTgt spid="13"/>
                                        </p:tgtEl>
                                        <p:attrNameLst>
                                          <p:attrName>ppt_h</p:attrName>
                                        </p:attrNameLst>
                                      </p:cBhvr>
                                      <p:tavLst>
                                        <p:tav tm="0">
                                          <p:val>
                                            <p:fltVal val="0"/>
                                          </p:val>
                                        </p:tav>
                                        <p:tav tm="100000">
                                          <p:val>
                                            <p:strVal val="#ppt_h"/>
                                          </p:val>
                                        </p:tav>
                                      </p:tavLst>
                                    </p:anim>
                                    <p:anim calcmode="lin" valueType="num">
                                      <p:cBhvr>
                                        <p:cTn id="79" dur="1000" fill="hold"/>
                                        <p:tgtEl>
                                          <p:spTgt spid="13"/>
                                        </p:tgtEl>
                                        <p:attrNameLst>
                                          <p:attrName>ppt_x</p:attrName>
                                        </p:attrNameLst>
                                      </p:cBhvr>
                                      <p:tavLst>
                                        <p:tav tm="0" fmla="#ppt_x+(cos(-2*pi*(1-$))*-#ppt_x-sin(-2*pi*(1-$))*(1-#ppt_y))*(1-$)">
                                          <p:val>
                                            <p:fltVal val="0"/>
                                          </p:val>
                                        </p:tav>
                                        <p:tav tm="100000">
                                          <p:val>
                                            <p:fltVal val="1"/>
                                          </p:val>
                                        </p:tav>
                                      </p:tavLst>
                                    </p:anim>
                                    <p:anim calcmode="lin" valueType="num">
                                      <p:cBhvr>
                                        <p:cTn id="80" dur="1000" fill="hold"/>
                                        <p:tgtEl>
                                          <p:spTgt spid="1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81" fill="hold">
                      <p:stCondLst>
                        <p:cond delay="indefinite"/>
                      </p:stCondLst>
                      <p:childTnLst>
                        <p:par>
                          <p:cTn id="82" fill="hold">
                            <p:stCondLst>
                              <p:cond delay="0"/>
                            </p:stCondLst>
                            <p:childTnLst>
                              <p:par>
                                <p:cTn id="83" presetID="15" presetClass="entr" presetSubtype="0" fill="hold" grpId="0" nodeType="clickEffect">
                                  <p:stCondLst>
                                    <p:cond delay="0"/>
                                  </p:stCondLst>
                                  <p:childTnLst>
                                    <p:set>
                                      <p:cBhvr>
                                        <p:cTn id="84" dur="1" fill="hold">
                                          <p:stCondLst>
                                            <p:cond delay="0"/>
                                          </p:stCondLst>
                                        </p:cTn>
                                        <p:tgtEl>
                                          <p:spTgt spid="10"/>
                                        </p:tgtEl>
                                        <p:attrNameLst>
                                          <p:attrName>style.visibility</p:attrName>
                                        </p:attrNameLst>
                                      </p:cBhvr>
                                      <p:to>
                                        <p:strVal val="visible"/>
                                      </p:to>
                                    </p:set>
                                    <p:anim calcmode="lin" valueType="num">
                                      <p:cBhvr>
                                        <p:cTn id="85" dur="1000" fill="hold"/>
                                        <p:tgtEl>
                                          <p:spTgt spid="10"/>
                                        </p:tgtEl>
                                        <p:attrNameLst>
                                          <p:attrName>ppt_w</p:attrName>
                                        </p:attrNameLst>
                                      </p:cBhvr>
                                      <p:tavLst>
                                        <p:tav tm="0">
                                          <p:val>
                                            <p:fltVal val="0"/>
                                          </p:val>
                                        </p:tav>
                                        <p:tav tm="100000">
                                          <p:val>
                                            <p:strVal val="#ppt_w"/>
                                          </p:val>
                                        </p:tav>
                                      </p:tavLst>
                                    </p:anim>
                                    <p:anim calcmode="lin" valueType="num">
                                      <p:cBhvr>
                                        <p:cTn id="86" dur="1000" fill="hold"/>
                                        <p:tgtEl>
                                          <p:spTgt spid="10"/>
                                        </p:tgtEl>
                                        <p:attrNameLst>
                                          <p:attrName>ppt_h</p:attrName>
                                        </p:attrNameLst>
                                      </p:cBhvr>
                                      <p:tavLst>
                                        <p:tav tm="0">
                                          <p:val>
                                            <p:fltVal val="0"/>
                                          </p:val>
                                        </p:tav>
                                        <p:tav tm="100000">
                                          <p:val>
                                            <p:strVal val="#ppt_h"/>
                                          </p:val>
                                        </p:tav>
                                      </p:tavLst>
                                    </p:anim>
                                    <p:anim calcmode="lin" valueType="num">
                                      <p:cBhvr>
                                        <p:cTn id="87" dur="1000" fill="hold"/>
                                        <p:tgtEl>
                                          <p:spTgt spid="10"/>
                                        </p:tgtEl>
                                        <p:attrNameLst>
                                          <p:attrName>ppt_x</p:attrName>
                                        </p:attrNameLst>
                                      </p:cBhvr>
                                      <p:tavLst>
                                        <p:tav tm="0" fmla="#ppt_x+(cos(-2*pi*(1-$))*-#ppt_x-sin(-2*pi*(1-$))*(1-#ppt_y))*(1-$)">
                                          <p:val>
                                            <p:fltVal val="0"/>
                                          </p:val>
                                        </p:tav>
                                        <p:tav tm="100000">
                                          <p:val>
                                            <p:fltVal val="1"/>
                                          </p:val>
                                        </p:tav>
                                      </p:tavLst>
                                    </p:anim>
                                    <p:anim calcmode="lin" valueType="num">
                                      <p:cBhvr>
                                        <p:cTn id="88" dur="1000" fill="hold"/>
                                        <p:tgtEl>
                                          <p:spTgt spid="10"/>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8" grpId="0"/>
      <p:bldP spid="9" grpId="0"/>
      <p:bldP spid="10" grpId="0"/>
      <p:bldP spid="11" grpId="0"/>
      <p:bldP spid="12" grpId="0"/>
      <p:bldP spid="13" grpId="0"/>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609" y="116632"/>
            <a:ext cx="8782000" cy="658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6825518" y="5388024"/>
            <a:ext cx="1731961" cy="461665"/>
          </a:xfrm>
          <a:prstGeom prst="rect">
            <a:avLst/>
          </a:prstGeom>
          <a:solidFill>
            <a:srgbClr val="FFC000"/>
          </a:solidFill>
          <a:effectLst>
            <a:glow rad="139700">
              <a:schemeClr val="accent6">
                <a:satMod val="175000"/>
                <a:alpha val="40000"/>
              </a:schemeClr>
            </a:glow>
          </a:effectLst>
        </p:spPr>
        <p:txBody>
          <a:bodyPr wrap="square" rtlCol="0">
            <a:spAutoFit/>
          </a:bodyPr>
          <a:lstStyle/>
          <a:p>
            <a:pPr algn="ctr"/>
            <a:r>
              <a:rPr lang="cs-CZ" sz="2400" dirty="0" smtClean="0">
                <a:hlinkClick r:id="rId4"/>
              </a:rPr>
              <a:t>Klikněte zde</a:t>
            </a:r>
            <a:endParaRPr lang="cs-CZ" sz="2400" dirty="0"/>
          </a:p>
        </p:txBody>
      </p:sp>
      <p:sp>
        <p:nvSpPr>
          <p:cNvPr id="2" name="TextovéPole 1"/>
          <p:cNvSpPr txBox="1"/>
          <p:nvPr/>
        </p:nvSpPr>
        <p:spPr>
          <a:xfrm>
            <a:off x="6013652" y="764704"/>
            <a:ext cx="2969957" cy="2062103"/>
          </a:xfrm>
          <a:prstGeom prst="rect">
            <a:avLst/>
          </a:prstGeom>
          <a:noFill/>
        </p:spPr>
        <p:txBody>
          <a:bodyPr wrap="square" rtlCol="0">
            <a:spAutoFit/>
          </a:bodyPr>
          <a:lstStyle/>
          <a:p>
            <a:pPr algn="ctr"/>
            <a:r>
              <a:rPr lang="cs-CZ" sz="3200" b="1" dirty="0">
                <a:solidFill>
                  <a:srgbClr val="FFC000"/>
                </a:solidFill>
              </a:rPr>
              <a:t>Král planet </a:t>
            </a:r>
            <a:r>
              <a:rPr lang="cs-CZ" sz="3200" b="1" dirty="0" smtClean="0">
                <a:solidFill>
                  <a:srgbClr val="FFC000"/>
                </a:solidFill>
              </a:rPr>
              <a:t/>
            </a:r>
            <a:br>
              <a:rPr lang="cs-CZ" sz="3200" b="1" dirty="0" smtClean="0">
                <a:solidFill>
                  <a:srgbClr val="FFC000"/>
                </a:solidFill>
              </a:rPr>
            </a:br>
            <a:r>
              <a:rPr lang="cs-CZ" sz="3200" b="1" dirty="0" smtClean="0">
                <a:solidFill>
                  <a:srgbClr val="FFC000"/>
                </a:solidFill>
              </a:rPr>
              <a:t>a </a:t>
            </a:r>
            <a:r>
              <a:rPr lang="cs-CZ" sz="3200" b="1" dirty="0">
                <a:solidFill>
                  <a:srgbClr val="FFC000"/>
                </a:solidFill>
              </a:rPr>
              <a:t>oblíbenec amatérských </a:t>
            </a:r>
            <a:r>
              <a:rPr lang="cs-CZ" sz="3200" b="1" dirty="0" smtClean="0">
                <a:solidFill>
                  <a:srgbClr val="FFC000"/>
                </a:solidFill>
              </a:rPr>
              <a:t>astronomů</a:t>
            </a:r>
            <a:endParaRPr lang="cs-CZ" sz="3200" b="1" dirty="0">
              <a:solidFill>
                <a:srgbClr val="FFC000"/>
              </a:solidFill>
            </a:endParaRPr>
          </a:p>
        </p:txBody>
      </p:sp>
      <p:sp>
        <p:nvSpPr>
          <p:cNvPr id="4" name="Šipka dolů 3"/>
          <p:cNvSpPr/>
          <p:nvPr/>
        </p:nvSpPr>
        <p:spPr>
          <a:xfrm>
            <a:off x="7498630" y="3068960"/>
            <a:ext cx="385738" cy="2088232"/>
          </a:xfrm>
          <a:prstGeom prst="downArrow">
            <a:avLst/>
          </a:prstGeom>
          <a:solidFill>
            <a:srgbClr val="FFC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extLst>
      <p:ext uri="{BB962C8B-B14F-4D97-AF65-F5344CB8AC3E}">
        <p14:creationId xmlns:p14="http://schemas.microsoft.com/office/powerpoint/2010/main" val="263848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1"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up)">
                                      <p:cBhvr>
                                        <p:cTn id="13" dur="2000"/>
                                        <p:tgtEl>
                                          <p:spTgt spid="2"/>
                                        </p:tgtEl>
                                      </p:cBhvr>
                                    </p:animEffect>
                                  </p:childTnLst>
                                </p:cTn>
                              </p:par>
                            </p:childTnLst>
                          </p:cTn>
                        </p:par>
                        <p:par>
                          <p:cTn id="14" fill="hold">
                            <p:stCondLst>
                              <p:cond delay="3000"/>
                            </p:stCondLst>
                            <p:childTnLst>
                              <p:par>
                                <p:cTn id="15" presetID="22" presetClass="entr" presetSubtype="1"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2000"/>
                                        <p:tgtEl>
                                          <p:spTgt spid="4"/>
                                        </p:tgtEl>
                                      </p:cBhvr>
                                    </p:animEffect>
                                  </p:childTnLst>
                                </p:cTn>
                              </p:par>
                            </p:childTnLst>
                          </p:cTn>
                        </p:par>
                        <p:par>
                          <p:cTn id="18" fill="hold">
                            <p:stCondLst>
                              <p:cond delay="5000"/>
                            </p:stCondLst>
                            <p:childTnLst>
                              <p:par>
                                <p:cTn id="19" presetID="22" presetClass="entr" presetSubtype="1"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up)">
                                      <p:cBhvr>
                                        <p:cTn id="2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1987550" cy="269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1414364" y="145179"/>
            <a:ext cx="2146742" cy="1015663"/>
          </a:xfrm>
          <a:prstGeom prst="rect">
            <a:avLst/>
          </a:prstGeom>
        </p:spPr>
        <p:txBody>
          <a:bodyPr wrap="none">
            <a:spAutoFit/>
          </a:bodyPr>
          <a:lstStyle/>
          <a:p>
            <a:pPr lvl="0" fontAlgn="base">
              <a:spcBef>
                <a:spcPct val="0"/>
              </a:spcBef>
              <a:spcAft>
                <a:spcPct val="0"/>
              </a:spcAft>
            </a:pPr>
            <a:r>
              <a:rPr lang="cs-CZ" sz="6000" b="1" dirty="0">
                <a:ln w="11430">
                  <a:solidFill>
                    <a:schemeClr val="tx1"/>
                  </a:solidFill>
                </a:ln>
                <a:gradFill>
                  <a:gsLst>
                    <a:gs pos="0">
                      <a:srgbClr val="9D90A0">
                        <a:tint val="90000"/>
                        <a:satMod val="120000"/>
                      </a:srgbClr>
                    </a:gs>
                    <a:gs pos="25000">
                      <a:srgbClr val="9D90A0">
                        <a:tint val="93000"/>
                        <a:satMod val="120000"/>
                      </a:srgbClr>
                    </a:gs>
                    <a:gs pos="50000">
                      <a:srgbClr val="9D90A0">
                        <a:shade val="89000"/>
                        <a:satMod val="110000"/>
                      </a:srgbClr>
                    </a:gs>
                    <a:gs pos="75000">
                      <a:srgbClr val="9D90A0">
                        <a:tint val="93000"/>
                        <a:satMod val="120000"/>
                      </a:srgbClr>
                    </a:gs>
                    <a:gs pos="100000">
                      <a:srgbClr val="9D90A0">
                        <a:tint val="90000"/>
                        <a:satMod val="120000"/>
                      </a:srgbClr>
                    </a:gs>
                  </a:gsLst>
                  <a:lin ang="5400000"/>
                </a:gradFill>
                <a:effectLst>
                  <a:glow rad="139700">
                    <a:srgbClr val="7F8FA9">
                      <a:satMod val="175000"/>
                      <a:alpha val="40000"/>
                    </a:srgbClr>
                  </a:glow>
                  <a:outerShdw blurRad="80000" dist="40000" dir="5040000" algn="tl">
                    <a:srgbClr val="000000">
                      <a:alpha val="30000"/>
                    </a:srgbClr>
                  </a:outerShdw>
                </a:effectLst>
                <a:latin typeface="Palatino Linotype"/>
              </a:rPr>
              <a:t>TEST</a:t>
            </a:r>
          </a:p>
        </p:txBody>
      </p:sp>
      <p:sp>
        <p:nvSpPr>
          <p:cNvPr id="3" name="TextovéPole 2"/>
          <p:cNvSpPr txBox="1"/>
          <p:nvPr/>
        </p:nvSpPr>
        <p:spPr>
          <a:xfrm>
            <a:off x="2267742" y="1160841"/>
            <a:ext cx="6696743" cy="1200329"/>
          </a:xfrm>
          <a:prstGeom prst="rect">
            <a:avLst/>
          </a:prstGeom>
          <a:noFill/>
        </p:spPr>
        <p:txBody>
          <a:bodyPr wrap="square" rtlCol="0">
            <a:spAutoFit/>
          </a:bodyPr>
          <a:lstStyle/>
          <a:p>
            <a:r>
              <a:rPr lang="cs-CZ" sz="2400" dirty="0" smtClean="0"/>
              <a:t>Pokuste se v následující tabulce porovnat některé základní parametry planety </a:t>
            </a:r>
            <a:r>
              <a:rPr lang="cs-CZ" sz="2400" dirty="0" smtClean="0"/>
              <a:t>Jupiter </a:t>
            </a:r>
            <a:r>
              <a:rPr lang="cs-CZ" sz="2400" dirty="0" smtClean="0"/>
              <a:t>s naší planetou Zemí.</a:t>
            </a:r>
            <a:endParaRPr lang="cs-CZ" sz="2400" dirty="0"/>
          </a:p>
        </p:txBody>
      </p:sp>
      <p:graphicFrame>
        <p:nvGraphicFramePr>
          <p:cNvPr id="4" name="Tabulka 3"/>
          <p:cNvGraphicFramePr>
            <a:graphicFrameLocks noGrp="1"/>
          </p:cNvGraphicFramePr>
          <p:nvPr>
            <p:extLst>
              <p:ext uri="{D42A27DB-BD31-4B8C-83A1-F6EECF244321}">
                <p14:modId xmlns:p14="http://schemas.microsoft.com/office/powerpoint/2010/main" val="4070934216"/>
              </p:ext>
            </p:extLst>
          </p:nvPr>
        </p:nvGraphicFramePr>
        <p:xfrm>
          <a:off x="251521" y="2996952"/>
          <a:ext cx="8712966" cy="3510390"/>
        </p:xfrm>
        <a:graphic>
          <a:graphicData uri="http://schemas.openxmlformats.org/drawingml/2006/table">
            <a:tbl>
              <a:tblPr firstRow="1" bandRow="1">
                <a:tableStyleId>{5C22544A-7EE6-4342-B048-85BDC9FD1C3A}</a:tableStyleId>
              </a:tblPr>
              <a:tblGrid>
                <a:gridCol w="2904322"/>
                <a:gridCol w="2904322"/>
                <a:gridCol w="2904322"/>
              </a:tblGrid>
              <a:tr h="702078">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tc>
                  <a:txBody>
                    <a:bodyPr/>
                    <a:lstStyle/>
                    <a:p>
                      <a:pPr algn="ctr"/>
                      <a:r>
                        <a:rPr lang="cs-CZ" sz="2400" dirty="0" smtClean="0">
                          <a:solidFill>
                            <a:schemeClr val="tx1"/>
                          </a:solidFill>
                        </a:rPr>
                        <a:t>JUPITER</a:t>
                      </a:r>
                      <a:endParaRPr lang="cs-CZ" sz="24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tc>
                  <a:txBody>
                    <a:bodyPr/>
                    <a:lstStyle/>
                    <a:p>
                      <a:pPr algn="ctr"/>
                      <a:r>
                        <a:rPr lang="cs-CZ" sz="2400" dirty="0" smtClean="0">
                          <a:solidFill>
                            <a:schemeClr val="tx1"/>
                          </a:solidFill>
                        </a:rPr>
                        <a:t>ZEMĚ</a:t>
                      </a:r>
                      <a:endParaRPr lang="cs-CZ" sz="24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40000"/>
                        <a:lumOff val="60000"/>
                      </a:schemeClr>
                    </a:solidFill>
                  </a:tcPr>
                </a:tc>
              </a:tr>
              <a:tr h="702078">
                <a:tc>
                  <a:txBody>
                    <a:bodyPr/>
                    <a:lstStyle/>
                    <a:p>
                      <a:r>
                        <a:rPr lang="cs-CZ" b="1" dirty="0" smtClean="0">
                          <a:solidFill>
                            <a:schemeClr val="tx1"/>
                          </a:solidFill>
                        </a:rPr>
                        <a:t>Rovníkový poloměr</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2078">
                <a:tc>
                  <a:txBody>
                    <a:bodyPr/>
                    <a:lstStyle/>
                    <a:p>
                      <a:r>
                        <a:rPr lang="cs-CZ" b="1" dirty="0" smtClean="0">
                          <a:solidFill>
                            <a:schemeClr val="tx1"/>
                          </a:solidFill>
                        </a:rPr>
                        <a:t>Střední vzdálenost od Slunce</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2078">
                <a:tc>
                  <a:txBody>
                    <a:bodyPr/>
                    <a:lstStyle/>
                    <a:p>
                      <a:r>
                        <a:rPr lang="cs-CZ" b="1" dirty="0" smtClean="0">
                          <a:solidFill>
                            <a:schemeClr val="tx1"/>
                          </a:solidFill>
                        </a:rPr>
                        <a:t>Doba oběhu kolem Slunce</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2078">
                <a:tc>
                  <a:txBody>
                    <a:bodyPr/>
                    <a:lstStyle/>
                    <a:p>
                      <a:r>
                        <a:rPr lang="cs-CZ" b="1" dirty="0" smtClean="0">
                          <a:solidFill>
                            <a:schemeClr val="tx1"/>
                          </a:solidFill>
                        </a:rPr>
                        <a:t>Doba otočení kolem osy</a:t>
                      </a:r>
                      <a:endParaRPr lang="cs-CZ" b="1"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s-CZ"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9848130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ovéPole 1"/>
          <p:cNvSpPr txBox="1"/>
          <p:nvPr/>
        </p:nvSpPr>
        <p:spPr>
          <a:xfrm>
            <a:off x="159346" y="774829"/>
            <a:ext cx="8805141" cy="598112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txBody>
          <a:bodyPr wrap="square" rtlCol="0">
            <a:spAutoFit/>
          </a:bodyPr>
          <a:lstStyle/>
          <a:p>
            <a:pPr marL="342900" indent="-342900">
              <a:spcAft>
                <a:spcPts val="800"/>
              </a:spcAft>
              <a:buFont typeface="+mj-lt"/>
              <a:buAutoNum type="arabicParenR"/>
            </a:pPr>
            <a:r>
              <a:rPr lang="cs-CZ" sz="1600" i="1" dirty="0">
                <a:solidFill>
                  <a:srgbClr val="803D06"/>
                </a:solidFill>
              </a:rPr>
              <a:t>První encyklopedie vesmíru</a:t>
            </a:r>
            <a:r>
              <a:rPr lang="cs-CZ" sz="1600" dirty="0">
                <a:solidFill>
                  <a:srgbClr val="803D06"/>
                </a:solidFill>
              </a:rPr>
              <a:t>. Vyd. 1. Praha: Knižní klub, 2011, 127 s. Universum (Knižní klub). ISBN 978-80-242-2898-3. </a:t>
            </a:r>
            <a:endParaRPr lang="cs-CZ" sz="1600" dirty="0" smtClean="0">
              <a:solidFill>
                <a:srgbClr val="803D06"/>
              </a:solidFill>
            </a:endParaRPr>
          </a:p>
          <a:p>
            <a:pPr marL="342900" indent="-342900">
              <a:spcAft>
                <a:spcPts val="800"/>
              </a:spcAft>
              <a:buFont typeface="+mj-lt"/>
              <a:buAutoNum type="arabicParenR"/>
            </a:pPr>
            <a:r>
              <a:rPr lang="cs-CZ" sz="1600" dirty="0" smtClean="0"/>
              <a:t>Přispěvatelé </a:t>
            </a:r>
            <a:r>
              <a:rPr lang="cs-CZ" sz="1600" dirty="0"/>
              <a:t>Wikipedie,</a:t>
            </a:r>
            <a:r>
              <a:rPr lang="cs-CZ" sz="1600" i="1" dirty="0"/>
              <a:t> Planeta</a:t>
            </a:r>
            <a:r>
              <a:rPr lang="cs-CZ" sz="1600" dirty="0"/>
              <a:t> [online], Wikipedie: Otevřená encyklopedie, c2012, </a:t>
            </a:r>
            <a:r>
              <a:rPr lang="cs-CZ" sz="1600" dirty="0" smtClean="0"/>
              <a:t/>
            </a:r>
            <a:br>
              <a:rPr lang="cs-CZ" sz="1600" dirty="0" smtClean="0"/>
            </a:br>
            <a:r>
              <a:rPr lang="cs-CZ" sz="1600" dirty="0" smtClean="0"/>
              <a:t>Datum </a:t>
            </a:r>
            <a:r>
              <a:rPr lang="cs-CZ" sz="1600" dirty="0"/>
              <a:t>poslední revize 28. 03. 2012, 19:54 UTC, [citováno 6. 04. 2012] &lt;</a:t>
            </a:r>
            <a:r>
              <a:rPr lang="cs-CZ" sz="1600" dirty="0">
                <a:hlinkClick r:id="rId3"/>
              </a:rPr>
              <a:t>http://cs.wikipedia.org/w/index.php?title=Planeta&amp;oldid=8319305</a:t>
            </a:r>
            <a:r>
              <a:rPr lang="cs-CZ" sz="1600" dirty="0"/>
              <a:t>&gt; </a:t>
            </a:r>
            <a:endParaRPr lang="cs-CZ" sz="1600" dirty="0" smtClean="0"/>
          </a:p>
          <a:p>
            <a:pPr marL="342900" indent="-342900">
              <a:spcAft>
                <a:spcPts val="800"/>
              </a:spcAft>
              <a:buFont typeface="+mj-lt"/>
              <a:buAutoNum type="arabicParenR"/>
            </a:pPr>
            <a:r>
              <a:rPr lang="cs-CZ" sz="1600" dirty="0"/>
              <a:t>Přispěvatelé Wikipedie,</a:t>
            </a:r>
            <a:r>
              <a:rPr lang="cs-CZ" sz="1600" i="1" dirty="0"/>
              <a:t> Sluneční soustava</a:t>
            </a:r>
            <a:r>
              <a:rPr lang="cs-CZ" sz="1600" dirty="0"/>
              <a:t> [online], Wikipedie: Otevřená encyklopedie, c2012, Datum poslední revize 29. 05. 2012, 16:31 UTC, [citováno 5. 06. 2012] &lt;</a:t>
            </a:r>
            <a:r>
              <a:rPr lang="cs-CZ" sz="1600" dirty="0">
                <a:hlinkClick r:id="rId4"/>
              </a:rPr>
              <a:t>http://cs.wikipedia.org/w/index.php?title=Slune%C4%8Dn%C3%AD_soustava&amp;oldid=8596491</a:t>
            </a:r>
            <a:r>
              <a:rPr lang="cs-CZ" sz="1600" dirty="0"/>
              <a:t>&gt; </a:t>
            </a:r>
            <a:endParaRPr lang="cs-CZ" sz="1600" dirty="0" smtClean="0"/>
          </a:p>
          <a:p>
            <a:pPr marL="342900" indent="-342900">
              <a:spcAft>
                <a:spcPts val="800"/>
              </a:spcAft>
              <a:buFont typeface="+mj-lt"/>
              <a:buAutoNum type="arabicParenR"/>
            </a:pPr>
            <a:r>
              <a:rPr lang="cs-CZ" sz="1600" dirty="0"/>
              <a:t>Přispěvatelé Wikipedie,</a:t>
            </a:r>
            <a:r>
              <a:rPr lang="cs-CZ" sz="1600" i="1" dirty="0"/>
              <a:t> Jupiter (planeta)</a:t>
            </a:r>
            <a:r>
              <a:rPr lang="cs-CZ" sz="1600" dirty="0"/>
              <a:t> [online], Wikipedie: Otevřená encyklopedie, c2012, </a:t>
            </a:r>
            <a:r>
              <a:rPr lang="cs-CZ" sz="1600" dirty="0" smtClean="0"/>
              <a:t/>
            </a:r>
            <a:br>
              <a:rPr lang="cs-CZ" sz="1600" dirty="0" smtClean="0"/>
            </a:br>
            <a:r>
              <a:rPr lang="cs-CZ" sz="1600" dirty="0" smtClean="0"/>
              <a:t>Datum </a:t>
            </a:r>
            <a:r>
              <a:rPr lang="cs-CZ" sz="1600" dirty="0"/>
              <a:t>poslední revize 7. 05. 2012, 18:13 UTC, [citováno 5. 06. 2012] &lt;</a:t>
            </a:r>
            <a:r>
              <a:rPr lang="cs-CZ" sz="1600" dirty="0">
                <a:hlinkClick r:id="rId5"/>
              </a:rPr>
              <a:t>http://cs.wikipedia.org/w/index.php?title=Jupiter_(planeta)&amp;oldid=8500189</a:t>
            </a:r>
            <a:r>
              <a:rPr lang="cs-CZ" sz="1600" dirty="0"/>
              <a:t>&gt; </a:t>
            </a:r>
            <a:endParaRPr lang="cs-CZ" sz="1600" dirty="0" smtClean="0"/>
          </a:p>
          <a:p>
            <a:pPr marL="342900" indent="-342900">
              <a:spcAft>
                <a:spcPts val="800"/>
              </a:spcAft>
              <a:buFont typeface="+mj-lt"/>
              <a:buAutoNum type="arabicParenR"/>
            </a:pPr>
            <a:r>
              <a:rPr lang="cs-CZ" sz="1600" dirty="0">
                <a:cs typeface="Times New Roman" pitchFamily="18" charset="0"/>
              </a:rPr>
              <a:t>Autorský tým, astronomia.zcu.cz, </a:t>
            </a:r>
            <a:r>
              <a:rPr lang="cs-CZ" sz="1600" i="1" dirty="0" smtClean="0">
                <a:cs typeface="Times New Roman" pitchFamily="18" charset="0"/>
              </a:rPr>
              <a:t>Jupiter </a:t>
            </a:r>
            <a:r>
              <a:rPr lang="cs-CZ" sz="1600" dirty="0" smtClean="0">
                <a:cs typeface="Times New Roman" pitchFamily="18" charset="0"/>
              </a:rPr>
              <a:t>[online</a:t>
            </a:r>
            <a:r>
              <a:rPr lang="cs-CZ" sz="1600" dirty="0">
                <a:cs typeface="Times New Roman" pitchFamily="18" charset="0"/>
              </a:rPr>
              <a:t>], ASTRONOMIA: Astronomický server Fakulty pedagogické ZČU v Plzni, c2012 </a:t>
            </a:r>
            <a:r>
              <a:rPr lang="cs-CZ" sz="1600" dirty="0"/>
              <a:t>Stránka byla naposledy editována 15. ledna 2010 v 19:41</a:t>
            </a:r>
            <a:r>
              <a:rPr lang="cs-CZ" sz="1600" dirty="0" smtClean="0"/>
              <a:t>.</a:t>
            </a:r>
            <a:br>
              <a:rPr lang="cs-CZ" sz="1600" dirty="0" smtClean="0"/>
            </a:br>
            <a:r>
              <a:rPr lang="cs-CZ" sz="1600" dirty="0" smtClean="0"/>
              <a:t>[</a:t>
            </a:r>
            <a:r>
              <a:rPr lang="cs-CZ" sz="1600" dirty="0"/>
              <a:t>citováno  </a:t>
            </a:r>
            <a:r>
              <a:rPr lang="cs-CZ" sz="1600" dirty="0" smtClean="0"/>
              <a:t>5. 06 </a:t>
            </a:r>
            <a:r>
              <a:rPr lang="cs-CZ" sz="1600" dirty="0"/>
              <a:t>2012]</a:t>
            </a:r>
            <a:br>
              <a:rPr lang="cs-CZ" sz="1600" dirty="0"/>
            </a:br>
            <a:r>
              <a:rPr lang="cs-CZ" sz="1600" dirty="0" smtClean="0">
                <a:hlinkClick r:id="rId6"/>
              </a:rPr>
              <a:t>http</a:t>
            </a:r>
            <a:r>
              <a:rPr lang="cs-CZ" sz="1600" dirty="0">
                <a:hlinkClick r:id="rId6"/>
              </a:rPr>
              <a:t>://</a:t>
            </a:r>
            <a:r>
              <a:rPr lang="cs-CZ" sz="1600" dirty="0" smtClean="0">
                <a:hlinkClick r:id="rId6"/>
              </a:rPr>
              <a:t>astronomia.zcu.cz/hvezdy/nazvoslovi/162-jupiter</a:t>
            </a:r>
            <a:r>
              <a:rPr lang="cs-CZ" sz="1600" dirty="0" smtClean="0"/>
              <a:t> </a:t>
            </a:r>
          </a:p>
          <a:p>
            <a:pPr marL="342900" indent="-342900">
              <a:spcAft>
                <a:spcPts val="800"/>
              </a:spcAft>
              <a:buFont typeface="+mj-lt"/>
              <a:buAutoNum type="arabicParenR"/>
            </a:pPr>
            <a:r>
              <a:rPr lang="cs-CZ" sz="1600" dirty="0"/>
              <a:t>Zámečník P., </a:t>
            </a:r>
            <a:r>
              <a:rPr lang="cs-CZ" sz="1600" i="1" dirty="0" smtClean="0"/>
              <a:t>Jupiter </a:t>
            </a:r>
            <a:r>
              <a:rPr lang="cs-CZ" sz="1600" dirty="0" smtClean="0"/>
              <a:t>[online</a:t>
            </a:r>
            <a:r>
              <a:rPr lang="cs-CZ" sz="1600" dirty="0"/>
              <a:t>], Planets.cz Vesmír na dosah, c2009</a:t>
            </a:r>
            <a:r>
              <a:rPr lang="cs-CZ" sz="1600" dirty="0" smtClean="0"/>
              <a:t>,[citováno 5. 06. 2012</a:t>
            </a:r>
            <a:r>
              <a:rPr lang="cs-CZ" sz="1600" dirty="0"/>
              <a:t>]</a:t>
            </a:r>
            <a:r>
              <a:rPr lang="cs-CZ" sz="1600" dirty="0" smtClean="0">
                <a:hlinkClick r:id="rId7"/>
              </a:rPr>
              <a:t/>
            </a:r>
            <a:br>
              <a:rPr lang="cs-CZ" sz="1600" dirty="0" smtClean="0">
                <a:hlinkClick r:id="rId7"/>
              </a:rPr>
            </a:br>
            <a:r>
              <a:rPr lang="cs-CZ" sz="1600" dirty="0" smtClean="0">
                <a:hlinkClick r:id="rId7"/>
              </a:rPr>
              <a:t>http</a:t>
            </a:r>
            <a:r>
              <a:rPr lang="cs-CZ" sz="1600" dirty="0">
                <a:hlinkClick r:id="rId7"/>
              </a:rPr>
              <a:t>://planets.cz/planety/jupiter/galerie-jupiter</a:t>
            </a:r>
            <a:r>
              <a:rPr lang="cs-CZ" sz="1600" dirty="0" smtClean="0">
                <a:hlinkClick r:id="rId7"/>
              </a:rPr>
              <a:t>/</a:t>
            </a:r>
            <a:r>
              <a:rPr lang="cs-CZ" sz="1600" dirty="0" smtClean="0"/>
              <a:t> </a:t>
            </a:r>
          </a:p>
          <a:p>
            <a:pPr marL="342900" indent="-342900">
              <a:spcAft>
                <a:spcPts val="800"/>
              </a:spcAft>
              <a:buFont typeface="+mj-lt"/>
              <a:buAutoNum type="arabicParenR"/>
            </a:pPr>
            <a:r>
              <a:rPr lang="cs-CZ" sz="1600" dirty="0">
                <a:cs typeface="Times New Roman" pitchFamily="18" charset="0"/>
              </a:rPr>
              <a:t>Autorský tým, astronomia.zcu.cz, </a:t>
            </a:r>
            <a:r>
              <a:rPr lang="cs-CZ" sz="1600" i="1" dirty="0" smtClean="0">
                <a:cs typeface="Times New Roman" pitchFamily="18" charset="0"/>
              </a:rPr>
              <a:t>Magnetické pole Jupitera </a:t>
            </a:r>
            <a:r>
              <a:rPr lang="cs-CZ" sz="1600" dirty="0">
                <a:cs typeface="Times New Roman" pitchFamily="18" charset="0"/>
              </a:rPr>
              <a:t>[online], ASTRONOMIA: Astronomický server Fakulty pedagogické ZČU v Plzni, c2012 </a:t>
            </a:r>
            <a:r>
              <a:rPr lang="cs-CZ" sz="1600" dirty="0"/>
              <a:t>Stránka byla naposledy editována 15. ledna 2010 </a:t>
            </a:r>
            <a:r>
              <a:rPr lang="cs-CZ" sz="1600" dirty="0" smtClean="0"/>
              <a:t/>
            </a:r>
            <a:br>
              <a:rPr lang="cs-CZ" sz="1600" dirty="0" smtClean="0"/>
            </a:br>
            <a:r>
              <a:rPr lang="cs-CZ" sz="1600" dirty="0" smtClean="0"/>
              <a:t>v </a:t>
            </a:r>
            <a:r>
              <a:rPr lang="cs-CZ" sz="1600" dirty="0"/>
              <a:t>19:41. [citováno  5. 06 2012]</a:t>
            </a:r>
            <a:br>
              <a:rPr lang="cs-CZ" sz="1600" dirty="0"/>
            </a:br>
            <a:r>
              <a:rPr lang="cs-CZ" sz="1600" dirty="0" smtClean="0">
                <a:hlinkClick r:id="rId8"/>
              </a:rPr>
              <a:t>http</a:t>
            </a:r>
            <a:r>
              <a:rPr lang="cs-CZ" sz="1600" dirty="0">
                <a:hlinkClick r:id="rId8"/>
              </a:rPr>
              <a:t>://</a:t>
            </a:r>
            <a:r>
              <a:rPr lang="cs-CZ" sz="1600" dirty="0" smtClean="0">
                <a:hlinkClick r:id="rId8"/>
              </a:rPr>
              <a:t>astronomia.zcu.cz/planety/jupiter/886-magneticke-pole-jupitera</a:t>
            </a:r>
            <a:r>
              <a:rPr lang="cs-CZ" sz="1600" dirty="0" smtClean="0"/>
              <a:t> </a:t>
            </a:r>
          </a:p>
        </p:txBody>
      </p:sp>
      <p:sp>
        <p:nvSpPr>
          <p:cNvPr id="3" name="TextovéPole 2"/>
          <p:cNvSpPr txBox="1"/>
          <p:nvPr/>
        </p:nvSpPr>
        <p:spPr>
          <a:xfrm>
            <a:off x="130622" y="21098"/>
            <a:ext cx="2016224" cy="769441"/>
          </a:xfrm>
          <a:prstGeom prst="rect">
            <a:avLst/>
          </a:prstGeom>
          <a:noFill/>
        </p:spPr>
        <p:txBody>
          <a:bodyPr wrap="square" rtlCol="0">
            <a:spAutoFit/>
          </a:bodyPr>
          <a:lstStyle/>
          <a:p>
            <a:r>
              <a:rPr lang="cs-CZ" sz="4400" b="1" dirty="0" smtClean="0">
                <a:solidFill>
                  <a:srgbClr val="FFC000"/>
                </a:solidFill>
                <a:effectLst>
                  <a:outerShdw blurRad="38100" dist="38100" dir="2700000" algn="tl">
                    <a:srgbClr val="000000">
                      <a:alpha val="43137"/>
                    </a:srgbClr>
                  </a:outerShdw>
                </a:effectLst>
              </a:rPr>
              <a:t>Zdroje:</a:t>
            </a:r>
            <a:endParaRPr lang="cs-CZ" dirty="0"/>
          </a:p>
        </p:txBody>
      </p:sp>
    </p:spTree>
    <p:extLst>
      <p:ext uri="{BB962C8B-B14F-4D97-AF65-F5344CB8AC3E}">
        <p14:creationId xmlns:p14="http://schemas.microsoft.com/office/powerpoint/2010/main" val="29751423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ovéPole 1"/>
          <p:cNvSpPr txBox="1"/>
          <p:nvPr/>
        </p:nvSpPr>
        <p:spPr>
          <a:xfrm>
            <a:off x="107504" y="188639"/>
            <a:ext cx="8928992" cy="3462486"/>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p:spPr>
        <p:txBody>
          <a:bodyPr wrap="square" rtlCol="0">
            <a:spAutoFit/>
          </a:bodyPr>
          <a:lstStyle/>
          <a:p>
            <a:pPr marL="342900" indent="-342900">
              <a:spcAft>
                <a:spcPts val="600"/>
              </a:spcAft>
              <a:buFont typeface="+mj-lt"/>
              <a:buAutoNum type="arabicParenR"/>
            </a:pPr>
            <a:r>
              <a:rPr lang="cs-CZ" sz="1600" dirty="0" smtClean="0"/>
              <a:t>NASA, </a:t>
            </a:r>
            <a:r>
              <a:rPr lang="en-US" sz="1600" dirty="0" smtClean="0"/>
              <a:t>Soubor:790106-0203</a:t>
            </a:r>
            <a:r>
              <a:rPr lang="cs-CZ" sz="1600" dirty="0" smtClean="0"/>
              <a:t> </a:t>
            </a:r>
            <a:r>
              <a:rPr lang="en-US" sz="1600" dirty="0" smtClean="0"/>
              <a:t>Voyager </a:t>
            </a:r>
            <a:r>
              <a:rPr lang="en-US" sz="1600" dirty="0"/>
              <a:t>58M to 31M </a:t>
            </a:r>
            <a:r>
              <a:rPr lang="en-US" sz="1600" dirty="0" smtClean="0"/>
              <a:t>reduced.gif</a:t>
            </a:r>
            <a:r>
              <a:rPr lang="cs-CZ" sz="1600" dirty="0" smtClean="0"/>
              <a:t>, [Public Domain], [citováno 6. 06. 2012]</a:t>
            </a:r>
            <a:br>
              <a:rPr lang="cs-CZ" sz="1600" dirty="0" smtClean="0"/>
            </a:br>
            <a:r>
              <a:rPr lang="en-US" sz="1600" dirty="0" smtClean="0">
                <a:hlinkClick r:id="rId2"/>
              </a:rPr>
              <a:t>http</a:t>
            </a:r>
            <a:r>
              <a:rPr lang="en-US" sz="1600" dirty="0">
                <a:hlinkClick r:id="rId2"/>
              </a:rPr>
              <a:t>://</a:t>
            </a:r>
            <a:r>
              <a:rPr lang="en-US" sz="1600" dirty="0" smtClean="0">
                <a:hlinkClick r:id="rId2"/>
              </a:rPr>
              <a:t>cs.wikipedia.org/wiki/Soubor:790106-0203_Voyager_58M_to_31M_reduced.gif</a:t>
            </a:r>
            <a:r>
              <a:rPr lang="cs-CZ" sz="1600" dirty="0" smtClean="0"/>
              <a:t> </a:t>
            </a:r>
          </a:p>
          <a:p>
            <a:pPr marL="342900" indent="-342900">
              <a:spcAft>
                <a:spcPts val="600"/>
              </a:spcAft>
              <a:buFont typeface="+mj-lt"/>
              <a:buAutoNum type="arabicParenR"/>
            </a:pPr>
            <a:r>
              <a:rPr lang="cs-CZ" sz="1600" dirty="0">
                <a:cs typeface="Times New Roman" pitchFamily="18" charset="0"/>
              </a:rPr>
              <a:t>Aldebaran.cz, </a:t>
            </a:r>
            <a:r>
              <a:rPr lang="cs-CZ" sz="1600" i="1" dirty="0" smtClean="0">
                <a:cs typeface="Times New Roman" pitchFamily="18" charset="0"/>
              </a:rPr>
              <a:t>Jupiter </a:t>
            </a:r>
            <a:r>
              <a:rPr lang="cs-CZ" sz="1600" dirty="0" smtClean="0">
                <a:cs typeface="Times New Roman" pitchFamily="18" charset="0"/>
              </a:rPr>
              <a:t>[online</a:t>
            </a:r>
            <a:r>
              <a:rPr lang="cs-CZ" sz="1600" dirty="0">
                <a:cs typeface="Times New Roman" pitchFamily="18" charset="0"/>
              </a:rPr>
              <a:t>],  ALDEBARAN GROUP FOR ASTROPHYSICS, c2012, Datum poslední revize </a:t>
            </a:r>
            <a:r>
              <a:rPr lang="cs-CZ" sz="1600" dirty="0" smtClean="0">
                <a:cs typeface="Times New Roman" pitchFamily="18" charset="0"/>
              </a:rPr>
              <a:t>1. 06. </a:t>
            </a:r>
            <a:r>
              <a:rPr lang="cs-CZ" sz="1600" dirty="0">
                <a:cs typeface="Times New Roman" pitchFamily="18" charset="0"/>
              </a:rPr>
              <a:t>2012, [citováno </a:t>
            </a:r>
            <a:r>
              <a:rPr lang="cs-CZ" sz="1600" dirty="0" smtClean="0">
                <a:cs typeface="Times New Roman" pitchFamily="18" charset="0"/>
              </a:rPr>
              <a:t>6. 06. </a:t>
            </a:r>
            <a:r>
              <a:rPr lang="cs-CZ" sz="1600" dirty="0">
                <a:cs typeface="Times New Roman" pitchFamily="18" charset="0"/>
              </a:rPr>
              <a:t>2012]</a:t>
            </a:r>
            <a:br>
              <a:rPr lang="cs-CZ" sz="1600" dirty="0">
                <a:cs typeface="Times New Roman" pitchFamily="18" charset="0"/>
              </a:rPr>
            </a:br>
            <a:r>
              <a:rPr lang="cs-CZ" sz="1600" dirty="0">
                <a:cs typeface="Times New Roman" pitchFamily="18" charset="0"/>
                <a:hlinkClick r:id="rId3"/>
              </a:rPr>
              <a:t>http://</a:t>
            </a:r>
            <a:r>
              <a:rPr lang="cs-CZ" sz="1600" dirty="0" smtClean="0">
                <a:cs typeface="Times New Roman" pitchFamily="18" charset="0"/>
                <a:hlinkClick r:id="rId3"/>
              </a:rPr>
              <a:t>www.aldebaran.cz/astrofyzika/sunsystem/jupiter.html</a:t>
            </a:r>
            <a:r>
              <a:rPr lang="cs-CZ" sz="1600" dirty="0" smtClean="0">
                <a:cs typeface="Times New Roman" pitchFamily="18" charset="0"/>
              </a:rPr>
              <a:t> </a:t>
            </a:r>
          </a:p>
          <a:p>
            <a:pPr marL="342900" indent="-342900">
              <a:spcAft>
                <a:spcPts val="600"/>
              </a:spcAft>
              <a:buFont typeface="+mj-lt"/>
              <a:buAutoNum type="arabicParenR"/>
            </a:pPr>
            <a:r>
              <a:rPr lang="cs-CZ" sz="1600" dirty="0"/>
              <a:t>Lukáš </a:t>
            </a:r>
            <a:r>
              <a:rPr lang="cs-CZ" sz="1600" dirty="0" smtClean="0"/>
              <a:t>Sklenský, Planeta Jupiter </a:t>
            </a:r>
            <a:r>
              <a:rPr lang="cs-CZ" sz="1600" dirty="0"/>
              <a:t>[online], </a:t>
            </a:r>
            <a:r>
              <a:rPr lang="cs-CZ" sz="1600" dirty="0" smtClean="0"/>
              <a:t>VESMÍR, S2012, [CITOVÁNO 6. 06. 2012]</a:t>
            </a:r>
            <a:r>
              <a:rPr lang="cs-CZ" sz="1600" dirty="0"/>
              <a:t/>
            </a:r>
            <a:br>
              <a:rPr lang="cs-CZ" sz="1600" dirty="0"/>
            </a:br>
            <a:r>
              <a:rPr lang="cs-CZ" sz="1600" dirty="0">
                <a:hlinkClick r:id="rId4"/>
              </a:rPr>
              <a:t>http://</a:t>
            </a:r>
            <a:r>
              <a:rPr lang="cs-CZ" sz="1600" dirty="0" smtClean="0">
                <a:hlinkClick r:id="rId4"/>
              </a:rPr>
              <a:t>www.base-universe.estranky.cz/clanky/planeta-jupiter.html</a:t>
            </a:r>
            <a:r>
              <a:rPr lang="cs-CZ" sz="1600" dirty="0" smtClean="0"/>
              <a:t> </a:t>
            </a:r>
          </a:p>
          <a:p>
            <a:pPr marL="342900" indent="-342900">
              <a:spcAft>
                <a:spcPts val="600"/>
              </a:spcAft>
              <a:buFont typeface="+mj-lt"/>
              <a:buAutoNum type="arabicParenR"/>
            </a:pPr>
            <a:r>
              <a:rPr lang="cs-CZ" sz="1600" dirty="0"/>
              <a:t>Original uploader was Volcanopele at </a:t>
            </a:r>
            <a:r>
              <a:rPr lang="cs-CZ" sz="1600" dirty="0" smtClean="0"/>
              <a:t>en.wikipedia,  </a:t>
            </a:r>
            <a:r>
              <a:rPr lang="cs-CZ" sz="1600" dirty="0"/>
              <a:t>Soubor:Jupiter magnetosphere </a:t>
            </a:r>
            <a:r>
              <a:rPr lang="cs-CZ" sz="1600" dirty="0" smtClean="0"/>
              <a:t>schematic.jpg, </a:t>
            </a:r>
            <a:br>
              <a:rPr lang="cs-CZ" sz="1600" dirty="0" smtClean="0"/>
            </a:br>
            <a:r>
              <a:rPr lang="cs-CZ" sz="1600" dirty="0" smtClean="0"/>
              <a:t>[Creative Commons], [citováno 11. 06. </a:t>
            </a:r>
            <a:r>
              <a:rPr lang="cs-CZ" sz="1600" dirty="0"/>
              <a:t>2012]</a:t>
            </a:r>
            <a:br>
              <a:rPr lang="cs-CZ" sz="1600" dirty="0"/>
            </a:br>
            <a:r>
              <a:rPr lang="cs-CZ" sz="1600" dirty="0">
                <a:hlinkClick r:id="rId5"/>
              </a:rPr>
              <a:t>http://</a:t>
            </a:r>
            <a:r>
              <a:rPr lang="cs-CZ" sz="1600" dirty="0" smtClean="0">
                <a:hlinkClick r:id="rId5"/>
              </a:rPr>
              <a:t>cs.wikipedia.org/wiki/Soubor:Jupiter_magnetosphere_schematic.jpg</a:t>
            </a:r>
            <a:r>
              <a:rPr lang="cs-CZ" sz="1600" dirty="0" smtClean="0"/>
              <a:t> </a:t>
            </a:r>
            <a:endParaRPr lang="cs-CZ" sz="1600" dirty="0" smtClean="0"/>
          </a:p>
          <a:p>
            <a:pPr marL="342900" indent="-342900">
              <a:spcAft>
                <a:spcPts val="600"/>
              </a:spcAft>
              <a:buFont typeface="+mj-lt"/>
              <a:buAutoNum type="arabicParenR"/>
            </a:pPr>
            <a:r>
              <a:rPr lang="cs-CZ" sz="1600" dirty="0">
                <a:hlinkClick r:id="rId6"/>
              </a:rPr>
              <a:t>http://</a:t>
            </a:r>
            <a:r>
              <a:rPr lang="cs-CZ" sz="1600" dirty="0" smtClean="0">
                <a:hlinkClick r:id="rId6"/>
              </a:rPr>
              <a:t>office.microsoft.com/cs-cz/images</a:t>
            </a:r>
            <a:r>
              <a:rPr lang="cs-CZ" sz="1600" dirty="0" smtClean="0"/>
              <a:t> </a:t>
            </a:r>
            <a:endParaRPr lang="cs-CZ" sz="1600" dirty="0" smtClean="0"/>
          </a:p>
          <a:p>
            <a:endParaRPr lang="cs-CZ" dirty="0"/>
          </a:p>
        </p:txBody>
      </p:sp>
    </p:spTree>
    <p:extLst>
      <p:ext uri="{BB962C8B-B14F-4D97-AF65-F5344CB8AC3E}">
        <p14:creationId xmlns:p14="http://schemas.microsoft.com/office/powerpoint/2010/main" val="1582451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Motiv1">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Živly">
  <a:themeElements>
    <a:clrScheme name="Živly">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Živly">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Živly">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5.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3726</TotalTime>
  <Words>1810</Words>
  <Application>Microsoft Office PowerPoint</Application>
  <PresentationFormat>Předvádění na obrazovce (4:3)</PresentationFormat>
  <Paragraphs>279</Paragraphs>
  <Slides>31</Slides>
  <Notes>3</Notes>
  <HiddenSlides>5</HiddenSlides>
  <MMClips>1</MMClips>
  <ScaleCrop>false</ScaleCrop>
  <HeadingPairs>
    <vt:vector size="4" baseType="variant">
      <vt:variant>
        <vt:lpstr>Motiv</vt:lpstr>
      </vt:variant>
      <vt:variant>
        <vt:i4>4</vt:i4>
      </vt:variant>
      <vt:variant>
        <vt:lpstr>Nadpisy snímků</vt:lpstr>
      </vt:variant>
      <vt:variant>
        <vt:i4>31</vt:i4>
      </vt:variant>
    </vt:vector>
  </HeadingPairs>
  <TitlesOfParts>
    <vt:vector size="35" baseType="lpstr">
      <vt:lpstr>Motiv1</vt:lpstr>
      <vt:lpstr>Motiv systému Office</vt:lpstr>
      <vt:lpstr>1_Motiv systému Office</vt:lpstr>
      <vt:lpstr>1_Živly</vt:lpstr>
      <vt:lpstr>Prezentace aplikace PowerPoint</vt:lpstr>
      <vt:lpstr>ANOTACE:</vt:lpstr>
      <vt:lpstr>VESMÍR</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Magnetické pole Jupiteru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Základní data</vt:lpstr>
      <vt:lpstr>Důležité objevy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Špinlerová Zdeňka</dc:creator>
  <cp:lastModifiedBy>admin</cp:lastModifiedBy>
  <cp:revision>163</cp:revision>
  <dcterms:created xsi:type="dcterms:W3CDTF">2012-04-05T21:14:49Z</dcterms:created>
  <dcterms:modified xsi:type="dcterms:W3CDTF">2012-07-17T00:17:30Z</dcterms:modified>
</cp:coreProperties>
</file>