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  <p:sldMasterId id="2147483804" r:id="rId3"/>
    <p:sldMasterId id="2147483816" r:id="rId4"/>
    <p:sldMasterId id="2147483828" r:id="rId5"/>
    <p:sldMasterId id="2147483840" r:id="rId6"/>
    <p:sldMasterId id="2147483852" r:id="rId7"/>
    <p:sldMasterId id="2147483864" r:id="rId8"/>
  </p:sldMasterIdLst>
  <p:notesMasterIdLst>
    <p:notesMasterId r:id="rId44"/>
  </p:notesMasterIdLst>
  <p:sldIdLst>
    <p:sldId id="257" r:id="rId9"/>
    <p:sldId id="258" r:id="rId10"/>
    <p:sldId id="259" r:id="rId11"/>
    <p:sldId id="260" r:id="rId12"/>
    <p:sldId id="261" r:id="rId13"/>
    <p:sldId id="265" r:id="rId14"/>
    <p:sldId id="256" r:id="rId15"/>
    <p:sldId id="266" r:id="rId16"/>
    <p:sldId id="269" r:id="rId17"/>
    <p:sldId id="271" r:id="rId18"/>
    <p:sldId id="268" r:id="rId19"/>
    <p:sldId id="267" r:id="rId20"/>
    <p:sldId id="272" r:id="rId21"/>
    <p:sldId id="273" r:id="rId22"/>
    <p:sldId id="270" r:id="rId23"/>
    <p:sldId id="275" r:id="rId24"/>
    <p:sldId id="278" r:id="rId25"/>
    <p:sldId id="280" r:id="rId26"/>
    <p:sldId id="279" r:id="rId27"/>
    <p:sldId id="274" r:id="rId28"/>
    <p:sldId id="276" r:id="rId29"/>
    <p:sldId id="277" r:id="rId30"/>
    <p:sldId id="282" r:id="rId31"/>
    <p:sldId id="283" r:id="rId32"/>
    <p:sldId id="284" r:id="rId33"/>
    <p:sldId id="285" r:id="rId34"/>
    <p:sldId id="262" r:id="rId35"/>
    <p:sldId id="263" r:id="rId36"/>
    <p:sldId id="286" r:id="rId37"/>
    <p:sldId id="288" r:id="rId38"/>
    <p:sldId id="287" r:id="rId39"/>
    <p:sldId id="290" r:id="rId40"/>
    <p:sldId id="289" r:id="rId41"/>
    <p:sldId id="264" r:id="rId42"/>
    <p:sldId id="281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D5D000"/>
    <a:srgbClr val="F79D53"/>
    <a:srgbClr val="FF0066"/>
    <a:srgbClr val="EA004E"/>
    <a:srgbClr val="F9B67F"/>
    <a:srgbClr val="FFCC99"/>
    <a:srgbClr val="FF75A3"/>
    <a:srgbClr val="FF66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60"/>
  </p:normalViewPr>
  <p:slideViewPr>
    <p:cSldViewPr>
      <p:cViewPr>
        <p:scale>
          <a:sx n="60" d="100"/>
          <a:sy n="60" d="100"/>
        </p:scale>
        <p:origin x="-167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slide" Target="slides/slide3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7E6A88-BC2B-41FA-8F79-17A4B1A9C30A}" type="presOf" srcId="{130831A4-0540-4EC5-8F5A-93030E89D2D9}" destId="{8E23E229-92FC-49D1-B5FE-0303176B8A4E}" srcOrd="1" destOrd="0" presId="urn:microsoft.com/office/officeart/2005/8/layout/target3"/>
    <dgm:cxn modelId="{1AD6AC5D-2098-4DE7-89DA-DAA980D6799A}" type="presOf" srcId="{914700B9-77B5-440A-A438-DE98B6D4894D}" destId="{BD9AF279-D483-48F2-BBBD-45F8E8923512}" srcOrd="1" destOrd="0" presId="urn:microsoft.com/office/officeart/2005/8/layout/target3"/>
    <dgm:cxn modelId="{B14ADAEA-1566-493E-B1D1-08FE39FF6321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5FAD1CB-AE6B-4DCC-A023-344331C4FE28}" type="presOf" srcId="{1D8420EA-BFA0-403B-80F5-647FA396CC45}" destId="{F7B3C0B7-F0F7-4F49-B02C-3630F8C5FAE5}" srcOrd="0" destOrd="0" presId="urn:microsoft.com/office/officeart/2005/8/layout/target3"/>
    <dgm:cxn modelId="{7C2410AE-002C-4490-B977-E49FE7D71366}" type="presOf" srcId="{27FE2D31-D344-4B63-A89A-A89AB0D9F3E3}" destId="{FE47432B-CA46-450C-8D8F-66C300A95B52}" srcOrd="0" destOrd="0" presId="urn:microsoft.com/office/officeart/2005/8/layout/target3"/>
    <dgm:cxn modelId="{C4764B9C-C2D2-4ABA-AEBB-479D6D16360D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B9F6926-7980-42DE-AEEE-DF8034BB6A7D}" type="presOf" srcId="{130831A4-0540-4EC5-8F5A-93030E89D2D9}" destId="{F69CC921-512E-49F4-824C-A648EC5F27A5}" srcOrd="0" destOrd="0" presId="urn:microsoft.com/office/officeart/2005/8/layout/target3"/>
    <dgm:cxn modelId="{63376BD9-9C28-4F12-B180-45524B820BB5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C8B9F0C-C678-4218-9DE4-C2998199ECF1}" type="presOf" srcId="{1D8420EA-BFA0-403B-80F5-647FA396CC45}" destId="{8467D0EB-87A2-4285-8ACA-0398EFBF29BC}" srcOrd="1" destOrd="0" presId="urn:microsoft.com/office/officeart/2005/8/layout/target3"/>
    <dgm:cxn modelId="{03C6699D-5695-4F71-B98B-019C03E9C8FB}" type="presParOf" srcId="{FE47432B-CA46-450C-8D8F-66C300A95B52}" destId="{B522209E-30D0-49D6-A340-2D383A11C668}" srcOrd="0" destOrd="0" presId="urn:microsoft.com/office/officeart/2005/8/layout/target3"/>
    <dgm:cxn modelId="{0F6176DE-45E7-4DA0-B744-44B251DC5F06}" type="presParOf" srcId="{FE47432B-CA46-450C-8D8F-66C300A95B52}" destId="{ED5A8377-51D5-4DC5-B0E7-680166966720}" srcOrd="1" destOrd="0" presId="urn:microsoft.com/office/officeart/2005/8/layout/target3"/>
    <dgm:cxn modelId="{9FE86F5D-CE05-461A-B799-056250997D3D}" type="presParOf" srcId="{FE47432B-CA46-450C-8D8F-66C300A95B52}" destId="{F69CC921-512E-49F4-824C-A648EC5F27A5}" srcOrd="2" destOrd="0" presId="urn:microsoft.com/office/officeart/2005/8/layout/target3"/>
    <dgm:cxn modelId="{B525AC7F-1AF0-4642-B5A1-B64A8B395B97}" type="presParOf" srcId="{FE47432B-CA46-450C-8D8F-66C300A95B52}" destId="{61C9CE18-EDA6-4EDF-BA1C-09779D38FBBF}" srcOrd="3" destOrd="0" presId="urn:microsoft.com/office/officeart/2005/8/layout/target3"/>
    <dgm:cxn modelId="{F7D042CF-54FB-4826-8EB3-CD72BBD115FC}" type="presParOf" srcId="{FE47432B-CA46-450C-8D8F-66C300A95B52}" destId="{D60DEAAB-7AFE-435A-ACF6-18851E4B0426}" srcOrd="4" destOrd="0" presId="urn:microsoft.com/office/officeart/2005/8/layout/target3"/>
    <dgm:cxn modelId="{B97D2210-5EE7-4B7B-91F6-179B24E8EE21}" type="presParOf" srcId="{FE47432B-CA46-450C-8D8F-66C300A95B52}" destId="{F7B3C0B7-F0F7-4F49-B02C-3630F8C5FAE5}" srcOrd="5" destOrd="0" presId="urn:microsoft.com/office/officeart/2005/8/layout/target3"/>
    <dgm:cxn modelId="{2AB5B2D1-764E-43F8-9FEC-4F0CAD17B950}" type="presParOf" srcId="{FE47432B-CA46-450C-8D8F-66C300A95B52}" destId="{C9DA9446-E2D3-4F6A-8960-3CADFBF870B8}" srcOrd="6" destOrd="0" presId="urn:microsoft.com/office/officeart/2005/8/layout/target3"/>
    <dgm:cxn modelId="{6AC4A2DA-6697-4EA8-839A-B413776A9521}" type="presParOf" srcId="{FE47432B-CA46-450C-8D8F-66C300A95B52}" destId="{9726EC6F-D322-4CD3-B489-1BE3DF7CE70B}" srcOrd="7" destOrd="0" presId="urn:microsoft.com/office/officeart/2005/8/layout/target3"/>
    <dgm:cxn modelId="{B286A31E-08AF-4C9F-B14D-752310C3A464}" type="presParOf" srcId="{FE47432B-CA46-450C-8D8F-66C300A95B52}" destId="{645AA564-2E9E-4954-AD87-AE01782CEC59}" srcOrd="8" destOrd="0" presId="urn:microsoft.com/office/officeart/2005/8/layout/target3"/>
    <dgm:cxn modelId="{47B0020B-B38E-48B1-80A5-E2127787250F}" type="presParOf" srcId="{FE47432B-CA46-450C-8D8F-66C300A95B52}" destId="{8538CAC4-6A86-42B8-B5AF-2FF155DB9D02}" srcOrd="9" destOrd="0" presId="urn:microsoft.com/office/officeart/2005/8/layout/target3"/>
    <dgm:cxn modelId="{FF916BBA-BF4B-446B-A0AA-6F24B8E2AF8B}" type="presParOf" srcId="{FE47432B-CA46-450C-8D8F-66C300A95B52}" destId="{26FD6024-A07F-46D0-8BC0-B5E595C5673D}" srcOrd="10" destOrd="0" presId="urn:microsoft.com/office/officeart/2005/8/layout/target3"/>
    <dgm:cxn modelId="{BC5A81A6-7FF0-4F05-AFA2-B1E6040AA5DC}" type="presParOf" srcId="{FE47432B-CA46-450C-8D8F-66C300A95B52}" destId="{E73F1C26-6DCD-4001-88B9-355E01E2BCE7}" srcOrd="11" destOrd="0" presId="urn:microsoft.com/office/officeart/2005/8/layout/target3"/>
    <dgm:cxn modelId="{A937ACAC-867E-459E-A179-6CB7F65AB13C}" type="presParOf" srcId="{FE47432B-CA46-450C-8D8F-66C300A95B52}" destId="{8E23E229-92FC-49D1-B5FE-0303176B8A4E}" srcOrd="12" destOrd="0" presId="urn:microsoft.com/office/officeart/2005/8/layout/target3"/>
    <dgm:cxn modelId="{F79F60B2-10C5-4B14-AF29-D178DAB3FC82}" type="presParOf" srcId="{FE47432B-CA46-450C-8D8F-66C300A95B52}" destId="{8467D0EB-87A2-4285-8ACA-0398EFBF29BC}" srcOrd="13" destOrd="0" presId="urn:microsoft.com/office/officeart/2005/8/layout/target3"/>
    <dgm:cxn modelId="{6F76CE49-BD66-457C-BD75-63C27343CD2E}" type="presParOf" srcId="{FE47432B-CA46-450C-8D8F-66C300A95B52}" destId="{DBA8199F-D892-4A8E-A352-2B7844050E09}" srcOrd="14" destOrd="0" presId="urn:microsoft.com/office/officeart/2005/8/layout/target3"/>
    <dgm:cxn modelId="{9DE5C7B3-E0BF-4864-891D-703F1646950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AB4149-E129-4913-9964-F13027194E57}" type="doc">
      <dgm:prSet loTypeId="urn:microsoft.com/office/officeart/2005/8/layout/chevronAccent+Icon" loCatId="officeonline" qsTypeId="urn:microsoft.com/office/officeart/2005/8/quickstyle/3d3" qsCatId="3D" csTypeId="urn:microsoft.com/office/officeart/2005/8/colors/accent1_2" csCatId="accent1" phldr="1"/>
      <dgm:spPr/>
    </dgm:pt>
    <dgm:pt modelId="{494D3E44-9A23-49A7-A76B-DE6B826F9EA9}">
      <dgm:prSet phldrT="[Text]" custT="1"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18900000" scaled="1"/>
          <a:tileRect/>
        </a:gradFill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7D64B808-FDB8-496C-99AC-DA2BBAEB0337}" type="parTrans" cxnId="{903ADBBF-4FCF-4F92-A30E-842A40A1866D}">
      <dgm:prSet/>
      <dgm:spPr/>
      <dgm:t>
        <a:bodyPr/>
        <a:lstStyle/>
        <a:p>
          <a:endParaRPr lang="cs-CZ"/>
        </a:p>
      </dgm:t>
    </dgm:pt>
    <dgm:pt modelId="{DCDFCA1F-1A19-4B2E-9B18-E9E84D0E9770}" type="sibTrans" cxnId="{903ADBBF-4FCF-4F92-A30E-842A40A1866D}">
      <dgm:prSet/>
      <dgm:spPr/>
      <dgm:t>
        <a:bodyPr/>
        <a:lstStyle/>
        <a:p>
          <a:endParaRPr lang="cs-CZ"/>
        </a:p>
      </dgm:t>
    </dgm:pt>
    <dgm:pt modelId="{A991CE37-0AED-4751-8C9A-1FDC32D690BC}">
      <dgm:prSet phldrT="[Text]" custT="1"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18900000" scaled="1"/>
          <a:tileRect/>
        </a:gradFill>
        <a:effectLst/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gm:t>
    </dgm:pt>
    <dgm:pt modelId="{A44A37C4-E8CE-4574-B7C0-511C6A2DE14C}" type="parTrans" cxnId="{2F6BEFE5-33FA-461A-9C1C-D8B3C14BCD1F}">
      <dgm:prSet/>
      <dgm:spPr/>
      <dgm:t>
        <a:bodyPr/>
        <a:lstStyle/>
        <a:p>
          <a:endParaRPr lang="cs-CZ"/>
        </a:p>
      </dgm:t>
    </dgm:pt>
    <dgm:pt modelId="{225DF155-029F-48B0-8375-CCA20C8FD025}" type="sibTrans" cxnId="{2F6BEFE5-33FA-461A-9C1C-D8B3C14BCD1F}">
      <dgm:prSet/>
      <dgm:spPr/>
      <dgm:t>
        <a:bodyPr/>
        <a:lstStyle/>
        <a:p>
          <a:endParaRPr lang="cs-CZ"/>
        </a:p>
      </dgm:t>
    </dgm:pt>
    <dgm:pt modelId="{A3F55F8F-EC7E-4F00-BAE7-FD5FCA5CF1AB}">
      <dgm:prSet phldrT="[Text]" custT="1"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18900000" scaled="1"/>
          <a:tileRect/>
        </a:gradFill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B82FE4CD-EFD8-43EA-BE9C-74A3E1F8C76A}" type="parTrans" cxnId="{FF09459F-3C93-467A-B484-B4BB749FA9F2}">
      <dgm:prSet/>
      <dgm:spPr/>
      <dgm:t>
        <a:bodyPr/>
        <a:lstStyle/>
        <a:p>
          <a:endParaRPr lang="cs-CZ"/>
        </a:p>
      </dgm:t>
    </dgm:pt>
    <dgm:pt modelId="{98714E6E-BB1F-4380-8F5D-CEB9983D1949}" type="sibTrans" cxnId="{FF09459F-3C93-467A-B484-B4BB749FA9F2}">
      <dgm:prSet/>
      <dgm:spPr/>
      <dgm:t>
        <a:bodyPr/>
        <a:lstStyle/>
        <a:p>
          <a:endParaRPr lang="cs-CZ"/>
        </a:p>
      </dgm:t>
    </dgm:pt>
    <dgm:pt modelId="{4CFEAECA-A5E9-4EEA-AA03-3E28932718B9}" type="pres">
      <dgm:prSet presAssocID="{26AB4149-E129-4913-9964-F13027194E57}" presName="Name0" presStyleCnt="0">
        <dgm:presLayoutVars>
          <dgm:dir/>
          <dgm:resizeHandles val="exact"/>
        </dgm:presLayoutVars>
      </dgm:prSet>
      <dgm:spPr/>
    </dgm:pt>
    <dgm:pt modelId="{A39E9FFB-A006-4AD6-BE16-EA841F9614A3}" type="pres">
      <dgm:prSet presAssocID="{494D3E44-9A23-49A7-A76B-DE6B826F9EA9}" presName="composite" presStyleCnt="0"/>
      <dgm:spPr/>
    </dgm:pt>
    <dgm:pt modelId="{E7E669C7-2BF0-45F9-9719-CD7D4EB6D3D8}" type="pres">
      <dgm:prSet presAssocID="{494D3E44-9A23-49A7-A76B-DE6B826F9EA9}" presName="bgChev" presStyleLbl="node1" presStyleIdx="0" presStyleCnt="3" custScaleX="156274" custScaleY="131364" custLinFactNeighborX="-3" custLinFactNeighborY="-26102"/>
      <dgm:spPr>
        <a:solidFill>
          <a:srgbClr val="009900"/>
        </a:solidFill>
        <a:effectLst>
          <a:glow rad="101600">
            <a:schemeClr val="accent6">
              <a:satMod val="175000"/>
              <a:alpha val="40000"/>
            </a:schemeClr>
          </a:glow>
          <a:reflection blurRad="6350" stA="50000" endA="300" endPos="90000" dir="5400000" sy="-100000" algn="bl" rotWithShape="0"/>
        </a:effectLst>
      </dgm:spPr>
    </dgm:pt>
    <dgm:pt modelId="{4247FC86-4EB0-4B53-ABFC-66340212B126}" type="pres">
      <dgm:prSet presAssocID="{494D3E44-9A23-49A7-A76B-DE6B826F9EA9}" presName="txNode" presStyleLbl="fgAcc1" presStyleIdx="0" presStyleCnt="3" custScaleX="186530" custScaleY="142994" custLinFactNeighborX="5027" custLinFactNeighborY="60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AE6ECE-925C-4372-9EF7-62006BEF71EA}" type="pres">
      <dgm:prSet presAssocID="{DCDFCA1F-1A19-4B2E-9B18-E9E84D0E9770}" presName="compositeSpace" presStyleCnt="0"/>
      <dgm:spPr/>
    </dgm:pt>
    <dgm:pt modelId="{733BBF27-CB7C-4CE9-952C-8EE7316A787B}" type="pres">
      <dgm:prSet presAssocID="{A991CE37-0AED-4751-8C9A-1FDC32D690BC}" presName="composite" presStyleCnt="0"/>
      <dgm:spPr/>
    </dgm:pt>
    <dgm:pt modelId="{CD78D7D0-8D5C-42BA-A09C-D4C2F0655501}" type="pres">
      <dgm:prSet presAssocID="{A991CE37-0AED-4751-8C9A-1FDC32D690BC}" presName="bgChev" presStyleLbl="node1" presStyleIdx="1" presStyleCnt="3" custScaleY="127581" custLinFactNeighborX="-162" custLinFactNeighborY="-34471"/>
      <dgm:spPr>
        <a:solidFill>
          <a:srgbClr val="006600"/>
        </a:solidFill>
        <a:effectLst>
          <a:glow rad="101600">
            <a:schemeClr val="accent6">
              <a:satMod val="175000"/>
              <a:alpha val="40000"/>
            </a:schemeClr>
          </a:glow>
          <a:reflection blurRad="6350" stA="50000" endA="300" endPos="90000" dir="5400000" sy="-100000" algn="bl" rotWithShape="0"/>
        </a:effectLst>
      </dgm:spPr>
    </dgm:pt>
    <dgm:pt modelId="{2E5073DD-8F46-44C9-BC92-62127A41A80C}" type="pres">
      <dgm:prSet presAssocID="{A991CE37-0AED-4751-8C9A-1FDC32D690BC}" presName="txNode" presStyleLbl="fgAcc1" presStyleIdx="1" presStyleCnt="3" custScaleX="132691" custScaleY="143258" custLinFactNeighborX="3444" custLinFactNeighborY="10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91581-5A50-408C-AD9E-71AEEB3C689C}" type="pres">
      <dgm:prSet presAssocID="{225DF155-029F-48B0-8375-CCA20C8FD025}" presName="compositeSpace" presStyleCnt="0"/>
      <dgm:spPr/>
    </dgm:pt>
    <dgm:pt modelId="{0462948E-185A-4EB8-B753-671DCCCF10E8}" type="pres">
      <dgm:prSet presAssocID="{A3F55F8F-EC7E-4F00-BAE7-FD5FCA5CF1AB}" presName="composite" presStyleCnt="0"/>
      <dgm:spPr/>
    </dgm:pt>
    <dgm:pt modelId="{8BF446FB-EAEA-43D6-8DDC-90959C9C6A83}" type="pres">
      <dgm:prSet presAssocID="{A3F55F8F-EC7E-4F00-BAE7-FD5FCA5CF1AB}" presName="bgChev" presStyleLbl="node1" presStyleIdx="2" presStyleCnt="3" custScaleX="96341" custScaleY="134660" custLinFactNeighborX="-585" custLinFactNeighborY="-35943"/>
      <dgm:spPr>
        <a:solidFill>
          <a:srgbClr val="33CC33"/>
        </a:solidFill>
        <a:effectLst>
          <a:glow rad="101600">
            <a:schemeClr val="accent6">
              <a:satMod val="175000"/>
              <a:alpha val="40000"/>
            </a:schemeClr>
          </a:glow>
          <a:reflection blurRad="6350" stA="50000" endA="300" endPos="90000" dir="5400000" sy="-100000" algn="bl" rotWithShape="0"/>
        </a:effectLst>
      </dgm:spPr>
    </dgm:pt>
    <dgm:pt modelId="{B72B3426-728D-41A8-994F-3C813A4BFBE1}" type="pres">
      <dgm:prSet presAssocID="{A3F55F8F-EC7E-4F00-BAE7-FD5FCA5CF1AB}" presName="txNode" presStyleLbl="fgAcc1" presStyleIdx="2" presStyleCnt="3" custScaleX="109773" custScaleY="143258" custLinFactNeighborX="-970" custLinFactNeighborY="69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399A4B-FC45-42D6-B3F6-28761B2031A4}" type="presOf" srcId="{A3F55F8F-EC7E-4F00-BAE7-FD5FCA5CF1AB}" destId="{B72B3426-728D-41A8-994F-3C813A4BFBE1}" srcOrd="0" destOrd="0" presId="urn:microsoft.com/office/officeart/2005/8/layout/chevronAccent+Icon"/>
    <dgm:cxn modelId="{B2AB79D8-84E8-4A82-B74D-6F317E48BF18}" type="presOf" srcId="{494D3E44-9A23-49A7-A76B-DE6B826F9EA9}" destId="{4247FC86-4EB0-4B53-ABFC-66340212B126}" srcOrd="0" destOrd="0" presId="urn:microsoft.com/office/officeart/2005/8/layout/chevronAccent+Icon"/>
    <dgm:cxn modelId="{5474E8D6-915E-466A-AECA-0C0B46E29280}" type="presOf" srcId="{26AB4149-E129-4913-9964-F13027194E57}" destId="{4CFEAECA-A5E9-4EEA-AA03-3E28932718B9}" srcOrd="0" destOrd="0" presId="urn:microsoft.com/office/officeart/2005/8/layout/chevronAccent+Icon"/>
    <dgm:cxn modelId="{2F6BEFE5-33FA-461A-9C1C-D8B3C14BCD1F}" srcId="{26AB4149-E129-4913-9964-F13027194E57}" destId="{A991CE37-0AED-4751-8C9A-1FDC32D690BC}" srcOrd="1" destOrd="0" parTransId="{A44A37C4-E8CE-4574-B7C0-511C6A2DE14C}" sibTransId="{225DF155-029F-48B0-8375-CCA20C8FD025}"/>
    <dgm:cxn modelId="{C6805C2D-3EC3-4777-920D-F9271DD8BB26}" type="presOf" srcId="{A991CE37-0AED-4751-8C9A-1FDC32D690BC}" destId="{2E5073DD-8F46-44C9-BC92-62127A41A80C}" srcOrd="0" destOrd="0" presId="urn:microsoft.com/office/officeart/2005/8/layout/chevronAccent+Icon"/>
    <dgm:cxn modelId="{903ADBBF-4FCF-4F92-A30E-842A40A1866D}" srcId="{26AB4149-E129-4913-9964-F13027194E57}" destId="{494D3E44-9A23-49A7-A76B-DE6B826F9EA9}" srcOrd="0" destOrd="0" parTransId="{7D64B808-FDB8-496C-99AC-DA2BBAEB0337}" sibTransId="{DCDFCA1F-1A19-4B2E-9B18-E9E84D0E9770}"/>
    <dgm:cxn modelId="{FF09459F-3C93-467A-B484-B4BB749FA9F2}" srcId="{26AB4149-E129-4913-9964-F13027194E57}" destId="{A3F55F8F-EC7E-4F00-BAE7-FD5FCA5CF1AB}" srcOrd="2" destOrd="0" parTransId="{B82FE4CD-EFD8-43EA-BE9C-74A3E1F8C76A}" sibTransId="{98714E6E-BB1F-4380-8F5D-CEB9983D1949}"/>
    <dgm:cxn modelId="{DAAD16B0-F908-413B-989D-314C87CA0FA3}" type="presParOf" srcId="{4CFEAECA-A5E9-4EEA-AA03-3E28932718B9}" destId="{A39E9FFB-A006-4AD6-BE16-EA841F9614A3}" srcOrd="0" destOrd="0" presId="urn:microsoft.com/office/officeart/2005/8/layout/chevronAccent+Icon"/>
    <dgm:cxn modelId="{48A81D3B-3A7B-43A9-AC4F-45291647B233}" type="presParOf" srcId="{A39E9FFB-A006-4AD6-BE16-EA841F9614A3}" destId="{E7E669C7-2BF0-45F9-9719-CD7D4EB6D3D8}" srcOrd="0" destOrd="0" presId="urn:microsoft.com/office/officeart/2005/8/layout/chevronAccent+Icon"/>
    <dgm:cxn modelId="{CC4CC7A1-8333-4935-B146-8A39E30A9306}" type="presParOf" srcId="{A39E9FFB-A006-4AD6-BE16-EA841F9614A3}" destId="{4247FC86-4EB0-4B53-ABFC-66340212B126}" srcOrd="1" destOrd="0" presId="urn:microsoft.com/office/officeart/2005/8/layout/chevronAccent+Icon"/>
    <dgm:cxn modelId="{DE9AEE7B-489C-445A-B93F-D3938092F5F2}" type="presParOf" srcId="{4CFEAECA-A5E9-4EEA-AA03-3E28932718B9}" destId="{18AE6ECE-925C-4372-9EF7-62006BEF71EA}" srcOrd="1" destOrd="0" presId="urn:microsoft.com/office/officeart/2005/8/layout/chevronAccent+Icon"/>
    <dgm:cxn modelId="{A47FC46B-0955-43E1-A1F0-9BEAD0F6D4F7}" type="presParOf" srcId="{4CFEAECA-A5E9-4EEA-AA03-3E28932718B9}" destId="{733BBF27-CB7C-4CE9-952C-8EE7316A787B}" srcOrd="2" destOrd="0" presId="urn:microsoft.com/office/officeart/2005/8/layout/chevronAccent+Icon"/>
    <dgm:cxn modelId="{7BE35C16-BCB0-4C47-8181-C96AD6564F21}" type="presParOf" srcId="{733BBF27-CB7C-4CE9-952C-8EE7316A787B}" destId="{CD78D7D0-8D5C-42BA-A09C-D4C2F0655501}" srcOrd="0" destOrd="0" presId="urn:microsoft.com/office/officeart/2005/8/layout/chevronAccent+Icon"/>
    <dgm:cxn modelId="{626D4378-DD58-4C9A-9F51-CDA34D04D4BC}" type="presParOf" srcId="{733BBF27-CB7C-4CE9-952C-8EE7316A787B}" destId="{2E5073DD-8F46-44C9-BC92-62127A41A80C}" srcOrd="1" destOrd="0" presId="urn:microsoft.com/office/officeart/2005/8/layout/chevronAccent+Icon"/>
    <dgm:cxn modelId="{705EB3F0-D2A9-4ADE-98B1-906404556EBB}" type="presParOf" srcId="{4CFEAECA-A5E9-4EEA-AA03-3E28932718B9}" destId="{ADB91581-5A50-408C-AD9E-71AEEB3C689C}" srcOrd="3" destOrd="0" presId="urn:microsoft.com/office/officeart/2005/8/layout/chevronAccent+Icon"/>
    <dgm:cxn modelId="{D030F248-445A-4DB9-AB65-8BE894B6FB91}" type="presParOf" srcId="{4CFEAECA-A5E9-4EEA-AA03-3E28932718B9}" destId="{0462948E-185A-4EB8-B753-671DCCCF10E8}" srcOrd="4" destOrd="0" presId="urn:microsoft.com/office/officeart/2005/8/layout/chevronAccent+Icon"/>
    <dgm:cxn modelId="{1CB9564B-11C6-44B6-8C50-5FE075328E97}" type="presParOf" srcId="{0462948E-185A-4EB8-B753-671DCCCF10E8}" destId="{8BF446FB-EAEA-43D6-8DDC-90959C9C6A83}" srcOrd="0" destOrd="0" presId="urn:microsoft.com/office/officeart/2005/8/layout/chevronAccent+Icon"/>
    <dgm:cxn modelId="{1318D14C-5758-4D63-9EB3-F92C96432B7A}" type="presParOf" srcId="{0462948E-185A-4EB8-B753-671DCCCF10E8}" destId="{B72B3426-728D-41A8-994F-3C813A4BFBE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669C7-2BF0-45F9-9719-CD7D4EB6D3D8}">
      <dsp:nvSpPr>
        <dsp:cNvPr id="0" name=""/>
        <dsp:cNvSpPr/>
      </dsp:nvSpPr>
      <dsp:spPr>
        <a:xfrm>
          <a:off x="3083" y="1143090"/>
          <a:ext cx="3357349" cy="1089365"/>
        </a:xfrm>
        <a:prstGeom prst="chevron">
          <a:avLst>
            <a:gd name="adj" fmla="val 40000"/>
          </a:avLst>
        </a:prstGeom>
        <a:solidFill>
          <a:srgbClr val="009900"/>
        </a:solidFill>
        <a:ln>
          <a:noFill/>
        </a:ln>
        <a:effectLst>
          <a:glow rad="101600">
            <a:schemeClr val="accent6">
              <a:satMod val="175000"/>
              <a:alpha val="40000"/>
            </a:schemeClr>
          </a:glow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47FC86-4EB0-4B53-ABFC-66340212B126}">
      <dsp:nvSpPr>
        <dsp:cNvPr id="0" name=""/>
        <dsp:cNvSpPr/>
      </dsp:nvSpPr>
      <dsp:spPr>
        <a:xfrm>
          <a:off x="486828" y="1568905"/>
          <a:ext cx="3383994" cy="1185809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1890000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521559" y="1603636"/>
        <a:ext cx="3314532" cy="1116347"/>
      </dsp:txXfrm>
    </dsp:sp>
    <dsp:sp modelId="{CD78D7D0-8D5C-42BA-A09C-D4C2F0655501}">
      <dsp:nvSpPr>
        <dsp:cNvPr id="0" name=""/>
        <dsp:cNvSpPr/>
      </dsp:nvSpPr>
      <dsp:spPr>
        <a:xfrm>
          <a:off x="3842982" y="1080984"/>
          <a:ext cx="2148373" cy="1057993"/>
        </a:xfrm>
        <a:prstGeom prst="chevron">
          <a:avLst>
            <a:gd name="adj" fmla="val 40000"/>
          </a:avLst>
        </a:prstGeom>
        <a:solidFill>
          <a:srgbClr val="006600"/>
        </a:solidFill>
        <a:ln>
          <a:noFill/>
        </a:ln>
        <a:effectLst>
          <a:glow rad="101600">
            <a:schemeClr val="accent6">
              <a:satMod val="175000"/>
              <a:alpha val="40000"/>
            </a:schemeClr>
          </a:glow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5073DD-8F46-44C9-BC92-62127A41A80C}">
      <dsp:nvSpPr>
        <dsp:cNvPr id="0" name=""/>
        <dsp:cNvSpPr/>
      </dsp:nvSpPr>
      <dsp:spPr>
        <a:xfrm>
          <a:off x="4185305" y="1599026"/>
          <a:ext cx="2407256" cy="118799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1890000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sp:txBody>
      <dsp:txXfrm>
        <a:off x="4220100" y="1633821"/>
        <a:ext cx="2337666" cy="1118408"/>
      </dsp:txXfrm>
    </dsp:sp>
    <dsp:sp modelId="{8BF446FB-EAEA-43D6-8DDC-90959C9C6A83}">
      <dsp:nvSpPr>
        <dsp:cNvPr id="0" name=""/>
        <dsp:cNvSpPr/>
      </dsp:nvSpPr>
      <dsp:spPr>
        <a:xfrm>
          <a:off x="6584352" y="1054101"/>
          <a:ext cx="2069764" cy="1116698"/>
        </a:xfrm>
        <a:prstGeom prst="chevron">
          <a:avLst>
            <a:gd name="adj" fmla="val 40000"/>
          </a:avLst>
        </a:prstGeom>
        <a:solidFill>
          <a:srgbClr val="33CC33"/>
        </a:solidFill>
        <a:ln>
          <a:noFill/>
        </a:ln>
        <a:effectLst>
          <a:glow rad="101600">
            <a:schemeClr val="accent6">
              <a:satMod val="175000"/>
              <a:alpha val="40000"/>
            </a:schemeClr>
          </a:glow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2B3426-728D-41A8-994F-3C813A4BFBE1}">
      <dsp:nvSpPr>
        <dsp:cNvPr id="0" name=""/>
        <dsp:cNvSpPr/>
      </dsp:nvSpPr>
      <dsp:spPr>
        <a:xfrm>
          <a:off x="7024267" y="1581120"/>
          <a:ext cx="1991482" cy="118799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1890000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7059062" y="1615915"/>
        <a:ext cx="1921892" cy="11184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Proces dvojité šipky – zvýraznění"/>
  <dgm:desc val="Umožňuje znázornit postupné kroky v úkolu, procesu nebo pracovním postupu či zdůraznit pohyb nebo směr. Nejvhodnější je pro práci s minimálním množstvím textu úrovně 1 a 2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1A848E-D57D-486C-98E6-CE9642D1D4B5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243841-6441-4A36-BD26-2DC7E40A518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403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243841-6441-4A36-BD26-2DC7E40A5180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5204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243841-6441-4A36-BD26-2DC7E40A5180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7126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243841-6441-4A36-BD26-2DC7E40A5180}" type="slidenum">
              <a:rPr lang="cs-CZ" smtClean="0"/>
              <a:t>28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927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334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611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156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861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425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0808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5790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9472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883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822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3155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3658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0815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5565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7186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6249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5268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0089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044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25036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9176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1953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9663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21931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5166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3808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08512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0139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5441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69178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2893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61149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97256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1333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8826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5868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8571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72523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36591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9397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52735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7893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34348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76306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57709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2737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09900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35932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7433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90028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07758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77810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37751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5500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97390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23988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1785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40120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83899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1188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7198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64813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45672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79447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5080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82869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80767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28884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80838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49519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2545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94620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36805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32411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09433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82805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596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910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3760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650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612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01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931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185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8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planety.mysteria.cz/saturn/saturn_slozeni.htm" TargetMode="External"/><Relationship Id="rId3" Type="http://schemas.openxmlformats.org/officeDocument/2006/relationships/hyperlink" Target="http://cs.wikipedia.org/w/index.php?title=Saturn_(planeta)&amp;oldid=8616241" TargetMode="External"/><Relationship Id="rId7" Type="http://schemas.openxmlformats.org/officeDocument/2006/relationships/hyperlink" Target="http://cs.wikipedia.org/w/index.php?title=Prstence_Saturnu&amp;oldid=8572858" TargetMode="External"/><Relationship Id="rId2" Type="http://schemas.openxmlformats.org/officeDocument/2006/relationships/hyperlink" Target="http://cs.wikipedia.org/w/index.php?title=Slune%C4%8Dn%C3%AD_soustava&amp;oldid=8596491" TargetMode="External"/><Relationship Id="rId1" Type="http://schemas.openxmlformats.org/officeDocument/2006/relationships/slideLayout" Target="../slideLayouts/slideLayout73.xml"/><Relationship Id="rId6" Type="http://schemas.openxmlformats.org/officeDocument/2006/relationships/hyperlink" Target="http://www.base-universe.estranky.cz/clanky/planeta-saturn.html" TargetMode="External"/><Relationship Id="rId5" Type="http://schemas.openxmlformats.org/officeDocument/2006/relationships/hyperlink" Target="http://planets.cz/planety/saturn/galerie-saturn/" TargetMode="External"/><Relationship Id="rId4" Type="http://schemas.openxmlformats.org/officeDocument/2006/relationships/hyperlink" Target="http://astronomia.zcu.cz/planety/saturn/1839-snimky-planety-saturn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astronomia.zcu.cz/planety/saturn/1841-mesice" TargetMode="External"/><Relationship Id="rId2" Type="http://schemas.openxmlformats.org/officeDocument/2006/relationships/hyperlink" Target="http://planets.cz/mesice-planet/mesice-saturnu/" TargetMode="External"/><Relationship Id="rId1" Type="http://schemas.openxmlformats.org/officeDocument/2006/relationships/slideLayout" Target="../slideLayouts/slideLayout73.xml"/><Relationship Id="rId5" Type="http://schemas.openxmlformats.org/officeDocument/2006/relationships/hyperlink" Target="http://office.microsoft.com/cs-cz/images" TargetMode="External"/><Relationship Id="rId4" Type="http://schemas.openxmlformats.org/officeDocument/2006/relationships/hyperlink" Target="http://cs.wikipedia.org/w/index.php?title=Plynn%C3%BD_obr&amp;oldid=79528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473695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709945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Planeta Saturn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4244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175378"/>
              </p:ext>
            </p:extLst>
          </p:nvPr>
        </p:nvGraphicFramePr>
        <p:xfrm>
          <a:off x="539552" y="3573016"/>
          <a:ext cx="8280920" cy="237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Vytištěný závěrečný test (snímek 33)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Závěrečný test (snímek 33) je určen pro tisk.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26959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planetou Saturn – od historie vzniku jména, základní charakteristiky</a:t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(vnitřní stavba, povrch, atmosféra), oběžné dráhy až po přehled důležitých objevů a výzkum.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 planetou Saturn a bude umět porovnat základní data s naší planetou – Zemí.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177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94035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700808"/>
            <a:ext cx="7632848" cy="178510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1000" b="1" dirty="0" smtClean="0">
                <a:ln w="11430"/>
                <a:solidFill>
                  <a:srgbClr val="FFC000"/>
                </a:solidFill>
                <a:effectLst>
                  <a:glow rad="101600">
                    <a:srgbClr val="C0504D">
                      <a:satMod val="175000"/>
                      <a:alpha val="40000"/>
                    </a:srgb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stellar" pitchFamily="18" charset="0"/>
              </a:rPr>
              <a:t>saturn</a:t>
            </a:r>
            <a:endParaRPr lang="cs-CZ" sz="11000" b="1" dirty="0">
              <a:ln w="11430"/>
              <a:solidFill>
                <a:srgbClr val="FFC000"/>
              </a:solidFill>
              <a:effectLst>
                <a:glow rad="101600">
                  <a:srgbClr val="C0504D">
                    <a:satMod val="175000"/>
                    <a:alpha val="40000"/>
                  </a:srgb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stellar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86727000"/>
              </p:ext>
            </p:extLst>
          </p:nvPr>
        </p:nvGraphicFramePr>
        <p:xfrm>
          <a:off x="107504" y="2996952"/>
          <a:ext cx="90364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476672"/>
            <a:ext cx="9144000" cy="707886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rgbClr val="9BBB59">
                      <a:lumMod val="60000"/>
                      <a:lumOff val="40000"/>
                    </a:srgbClr>
                  </a:solidFill>
                </a:ln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PLANETY SLUNEČNÍ SOUSTAVY</a:t>
            </a:r>
            <a:endParaRPr lang="cs-CZ" sz="4000" b="1" dirty="0">
              <a:ln>
                <a:solidFill>
                  <a:srgbClr val="9BBB59">
                    <a:lumMod val="60000"/>
                    <a:lumOff val="40000"/>
                  </a:srgbClr>
                </a:solidFill>
              </a:ln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22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Graphic spid="5" grpId="0">
        <p:bldSub>
          <a:bldDgm bld="one"/>
        </p:bldSub>
      </p:bldGraphic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514" y="21007"/>
            <a:ext cx="2309486" cy="6836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483768" y="393692"/>
            <a:ext cx="3456384" cy="936104"/>
          </a:xfrm>
          <a:prstGeom prst="wedgeRoundRectCallout">
            <a:avLst>
              <a:gd name="adj1" fmla="val 82973"/>
              <a:gd name="adj2" fmla="val 272168"/>
              <a:gd name="adj3" fmla="val 16667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FF6699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  <a:innerShdw blurRad="63500" dist="50800" dir="5400000">
              <a:prstClr val="black">
                <a:alpha val="50000"/>
              </a:prstClr>
            </a:innerShdw>
          </a:effectLst>
          <a:scene3d>
            <a:camera prst="orthographicFront"/>
            <a:lightRig rig="brightRoom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>
                  <a:solidFill>
                    <a:srgbClr val="FF0066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SATURN</a:t>
            </a:r>
            <a:endParaRPr lang="cs-CZ" sz="3600" b="1" dirty="0">
              <a:ln w="11430">
                <a:solidFill>
                  <a:srgbClr val="FF0066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1967" y="2564904"/>
            <a:ext cx="619268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</a:rPr>
              <a:t>je druhá největší planeta sluneční  soustavy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je tak velký, že by se do něj vešlo devět Zemí </a:t>
            </a:r>
            <a:b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v řadě za sebou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tvoří ho hlavně plyn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nemá pevný povrch, takže na něm nemůže přistát  žádné kosmické plavidlo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j</a:t>
            </a:r>
            <a:r>
              <a:rPr lang="de-DE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e </a:t>
            </a: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 charakteristická svým dobře viditelným prstencem</a:t>
            </a:r>
            <a:endParaRPr lang="cs-CZ" sz="2400" dirty="0" smtClean="0">
              <a:solidFill>
                <a:prstClr val="white"/>
              </a:solidFill>
              <a:ea typeface="Verdana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10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3672408" cy="459051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468453"/>
            <a:ext cx="367240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dirty="0"/>
              <a:t>Saturn v pravých barvách na snímku sondy </a:t>
            </a:r>
            <a:r>
              <a:rPr lang="cs-CZ" b="1" dirty="0"/>
              <a:t>Voyager 2 (</a:t>
            </a:r>
            <a:r>
              <a:rPr lang="cs-CZ" dirty="0"/>
              <a:t>1981)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88024" y="148969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ll MT" pitchFamily="18" charset="0"/>
              </a:rPr>
              <a:t>SATURN</a:t>
            </a:r>
            <a:endParaRPr lang="cs-CZ" sz="6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ll M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06164" y="1164633"/>
            <a:ext cx="513783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je šestá planeta </a:t>
            </a:r>
            <a:r>
              <a:rPr lang="cs-CZ" sz="2200" dirty="0" smtClean="0">
                <a:solidFill>
                  <a:schemeClr val="bg1"/>
                </a:solidFill>
              </a:rPr>
              <a:t>sluneční soustavy,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po </a:t>
            </a:r>
            <a:r>
              <a:rPr lang="cs-CZ" sz="2200" dirty="0">
                <a:solidFill>
                  <a:schemeClr val="bg1"/>
                </a:solidFill>
              </a:rPr>
              <a:t>Jupiteru druhá největší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planeta </a:t>
            </a:r>
            <a:r>
              <a:rPr lang="cs-CZ" sz="2200" dirty="0">
                <a:solidFill>
                  <a:schemeClr val="bg1"/>
                </a:solidFill>
              </a:rPr>
              <a:t>byla pozorována již </a:t>
            </a:r>
            <a:r>
              <a:rPr lang="cs-CZ" sz="2200" dirty="0" smtClean="0">
                <a:solidFill>
                  <a:schemeClr val="bg1"/>
                </a:solidFill>
              </a:rPr>
              <a:t>starověkými astronomy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patří </a:t>
            </a:r>
            <a:r>
              <a:rPr lang="cs-CZ" sz="2200" dirty="0">
                <a:solidFill>
                  <a:schemeClr val="bg1"/>
                </a:solidFill>
              </a:rPr>
              <a:t>mezi </a:t>
            </a:r>
            <a:r>
              <a:rPr lang="cs-CZ" sz="2200" dirty="0">
                <a:solidFill>
                  <a:srgbClr val="FFC000"/>
                </a:solidFill>
              </a:rPr>
              <a:t>velké plynné obry</a:t>
            </a:r>
            <a:r>
              <a:rPr lang="cs-CZ" sz="2200" dirty="0">
                <a:solidFill>
                  <a:schemeClr val="bg1"/>
                </a:solidFill>
              </a:rPr>
              <a:t>, pro které je typické, že nemají pevný povrch, ale pouze hustou atmosféru, která postupně přechází do </a:t>
            </a:r>
            <a:r>
              <a:rPr lang="cs-CZ" sz="2200" dirty="0" smtClean="0">
                <a:solidFill>
                  <a:schemeClr val="bg1"/>
                </a:solidFill>
              </a:rPr>
              <a:t>pláště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Saturn je od Slunce desetkrát dále než Země, a proto je jeho teplota velmi nízká (–150 °C).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Průměrná </a:t>
            </a:r>
            <a:r>
              <a:rPr lang="cs-CZ" sz="2200" dirty="0">
                <a:solidFill>
                  <a:srgbClr val="FFC000"/>
                </a:solidFill>
              </a:rPr>
              <a:t>hustota planety je nejnižší </a:t>
            </a:r>
            <a:r>
              <a:rPr lang="cs-CZ" sz="2200" dirty="0" smtClean="0">
                <a:solidFill>
                  <a:srgbClr val="FFC000"/>
                </a:solidFill>
              </a:rPr>
              <a:t/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z </a:t>
            </a:r>
            <a:r>
              <a:rPr lang="cs-CZ" sz="2200" dirty="0">
                <a:solidFill>
                  <a:srgbClr val="FFC000"/>
                </a:solidFill>
              </a:rPr>
              <a:t>celé sluneční soustavy, </a:t>
            </a:r>
            <a:r>
              <a:rPr lang="cs-CZ" sz="2200" dirty="0">
                <a:solidFill>
                  <a:schemeClr val="bg1"/>
                </a:solidFill>
              </a:rPr>
              <a:t>dokonce nižší než hustota vody.</a:t>
            </a:r>
          </a:p>
        </p:txBody>
      </p:sp>
    </p:spTree>
    <p:extLst>
      <p:ext uri="{BB962C8B-B14F-4D97-AF65-F5344CB8AC3E}">
        <p14:creationId xmlns:p14="http://schemas.microsoft.com/office/powerpoint/2010/main" val="1043447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16" y="116632"/>
            <a:ext cx="4196620" cy="312648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>
            <a:glow rad="635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1" y="116632"/>
            <a:ext cx="45365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Saturn </a:t>
            </a:r>
            <a:b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získal své jméno?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64496" y="1578128"/>
            <a:ext cx="4572000" cy="523220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b="1" dirty="0">
                <a:solidFill>
                  <a:srgbClr val="FFC000"/>
                </a:solidFill>
              </a:rPr>
              <a:t>V římské mytologii byl Saturn bohem rolnictví, </a:t>
            </a:r>
            <a:r>
              <a:rPr lang="cs-CZ" sz="2400" b="1" dirty="0" smtClean="0">
                <a:solidFill>
                  <a:srgbClr val="FFC000"/>
                </a:solidFill>
              </a:rPr>
              <a:t>zemědělství </a:t>
            </a:r>
            <a:r>
              <a:rPr lang="cs-CZ" sz="2400" b="1" dirty="0">
                <a:solidFill>
                  <a:srgbClr val="FFC000"/>
                </a:solidFill>
              </a:rPr>
              <a:t>a sklizně</a:t>
            </a:r>
            <a:r>
              <a:rPr lang="cs-CZ" sz="2400" b="1" dirty="0" smtClean="0">
                <a:solidFill>
                  <a:srgbClr val="FFC000"/>
                </a:solidFill>
              </a:rPr>
              <a:t>.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Saturnus chránil celou přírodu, lidstvo naučil pěstovat ovocné stromy a vinnou révu.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Dal </a:t>
            </a:r>
            <a:r>
              <a:rPr lang="cs-CZ" sz="2200" dirty="0">
                <a:solidFill>
                  <a:schemeClr val="bg1"/>
                </a:solidFill>
              </a:rPr>
              <a:t>lidem mravní řád.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Byla </a:t>
            </a:r>
            <a:r>
              <a:rPr lang="cs-CZ" sz="2200" dirty="0">
                <a:solidFill>
                  <a:schemeClr val="bg1"/>
                </a:solidFill>
              </a:rPr>
              <a:t>to nejšťastnější doba lidstva a lidstvo se utěšuje nadějí na návrat těchto blažených časů.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Štěstí </a:t>
            </a:r>
            <a:r>
              <a:rPr lang="cs-CZ" sz="2200" dirty="0">
                <a:solidFill>
                  <a:schemeClr val="bg1"/>
                </a:solidFill>
              </a:rPr>
              <a:t>tehdejších lidí připomínaly </a:t>
            </a:r>
            <a:r>
              <a:rPr lang="cs-CZ" sz="2200" dirty="0" smtClean="0">
                <a:solidFill>
                  <a:schemeClr val="bg1"/>
                </a:solidFill>
              </a:rPr>
              <a:t>Saturnálie, </a:t>
            </a:r>
            <a:r>
              <a:rPr lang="cs-CZ" sz="2200" dirty="0">
                <a:solidFill>
                  <a:schemeClr val="bg1"/>
                </a:solidFill>
              </a:rPr>
              <a:t>slavené po několik dní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prosinci, kdy panovala volnost a rovnost i mezi pány a otroky.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2516" y="3501008"/>
            <a:ext cx="391542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rgbClr val="FFC000"/>
                </a:solidFill>
              </a:rPr>
              <a:t>Saturnus, vládce bohů, měl </a:t>
            </a:r>
            <a:r>
              <a:rPr lang="cs-CZ" sz="2200" dirty="0" smtClean="0">
                <a:solidFill>
                  <a:srgbClr val="FFC000"/>
                </a:solidFill>
              </a:rPr>
              <a:t/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v </a:t>
            </a:r>
            <a:r>
              <a:rPr lang="cs-CZ" sz="2200" dirty="0">
                <a:solidFill>
                  <a:srgbClr val="FFC000"/>
                </a:solidFill>
              </a:rPr>
              <a:t>římské tradici stejné osudy jako řecký bůh Kronos, s nímž Saturn splynul. Řecké bájesloví vypráví, že Kronos sdílel osudy Titánů a teprve později byl Diem omilostněn a stal se vládcem ostrovů </a:t>
            </a:r>
            <a:r>
              <a:rPr lang="cs-CZ" sz="2200" dirty="0" smtClean="0">
                <a:solidFill>
                  <a:srgbClr val="FFC000"/>
                </a:solidFill>
              </a:rPr>
              <a:t>blažených.</a:t>
            </a:r>
            <a:endParaRPr lang="cs-CZ" sz="2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13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12240" y="116632"/>
            <a:ext cx="395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</a:t>
            </a:r>
            <a:b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a vývoj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98" y="116632"/>
            <a:ext cx="4760721" cy="3674571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5110" y="3933056"/>
            <a:ext cx="4403495" cy="120032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80000">
                <a:schemeClr val="accent1">
                  <a:tint val="44500"/>
                  <a:satMod val="160000"/>
                  <a:lumMod val="88000"/>
                  <a:alpha val="64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pl-PL" b="1" dirty="0"/>
              <a:t>Snímek Saturnu z Voyageru 1 v listopadu </a:t>
            </a:r>
            <a:r>
              <a:rPr lang="pl-PL" b="1" dirty="0" smtClean="0"/>
              <a:t/>
            </a:r>
            <a:br>
              <a:rPr lang="pl-PL" b="1" dirty="0" smtClean="0"/>
            </a:br>
            <a:r>
              <a:rPr lang="pl-PL" b="1" dirty="0" smtClean="0"/>
              <a:t>roku </a:t>
            </a:r>
            <a:r>
              <a:rPr lang="pl-PL" b="1" dirty="0"/>
              <a:t>1980</a:t>
            </a:r>
            <a:r>
              <a:rPr lang="pl-PL" b="1" dirty="0" smtClean="0"/>
              <a:t>.</a:t>
            </a:r>
          </a:p>
          <a:p>
            <a:r>
              <a:rPr lang="cs-CZ" b="1" i="1" dirty="0"/>
              <a:t>Autor snímku: NASA</a:t>
            </a:r>
            <a:br>
              <a:rPr lang="cs-CZ" b="1" i="1" dirty="0"/>
            </a:br>
            <a:r>
              <a:rPr lang="cs-CZ" b="1" i="1" dirty="0"/>
              <a:t>Kosmická sonda: Voyager </a:t>
            </a:r>
            <a:r>
              <a:rPr lang="cs-CZ" b="1" i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12240" y="1496528"/>
            <a:ext cx="4012869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300" dirty="0" smtClean="0">
                <a:solidFill>
                  <a:schemeClr val="bg1"/>
                </a:solidFill>
              </a:rPr>
              <a:t>Teorie </a:t>
            </a:r>
            <a:r>
              <a:rPr lang="cs-CZ" sz="2300" dirty="0">
                <a:solidFill>
                  <a:schemeClr val="bg1"/>
                </a:solidFill>
              </a:rPr>
              <a:t>gravitačního kolapsu </a:t>
            </a:r>
            <a:r>
              <a:rPr lang="cs-CZ" sz="2300" dirty="0" smtClean="0">
                <a:solidFill>
                  <a:schemeClr val="bg1"/>
                </a:solidFill>
              </a:rPr>
              <a:t>předpokládá</a:t>
            </a:r>
            <a:r>
              <a:rPr lang="cs-CZ" sz="2300" dirty="0">
                <a:solidFill>
                  <a:schemeClr val="bg1"/>
                </a:solidFill>
              </a:rPr>
              <a:t>, že velké planety nevznikaly postupným slepováním drobných částic, ale poměrně rychlým smrštěním </a:t>
            </a:r>
            <a:r>
              <a:rPr lang="cs-CZ" sz="2300" dirty="0" smtClean="0">
                <a:solidFill>
                  <a:schemeClr val="bg1"/>
                </a:solidFill>
              </a:rPr>
              <a:t/>
            </a:r>
            <a:br>
              <a:rPr lang="cs-CZ" sz="2300" dirty="0" smtClean="0">
                <a:solidFill>
                  <a:schemeClr val="bg1"/>
                </a:solidFill>
              </a:rPr>
            </a:br>
            <a:r>
              <a:rPr lang="cs-CZ" sz="2300" dirty="0" smtClean="0">
                <a:solidFill>
                  <a:schemeClr val="bg1"/>
                </a:solidFill>
              </a:rPr>
              <a:t>z </a:t>
            </a:r>
            <a:r>
              <a:rPr lang="cs-CZ" sz="2300" dirty="0">
                <a:solidFill>
                  <a:schemeClr val="bg1"/>
                </a:solidFill>
              </a:rPr>
              <a:t>nahuštěného shluku </a:t>
            </a:r>
            <a:r>
              <a:rPr lang="cs-CZ" sz="2300" dirty="0" smtClean="0">
                <a:solidFill>
                  <a:schemeClr val="bg1"/>
                </a:solidFill>
              </a:rPr>
              <a:t/>
            </a:r>
            <a:br>
              <a:rPr lang="cs-CZ" sz="2300" dirty="0" smtClean="0">
                <a:solidFill>
                  <a:schemeClr val="bg1"/>
                </a:solidFill>
              </a:rPr>
            </a:br>
            <a:r>
              <a:rPr lang="cs-CZ" sz="2300" dirty="0" smtClean="0">
                <a:solidFill>
                  <a:schemeClr val="bg1"/>
                </a:solidFill>
              </a:rPr>
              <a:t>v </a:t>
            </a:r>
            <a:r>
              <a:rPr lang="cs-CZ" sz="2300" dirty="0">
                <a:solidFill>
                  <a:schemeClr val="bg1"/>
                </a:solidFill>
              </a:rPr>
              <a:t>zárodečném disku podobným způsobem, který je znám při vzniku hvězd. </a:t>
            </a:r>
            <a:endParaRPr lang="cs-CZ" sz="23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300" dirty="0" smtClean="0">
                <a:solidFill>
                  <a:schemeClr val="bg1"/>
                </a:solidFill>
              </a:rPr>
              <a:t>Podle </a:t>
            </a:r>
            <a:r>
              <a:rPr lang="cs-CZ" sz="2300" dirty="0">
                <a:solidFill>
                  <a:schemeClr val="bg1"/>
                </a:solidFill>
              </a:rPr>
              <a:t>teorie několika gravitačních </a:t>
            </a:r>
            <a:r>
              <a:rPr lang="cs-CZ" sz="2300" dirty="0" smtClean="0">
                <a:solidFill>
                  <a:schemeClr val="bg1"/>
                </a:solidFill>
              </a:rPr>
              <a:t>kolapsů </a:t>
            </a:r>
            <a:r>
              <a:rPr lang="cs-CZ" sz="2300" dirty="0">
                <a:solidFill>
                  <a:schemeClr val="bg1"/>
                </a:solidFill>
              </a:rPr>
              <a:t>byl vznik plynných obrů krátký a </a:t>
            </a:r>
            <a:r>
              <a:rPr lang="cs-CZ" sz="2300" dirty="0" smtClean="0">
                <a:solidFill>
                  <a:schemeClr val="bg1"/>
                </a:solidFill>
              </a:rPr>
              <a:t/>
            </a:r>
            <a:br>
              <a:rPr lang="cs-CZ" sz="2300" dirty="0" smtClean="0">
                <a:solidFill>
                  <a:schemeClr val="bg1"/>
                </a:solidFill>
              </a:rPr>
            </a:br>
            <a:r>
              <a:rPr lang="cs-CZ" sz="2300" dirty="0" smtClean="0">
                <a:solidFill>
                  <a:schemeClr val="bg1"/>
                </a:solidFill>
              </a:rPr>
              <a:t>v případě </a:t>
            </a:r>
            <a:r>
              <a:rPr lang="cs-CZ" sz="2300" dirty="0">
                <a:solidFill>
                  <a:schemeClr val="bg1"/>
                </a:solidFill>
              </a:rPr>
              <a:t>Saturnu trval jen několik </a:t>
            </a:r>
            <a:r>
              <a:rPr lang="cs-CZ" sz="2300" dirty="0" smtClean="0">
                <a:solidFill>
                  <a:schemeClr val="bg1"/>
                </a:solidFill>
              </a:rPr>
              <a:t>století</a:t>
            </a:r>
            <a:r>
              <a:rPr lang="cs-CZ" sz="23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08" y="5445224"/>
            <a:ext cx="44034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Předpokládá se, že Saturn vznikl </a:t>
            </a:r>
          </a:p>
          <a:p>
            <a:pPr algn="ctr"/>
            <a:r>
              <a:rPr lang="cs-CZ" sz="2400" dirty="0">
                <a:solidFill>
                  <a:schemeClr val="bg1"/>
                </a:solidFill>
              </a:rPr>
              <a:t>z protoplanetárního disku před </a:t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4,6 až 4,7 miliardami let. </a:t>
            </a:r>
          </a:p>
        </p:txBody>
      </p:sp>
    </p:spTree>
    <p:extLst>
      <p:ext uri="{BB962C8B-B14F-4D97-AF65-F5344CB8AC3E}">
        <p14:creationId xmlns:p14="http://schemas.microsoft.com/office/powerpoint/2010/main" val="375008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5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uiExpand="1" build="p"/>
      <p:bldP spid="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23183" y="1216928"/>
            <a:ext cx="4613313" cy="5432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b="1" u="sng" dirty="0">
              <a:solidFill>
                <a:srgbClr val="F9B67F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300" b="1" dirty="0" smtClean="0">
                <a:solidFill>
                  <a:srgbClr val="00B0F0"/>
                </a:solidFill>
              </a:rPr>
              <a:t>proběhl </a:t>
            </a:r>
            <a:r>
              <a:rPr lang="cs-CZ" sz="2300" b="1" dirty="0">
                <a:solidFill>
                  <a:srgbClr val="00B0F0"/>
                </a:solidFill>
              </a:rPr>
              <a:t>pravděpodobně stejným způsobem jako vznikaly kamenné planety. </a:t>
            </a:r>
            <a:endParaRPr lang="cs-CZ" sz="2300" b="1" dirty="0" smtClean="0">
              <a:solidFill>
                <a:srgbClr val="00B0F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Saturn je však velmi daleko od </a:t>
            </a:r>
            <a:r>
              <a:rPr lang="cs-CZ" sz="2200" dirty="0">
                <a:solidFill>
                  <a:schemeClr val="bg1"/>
                </a:solidFill>
              </a:rPr>
              <a:t>Slunce, v žádné z fází vzniku měsíců nevystoupila teplota na vysoké hodnoty jako v případě okolí Jupitera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Vlivem </a:t>
            </a:r>
            <a:r>
              <a:rPr lang="cs-CZ" sz="2200" dirty="0">
                <a:solidFill>
                  <a:schemeClr val="bg1"/>
                </a:solidFill>
              </a:rPr>
              <a:t>nízkých teplot tak nedošlo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k </a:t>
            </a:r>
            <a:r>
              <a:rPr lang="cs-CZ" sz="2200" dirty="0">
                <a:solidFill>
                  <a:schemeClr val="bg1"/>
                </a:solidFill>
              </a:rPr>
              <a:t>úniku lehce tavitelných látek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z </a:t>
            </a:r>
            <a:r>
              <a:rPr lang="cs-CZ" sz="2200" dirty="0">
                <a:solidFill>
                  <a:schemeClr val="bg1"/>
                </a:solidFill>
              </a:rPr>
              <a:t>původního disku okolo vznikající planety.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Předpokládá </a:t>
            </a:r>
            <a:r>
              <a:rPr lang="cs-CZ" sz="2200" dirty="0">
                <a:solidFill>
                  <a:schemeClr val="bg1"/>
                </a:solidFill>
              </a:rPr>
              <a:t>se, že proto je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Saturnově měsíční soustavě tak vysoké zastoupení vodního ledu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243671" cy="3744416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4293096"/>
            <a:ext cx="424367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b="1" dirty="0">
                <a:solidFill>
                  <a:srgbClr val="00B0F0"/>
                </a:solidFill>
              </a:rPr>
              <a:t>Menší a zpětně obíhající měsíce </a:t>
            </a:r>
            <a:r>
              <a:rPr lang="cs-CZ" sz="2200" dirty="0">
                <a:solidFill>
                  <a:schemeClr val="bg1"/>
                </a:solidFill>
              </a:rPr>
              <a:t>jsou nejspíše jako v jiných případech zachycené planetky pocházející z jiných oblastí sluneční soustavy.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3183" y="0"/>
            <a:ext cx="461331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9B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velkých Saturnových měsíců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36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14800" y="2971800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4395787"/>
            <a:ext cx="892899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Saturn </a:t>
            </a:r>
            <a:r>
              <a:rPr lang="cs-CZ" sz="2200" dirty="0">
                <a:solidFill>
                  <a:schemeClr val="bg1"/>
                </a:solidFill>
              </a:rPr>
              <a:t>je znám svou </a:t>
            </a:r>
            <a:r>
              <a:rPr lang="cs-CZ" sz="2200" dirty="0">
                <a:solidFill>
                  <a:srgbClr val="FFC000"/>
                </a:solidFill>
              </a:rPr>
              <a:t>mohutnou soustavou planetárních prstenců</a:t>
            </a:r>
            <a:r>
              <a:rPr lang="cs-CZ" sz="2200" dirty="0">
                <a:solidFill>
                  <a:schemeClr val="bg1"/>
                </a:solidFill>
              </a:rPr>
              <a:t>, které jsou viditelné ze Země i malým </a:t>
            </a:r>
            <a:r>
              <a:rPr lang="cs-CZ" sz="2200" dirty="0" smtClean="0">
                <a:solidFill>
                  <a:schemeClr val="bg1"/>
                </a:solidFill>
              </a:rPr>
              <a:t>dalekohledem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kolem planety obíhá také </a:t>
            </a:r>
            <a:r>
              <a:rPr lang="cs-CZ" sz="2200" dirty="0">
                <a:solidFill>
                  <a:srgbClr val="FFC000"/>
                </a:solidFill>
              </a:rPr>
              <a:t>početná rodina </a:t>
            </a:r>
            <a:r>
              <a:rPr lang="cs-CZ" sz="2200" dirty="0" smtClean="0">
                <a:solidFill>
                  <a:srgbClr val="FFC000"/>
                </a:solidFill>
              </a:rPr>
              <a:t>měsíců </a:t>
            </a:r>
            <a:r>
              <a:rPr lang="cs-CZ" sz="2200" dirty="0" smtClean="0">
                <a:solidFill>
                  <a:schemeClr val="bg1"/>
                </a:solidFill>
              </a:rPr>
              <a:t>- k r. 2009 </a:t>
            </a:r>
            <a:r>
              <a:rPr lang="cs-CZ" sz="2200" dirty="0">
                <a:solidFill>
                  <a:schemeClr val="bg1"/>
                </a:solidFill>
              </a:rPr>
              <a:t>potvrzeno </a:t>
            </a:r>
            <a:r>
              <a:rPr lang="cs-CZ" sz="2200" dirty="0" smtClean="0">
                <a:solidFill>
                  <a:schemeClr val="bg1"/>
                </a:solidFill>
              </a:rPr>
              <a:t>62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největší </a:t>
            </a:r>
            <a:r>
              <a:rPr lang="cs-CZ" sz="2200" dirty="0">
                <a:solidFill>
                  <a:srgbClr val="FFC000"/>
                </a:solidFill>
              </a:rPr>
              <a:t>z nich je Titan</a:t>
            </a:r>
            <a:r>
              <a:rPr lang="cs-CZ" sz="2200" dirty="0">
                <a:solidFill>
                  <a:schemeClr val="bg1"/>
                </a:solidFill>
              </a:rPr>
              <a:t>, který má jako jediný měsíc ve sluneční soustavě hustou </a:t>
            </a:r>
            <a:r>
              <a:rPr lang="cs-CZ" sz="2200" dirty="0" smtClean="0">
                <a:solidFill>
                  <a:schemeClr val="bg1"/>
                </a:solidFill>
              </a:rPr>
              <a:t>atmosféru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na noční obloze je snadno pozorovatelný pouhým okem jako nažloutlý neblikavý objekt.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55976" y="868954"/>
            <a:ext cx="46805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objem planety je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764 krát větší </a:t>
            </a:r>
            <a:r>
              <a:rPr lang="cs-CZ" sz="2200" dirty="0">
                <a:solidFill>
                  <a:schemeClr val="bg1"/>
                </a:solidFill>
              </a:rPr>
              <a:t>než objem </a:t>
            </a:r>
            <a:r>
              <a:rPr lang="cs-CZ" sz="2200" dirty="0" smtClean="0">
                <a:solidFill>
                  <a:schemeClr val="bg1"/>
                </a:solidFill>
              </a:rPr>
              <a:t>Země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 smtClean="0">
                <a:solidFill>
                  <a:srgbClr val="FFC000"/>
                </a:solidFill>
              </a:rPr>
              <a:t>hmotnost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Saturnu je </a:t>
            </a:r>
            <a:r>
              <a:rPr lang="cs-CZ" sz="2200" b="1" dirty="0" smtClean="0">
                <a:solidFill>
                  <a:srgbClr val="FFC000"/>
                </a:solidFill>
              </a:rPr>
              <a:t>95x </a:t>
            </a:r>
            <a:r>
              <a:rPr lang="cs-CZ" sz="2200" b="1" dirty="0">
                <a:solidFill>
                  <a:srgbClr val="FFC000"/>
                </a:solidFill>
              </a:rPr>
              <a:t>vyšší</a:t>
            </a:r>
            <a:r>
              <a:rPr lang="cs-CZ" sz="2200" dirty="0">
                <a:solidFill>
                  <a:srgbClr val="FFC000"/>
                </a:solidFill>
              </a:rPr>
              <a:t>, </a:t>
            </a:r>
            <a:r>
              <a:rPr lang="cs-CZ" sz="2200" dirty="0">
                <a:solidFill>
                  <a:schemeClr val="bg1"/>
                </a:solidFill>
              </a:rPr>
              <a:t>než hmotnost Země.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má ze všech planet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hustotu (687 kg/m3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2200" b="1" dirty="0" smtClean="0">
                <a:solidFill>
                  <a:srgbClr val="FFC000"/>
                </a:solidFill>
              </a:rPr>
              <a:t> – </a:t>
            </a:r>
            <a:r>
              <a:rPr lang="cs-CZ" sz="2200" dirty="0" smtClean="0">
                <a:solidFill>
                  <a:srgbClr val="FFC000"/>
                </a:solidFill>
              </a:rPr>
              <a:t>jediná planeta s menší střední hustotou </a:t>
            </a:r>
            <a:r>
              <a:rPr lang="cs-CZ" sz="2200" dirty="0">
                <a:solidFill>
                  <a:srgbClr val="FFC000"/>
                </a:solidFill>
              </a:rPr>
              <a:t>než </a:t>
            </a:r>
            <a:r>
              <a:rPr lang="cs-CZ" sz="2200" dirty="0" smtClean="0">
                <a:solidFill>
                  <a:srgbClr val="FFC000"/>
                </a:solidFill>
              </a:rPr>
              <a:t>voda</a:t>
            </a:r>
            <a:r>
              <a:rPr lang="cs-CZ" sz="2200" dirty="0">
                <a:solidFill>
                  <a:srgbClr val="FFC000"/>
                </a:solidFill>
              </a:rPr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jeden </a:t>
            </a:r>
            <a:r>
              <a:rPr lang="cs-CZ" sz="2200" dirty="0">
                <a:solidFill>
                  <a:srgbClr val="FFC000"/>
                </a:solidFill>
              </a:rPr>
              <a:t>oběh okolo Slunce </a:t>
            </a:r>
            <a:r>
              <a:rPr lang="cs-CZ" sz="2200" dirty="0">
                <a:solidFill>
                  <a:schemeClr val="bg1"/>
                </a:solidFill>
              </a:rPr>
              <a:t>vykoná Saturn za </a:t>
            </a:r>
            <a:r>
              <a:rPr lang="cs-CZ" sz="2200" b="1" dirty="0">
                <a:solidFill>
                  <a:srgbClr val="FFC000"/>
                </a:solidFill>
              </a:rPr>
              <a:t>29,46 pozemského </a:t>
            </a:r>
            <a:r>
              <a:rPr lang="cs-CZ" sz="2200" b="1" dirty="0" smtClean="0">
                <a:solidFill>
                  <a:srgbClr val="FFC000"/>
                </a:solidFill>
              </a:rPr>
              <a:t>roku</a:t>
            </a:r>
            <a:endParaRPr lang="cs-CZ" sz="2200" dirty="0" smtClean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96" y="844874"/>
            <a:ext cx="4012039" cy="3477875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0596" y="22385"/>
            <a:ext cx="89259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charakteristika a porovnání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654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50137"/>
            <a:ext cx="4824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Složení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280" y="916454"/>
            <a:ext cx="532859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Saturn se podobně jako Jupiter celkově skládá ze </a:t>
            </a:r>
            <a:r>
              <a:rPr lang="cs-CZ" sz="2200" b="1" dirty="0">
                <a:solidFill>
                  <a:srgbClr val="F79D53"/>
                </a:solidFill>
              </a:rPr>
              <a:t>75 % vodíku a 25 % hélia </a:t>
            </a:r>
            <a:r>
              <a:rPr lang="cs-CZ" sz="2200" dirty="0">
                <a:solidFill>
                  <a:srgbClr val="FFC000"/>
                </a:solidFill>
              </a:rPr>
              <a:t>se stopami metanu, vody a amoniaku. </a:t>
            </a:r>
            <a:endParaRPr lang="cs-CZ" sz="2200" dirty="0" smtClean="0">
              <a:solidFill>
                <a:srgbClr val="FFC0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Toto </a:t>
            </a:r>
            <a:r>
              <a:rPr lang="cs-CZ" sz="2200" dirty="0">
                <a:solidFill>
                  <a:schemeClr val="bg1"/>
                </a:solidFill>
              </a:rPr>
              <a:t>složení odpovídá složení původní mlhoviny, ze které se zformovaly všechny planety sluneční soustavy.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Předpokládá </a:t>
            </a:r>
            <a:r>
              <a:rPr lang="cs-CZ" sz="2200" dirty="0">
                <a:solidFill>
                  <a:schemeClr val="bg1"/>
                </a:solidFill>
              </a:rPr>
              <a:t>se, že </a:t>
            </a:r>
            <a:r>
              <a:rPr lang="cs-CZ" sz="2200" b="1" dirty="0">
                <a:solidFill>
                  <a:srgbClr val="F79D53"/>
                </a:solidFill>
              </a:rPr>
              <a:t>jádro planety je tvořeno z kovového vodíku či hélia </a:t>
            </a:r>
            <a:r>
              <a:rPr lang="cs-CZ" sz="2200" dirty="0">
                <a:solidFill>
                  <a:schemeClr val="bg1"/>
                </a:solidFill>
              </a:rPr>
              <a:t>(nebo sloučeniny těchto dvou kovů</a:t>
            </a:r>
            <a:r>
              <a:rPr lang="cs-CZ" sz="2200" dirty="0" smtClean="0">
                <a:solidFill>
                  <a:schemeClr val="bg1"/>
                </a:solidFill>
              </a:rPr>
              <a:t>), </a:t>
            </a:r>
            <a:r>
              <a:rPr lang="cs-CZ" sz="2200" dirty="0">
                <a:solidFill>
                  <a:schemeClr val="bg1"/>
                </a:solidFill>
              </a:rPr>
              <a:t>což je způsobeno obrovským tlakem panujícím uvnitř planety.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rgbClr val="F79D53"/>
                </a:solidFill>
              </a:rPr>
              <a:t>Teplota </a:t>
            </a:r>
            <a:r>
              <a:rPr lang="cs-CZ" sz="2200" b="1" dirty="0">
                <a:solidFill>
                  <a:srgbClr val="F79D53"/>
                </a:solidFill>
              </a:rPr>
              <a:t>v jádře se odhaduje na 12 000 </a:t>
            </a:r>
            <a:r>
              <a:rPr lang="cs-CZ" sz="2200" b="1" dirty="0" smtClean="0">
                <a:solidFill>
                  <a:srgbClr val="F79D53"/>
                </a:solidFill>
              </a:rPr>
              <a:t>K</a:t>
            </a:r>
            <a:r>
              <a:rPr lang="cs-CZ" sz="2200" dirty="0" smtClean="0">
                <a:solidFill>
                  <a:srgbClr val="F79D53"/>
                </a:solidFill>
              </a:rPr>
              <a:t>. </a:t>
            </a:r>
            <a:r>
              <a:rPr lang="cs-CZ" sz="2200" dirty="0">
                <a:solidFill>
                  <a:schemeClr val="bg1"/>
                </a:solidFill>
              </a:rPr>
              <a:t>Podle údajů získaných během průletu sondy Voyager 1 je poměr vodíku ku héliu v atmosféře 9:1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585" y="180194"/>
            <a:ext cx="3716644" cy="2864420"/>
          </a:xfrm>
          <a:prstGeom prst="rect">
            <a:avLst/>
          </a:prstGeom>
          <a:solidFill>
            <a:srgbClr val="FF6699"/>
          </a:solidFill>
          <a:ln w="28575">
            <a:solidFill>
              <a:srgbClr val="F79D53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485" y="3892058"/>
            <a:ext cx="3660730" cy="2745548"/>
          </a:xfrm>
          <a:prstGeom prst="rect">
            <a:avLst/>
          </a:prstGeom>
          <a:noFill/>
          <a:ln w="28575">
            <a:solidFill>
              <a:srgbClr val="F79D53"/>
            </a:solidFill>
            <a:miter lim="800000"/>
            <a:headEnd/>
            <a:tailEnd/>
          </a:ln>
          <a:effectLst>
            <a:glow rad="101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2485" y="3071045"/>
            <a:ext cx="36607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75A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0000" endA="300" endPos="50000" dist="29997" dir="5400000" sy="-100000" algn="bl" rotWithShape="0"/>
                </a:effectLst>
              </a:rPr>
              <a:t>PLANETA SATURN</a:t>
            </a:r>
            <a:endParaRPr lang="cs-CZ" sz="3600" b="1" dirty="0">
              <a:solidFill>
                <a:srgbClr val="FF75A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0000" endA="300" endPos="5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950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800692"/>
            <a:ext cx="4968552" cy="3726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043" y="9679"/>
            <a:ext cx="88265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stavba Saturnu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02903" y="3085762"/>
            <a:ext cx="3851777" cy="212365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V</a:t>
            </a:r>
            <a:r>
              <a:rPr lang="cs-CZ" sz="2200" dirty="0">
                <a:solidFill>
                  <a:schemeClr val="bg1"/>
                </a:solidFill>
              </a:rPr>
              <a:t> hloubce 25 000 až 33 000 km pod vrchními mraky začíná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vrstva tekutého kovového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vodíku </a:t>
            </a:r>
            <a:r>
              <a:rPr lang="cs-CZ" sz="2200" dirty="0" smtClean="0">
                <a:solidFill>
                  <a:schemeClr val="bg1"/>
                </a:solidFill>
              </a:rPr>
              <a:t>(má velmi dobrou elektrickou vodivost). Síla vrstvy je přibližně </a:t>
            </a:r>
            <a:r>
              <a:rPr lang="cs-CZ" sz="2200" dirty="0">
                <a:solidFill>
                  <a:schemeClr val="bg1"/>
                </a:solidFill>
              </a:rPr>
              <a:t>20 000 km.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5" y="692696"/>
            <a:ext cx="893340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Mezi atmosférou, povrchem, pláštěm a jádrem </a:t>
            </a:r>
            <a:r>
              <a:rPr lang="cs-CZ" sz="2200" b="1" dirty="0">
                <a:solidFill>
                  <a:srgbClr val="FFCC99"/>
                </a:solidFill>
              </a:rPr>
              <a:t>nejsou zřetelné hranice</a:t>
            </a:r>
            <a:r>
              <a:rPr lang="cs-CZ" sz="2200" dirty="0">
                <a:solidFill>
                  <a:srgbClr val="FF75A3"/>
                </a:solidFill>
              </a:rPr>
              <a:t>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Pod mraky se vytváří </a:t>
            </a:r>
            <a:r>
              <a:rPr lang="cs-CZ" sz="2200" dirty="0">
                <a:solidFill>
                  <a:schemeClr val="bg1"/>
                </a:solidFill>
              </a:rPr>
              <a:t>globální oceán tekutého vodíku. </a:t>
            </a:r>
            <a:r>
              <a:rPr lang="cs-CZ" sz="2200" dirty="0" smtClean="0">
                <a:solidFill>
                  <a:schemeClr val="bg1"/>
                </a:solidFill>
              </a:rPr>
              <a:t>Blíže </a:t>
            </a:r>
            <a:r>
              <a:rPr lang="cs-CZ" sz="2200" dirty="0">
                <a:solidFill>
                  <a:schemeClr val="bg1"/>
                </a:solidFill>
              </a:rPr>
              <a:t>ke středu planety získává kapalný vodík stále více vlastností kovů.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3734" y="5315092"/>
            <a:ext cx="8947175" cy="14773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 planety </a:t>
            </a:r>
            <a:r>
              <a:rPr lang="cs-CZ" sz="2400" b="1" dirty="0" smtClean="0">
                <a:solidFill>
                  <a:srgbClr val="FFFF00"/>
                </a:solidFill>
              </a:rPr>
              <a:t>- </a:t>
            </a:r>
            <a:r>
              <a:rPr lang="cs-CZ" sz="2200" dirty="0">
                <a:solidFill>
                  <a:prstClr val="white"/>
                </a:solidFill>
              </a:rPr>
              <a:t>Jádro planety je tvořeno patrně těžšími prvky a ledem. </a:t>
            </a:r>
            <a:endParaRPr lang="cs-CZ" sz="2200" dirty="0" smtClean="0">
              <a:solidFill>
                <a:prstClr val="white"/>
              </a:solidFill>
            </a:endParaRPr>
          </a:p>
          <a:p>
            <a:pPr lvl="0"/>
            <a:r>
              <a:rPr lang="cs-CZ" sz="2200" dirty="0" smtClean="0">
                <a:solidFill>
                  <a:prstClr val="white"/>
                </a:solidFill>
              </a:rPr>
              <a:t>Je </a:t>
            </a:r>
            <a:r>
              <a:rPr lang="cs-CZ" sz="2200" dirty="0">
                <a:solidFill>
                  <a:prstClr val="white"/>
                </a:solidFill>
              </a:rPr>
              <a:t>asi třikrát větší než Země, ovšem jeho hmotnost je 25násobná.</a:t>
            </a:r>
          </a:p>
          <a:p>
            <a:pPr marL="342900" indent="-342900">
              <a:buFontTx/>
              <a:buChar char="-"/>
            </a:pPr>
            <a:r>
              <a:rPr lang="cs-CZ" sz="2200" dirty="0" smtClean="0">
                <a:solidFill>
                  <a:schemeClr val="bg1"/>
                </a:solidFill>
              </a:rPr>
              <a:t>teplota </a:t>
            </a:r>
            <a:r>
              <a:rPr lang="cs-CZ" sz="2200" dirty="0">
                <a:solidFill>
                  <a:schemeClr val="bg1"/>
                </a:solidFill>
              </a:rPr>
              <a:t>ve vnitřním jádře </a:t>
            </a: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000 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K, </a:t>
            </a:r>
          </a:p>
          <a:p>
            <a:pPr marL="342900" indent="-342900">
              <a:buFontTx/>
              <a:buChar char="-"/>
            </a:pPr>
            <a:r>
              <a:rPr lang="cs-CZ" sz="2200" dirty="0" smtClean="0">
                <a:solidFill>
                  <a:schemeClr val="bg1"/>
                </a:solidFill>
              </a:rPr>
              <a:t>tlak </a:t>
            </a:r>
            <a:r>
              <a:rPr lang="cs-CZ" sz="2200" dirty="0">
                <a:solidFill>
                  <a:schemeClr val="bg1"/>
                </a:solidFill>
              </a:rPr>
              <a:t>se odhaduje na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miliónů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MPa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11" name="Obousměrná vodorovná šipka 10"/>
          <p:cNvSpPr/>
          <p:nvPr/>
        </p:nvSpPr>
        <p:spPr>
          <a:xfrm rot="19659251" flipV="1">
            <a:off x="2966702" y="2999129"/>
            <a:ext cx="2459240" cy="173267"/>
          </a:xfrm>
          <a:prstGeom prst="leftRightArrow">
            <a:avLst/>
          </a:prstGeom>
          <a:solidFill>
            <a:srgbClr val="F79D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1" y="1800692"/>
            <a:ext cx="3820837" cy="1107996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Už 500 km pod vrcholky mraků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 přechází do kapalného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skupenství.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ousměrná vodorovná šipka 14"/>
          <p:cNvSpPr/>
          <p:nvPr/>
        </p:nvSpPr>
        <p:spPr>
          <a:xfrm rot="1252674" flipV="1">
            <a:off x="2758951" y="4238451"/>
            <a:ext cx="2577320" cy="177280"/>
          </a:xfrm>
          <a:prstGeom prst="leftRightArrow">
            <a:avLst/>
          </a:prstGeom>
          <a:solidFill>
            <a:srgbClr val="F79D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ousměrná vodorovná šipka 15"/>
          <p:cNvSpPr/>
          <p:nvPr/>
        </p:nvSpPr>
        <p:spPr>
          <a:xfrm rot="4769697" flipV="1">
            <a:off x="1931778" y="4436867"/>
            <a:ext cx="1616153" cy="204710"/>
          </a:xfrm>
          <a:prstGeom prst="leftRightArrow">
            <a:avLst/>
          </a:prstGeom>
          <a:solidFill>
            <a:srgbClr val="F79D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53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build="p"/>
      <p:bldP spid="8" grpId="0" animBg="1"/>
      <p:bldP spid="11" grpId="0" animBg="1"/>
      <p:bldP spid="13" grpId="0" animBg="1"/>
      <p:bldP spid="15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860274"/>
            <a:ext cx="538392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C000"/>
                </a:solidFill>
              </a:rPr>
              <a:t>Saturn obíhá Slunce ve střední vzdálenosti 1426,9 miliónu </a:t>
            </a:r>
            <a:r>
              <a:rPr lang="cs-CZ" sz="2200" b="1" dirty="0" smtClean="0">
                <a:solidFill>
                  <a:srgbClr val="FFC000"/>
                </a:solidFill>
              </a:rPr>
              <a:t>km</a:t>
            </a:r>
            <a:r>
              <a:rPr lang="cs-CZ" sz="2200" dirty="0" smtClean="0">
                <a:solidFill>
                  <a:srgbClr val="FFC000"/>
                </a:solidFill>
              </a:rPr>
              <a:t>, </a:t>
            </a:r>
            <a:r>
              <a:rPr lang="cs-CZ" sz="2200" dirty="0">
                <a:solidFill>
                  <a:schemeClr val="bg1"/>
                </a:solidFill>
              </a:rPr>
              <a:t>což je přibližně dvojnásobek vzdálenosti Jupitera od Slunce a téměř desetinásobek vzdálenosti Země od Slunce.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Oběžná rychlost dosahuje 9,66 km/s, což odpovídá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34 703 km/h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5" y="67271"/>
            <a:ext cx="54109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Oběžná dráha Saturnu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39" y="3348121"/>
            <a:ext cx="3530749" cy="3327052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452" y="67271"/>
            <a:ext cx="3543361" cy="264714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79911" y="2996952"/>
            <a:ext cx="5281901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Oběžná dráha je eliptická, blízká kruhové. </a:t>
            </a:r>
          </a:p>
          <a:p>
            <a:r>
              <a:rPr lang="cs-CZ" sz="2200" b="1" dirty="0">
                <a:solidFill>
                  <a:srgbClr val="FFC000"/>
                </a:solidFill>
              </a:rPr>
              <a:t>Odklon osy od kolmice na ekliptiku je 26,7°, </a:t>
            </a:r>
            <a:r>
              <a:rPr lang="cs-CZ" sz="2200" dirty="0">
                <a:solidFill>
                  <a:schemeClr val="bg1"/>
                </a:solidFill>
              </a:rPr>
              <a:t>zhruba o 4 stupně více, než je skloněna rotační osa Země. </a:t>
            </a:r>
          </a:p>
          <a:p>
            <a:r>
              <a:rPr lang="cs-CZ" sz="2200" dirty="0">
                <a:solidFill>
                  <a:schemeClr val="bg1"/>
                </a:solidFill>
              </a:rPr>
              <a:t>Sklon osy rotace planety vůči oběžné dráze Země má velký význam z hlediska viditelnosti  Saturnových prstenců ze Země, kdy jsou vidět lépe či hůře, v závislosti na jejich sklonu vůči pozemskému pozorovateli a množství odráženého slunečního světla </a:t>
            </a:r>
            <a:r>
              <a:rPr lang="cs-CZ" sz="2200" dirty="0" smtClean="0">
                <a:solidFill>
                  <a:schemeClr val="bg1"/>
                </a:solidFill>
              </a:rPr>
              <a:t>směrem k </a:t>
            </a:r>
            <a:r>
              <a:rPr lang="cs-CZ" sz="2200" dirty="0">
                <a:solidFill>
                  <a:schemeClr val="bg1"/>
                </a:solidFill>
              </a:rPr>
              <a:t>pozorovateli. </a:t>
            </a:r>
          </a:p>
        </p:txBody>
      </p:sp>
    </p:spTree>
    <p:extLst>
      <p:ext uri="{BB962C8B-B14F-4D97-AF65-F5344CB8AC3E}">
        <p14:creationId xmlns:p14="http://schemas.microsoft.com/office/powerpoint/2010/main" val="21434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430"/>
                            </p:stCondLst>
                            <p:childTnLst>
                              <p:par>
                                <p:cTn id="2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0281" y="-27296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Rotace Saturnu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9137" y="3954207"/>
            <a:ext cx="8030056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srgbClr val="FFC000"/>
                </a:solidFill>
              </a:rPr>
              <a:t>Jedna otočka </a:t>
            </a:r>
            <a:r>
              <a:rPr lang="cs-CZ" sz="2200" dirty="0">
                <a:solidFill>
                  <a:schemeClr val="bg1"/>
                </a:solidFill>
              </a:rPr>
              <a:t>planety kolem vlastní osy trvá </a:t>
            </a:r>
            <a:r>
              <a:rPr lang="cs-CZ" sz="2200" b="1" dirty="0">
                <a:solidFill>
                  <a:srgbClr val="FFC000"/>
                </a:solidFill>
              </a:rPr>
              <a:t>10,66 hodiny</a:t>
            </a:r>
            <a:r>
              <a:rPr lang="cs-CZ" sz="2200" dirty="0">
                <a:solidFill>
                  <a:srgbClr val="FFC000"/>
                </a:solidFill>
              </a:rPr>
              <a:t>. </a:t>
            </a:r>
            <a:endParaRPr lang="cs-CZ" sz="2200" dirty="0" smtClean="0">
              <a:solidFill>
                <a:srgbClr val="FFC0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Saturn </a:t>
            </a:r>
            <a:r>
              <a:rPr lang="cs-CZ" sz="2200" dirty="0">
                <a:solidFill>
                  <a:schemeClr val="bg1"/>
                </a:solidFill>
              </a:rPr>
              <a:t>se tak řadí mezi planety s nejkratším dnem.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Rychlejší </a:t>
            </a:r>
            <a:r>
              <a:rPr lang="cs-CZ" sz="2200" dirty="0">
                <a:solidFill>
                  <a:schemeClr val="bg1"/>
                </a:solidFill>
              </a:rPr>
              <a:t>rotaci má již pouze Jupiter.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Rotace </a:t>
            </a:r>
            <a:r>
              <a:rPr lang="cs-CZ" sz="2200" dirty="0">
                <a:solidFill>
                  <a:schemeClr val="bg1"/>
                </a:solidFill>
              </a:rPr>
              <a:t>je diferenciální, což znamená, že </a:t>
            </a:r>
            <a:r>
              <a:rPr lang="cs-CZ" sz="2200" b="1" dirty="0">
                <a:solidFill>
                  <a:srgbClr val="FFC000"/>
                </a:solidFill>
              </a:rPr>
              <a:t>rychlost není ve všech částech planety stejná</a:t>
            </a:r>
            <a:r>
              <a:rPr lang="cs-CZ" sz="2200" dirty="0">
                <a:solidFill>
                  <a:srgbClr val="FFC000"/>
                </a:solidFill>
              </a:rPr>
              <a:t>. </a:t>
            </a:r>
            <a:r>
              <a:rPr lang="cs-CZ" sz="2200" dirty="0">
                <a:solidFill>
                  <a:schemeClr val="bg1"/>
                </a:solidFill>
              </a:rPr>
              <a:t>Klesá od rovníku směrem k pólu.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rgbClr val="FFC000"/>
                </a:solidFill>
              </a:rPr>
              <a:t>Na </a:t>
            </a:r>
            <a:r>
              <a:rPr lang="cs-CZ" sz="2200" b="1" dirty="0">
                <a:solidFill>
                  <a:srgbClr val="FFC000"/>
                </a:solidFill>
              </a:rPr>
              <a:t>rovníku vykoná jednu otočku za 10 h a 14 min</a:t>
            </a:r>
            <a:r>
              <a:rPr lang="cs-CZ" sz="2200" dirty="0">
                <a:solidFill>
                  <a:srgbClr val="FFC000"/>
                </a:solidFill>
              </a:rPr>
              <a:t>,</a:t>
            </a:r>
            <a:r>
              <a:rPr lang="cs-CZ" sz="2200" dirty="0">
                <a:solidFill>
                  <a:schemeClr val="bg1"/>
                </a:solidFill>
              </a:rPr>
              <a:t> kdežto například na 57° šířky trvá jedna otočka již 11 hodin a 7,5 minuty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37" y="795778"/>
            <a:ext cx="7817154" cy="3068844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238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260648"/>
            <a:ext cx="45780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Saturnu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30089"/>
            <a:ext cx="4757560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rgbClr val="FFC000"/>
                </a:solidFill>
              </a:rPr>
              <a:t>Atmosféra Saturnu se skládá téměř výhradně z </a:t>
            </a:r>
            <a:r>
              <a:rPr lang="cs-CZ" sz="2200" b="1" dirty="0" smtClean="0">
                <a:solidFill>
                  <a:srgbClr val="FFC000"/>
                </a:solidFill>
              </a:rPr>
              <a:t>vodíku (89%) </a:t>
            </a:r>
            <a:r>
              <a:rPr lang="cs-CZ" sz="2200" b="1" dirty="0">
                <a:solidFill>
                  <a:srgbClr val="FFC000"/>
                </a:solidFill>
              </a:rPr>
              <a:t>a </a:t>
            </a:r>
            <a:r>
              <a:rPr lang="cs-CZ" sz="2200" b="1" dirty="0" smtClean="0">
                <a:solidFill>
                  <a:srgbClr val="FFC000"/>
                </a:solidFill>
              </a:rPr>
              <a:t>hélia (11%).</a:t>
            </a:r>
          </a:p>
          <a:p>
            <a:pPr algn="ctr"/>
            <a:r>
              <a:rPr lang="cs-CZ" sz="2100" i="1" dirty="0">
                <a:solidFill>
                  <a:schemeClr val="bg1"/>
                </a:solidFill>
              </a:rPr>
              <a:t>Ze Země byl v atmosféře Saturnu zjištěn molekulární vodík, čpavek a metan. Přístroje kosmických sond objevily dále hélium, fosfen, etan, acetylén, </a:t>
            </a:r>
            <a:r>
              <a:rPr lang="cs-CZ" sz="2100" i="1" dirty="0" smtClean="0">
                <a:solidFill>
                  <a:schemeClr val="bg1"/>
                </a:solidFill>
              </a:rPr>
              <a:t>metyl acetylén </a:t>
            </a:r>
            <a:r>
              <a:rPr lang="cs-CZ" sz="2100" i="1" dirty="0">
                <a:solidFill>
                  <a:schemeClr val="bg1"/>
                </a:solidFill>
              </a:rPr>
              <a:t>a propan</a:t>
            </a:r>
            <a:r>
              <a:rPr lang="cs-CZ" sz="2100" i="1" dirty="0" smtClean="0">
                <a:solidFill>
                  <a:schemeClr val="bg1"/>
                </a:solidFill>
              </a:rPr>
              <a:t>.</a:t>
            </a:r>
            <a:endParaRPr lang="cs-CZ" sz="2100" i="1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475" y="116632"/>
            <a:ext cx="4238585" cy="329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98499" y="3573016"/>
            <a:ext cx="535914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Extrémně řídká ionizovaná vrstva atmosféry Saturnu, sahá až po prstenec C.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Nejvrchnější vrstva atmosféry absorbuje ultrafialové záření, což vede ke vzniku mlžného oparu. 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rgbClr val="FFC000"/>
                </a:solidFill>
              </a:rPr>
              <a:t>Nejchladnější částí atmosféry jsou póly</a:t>
            </a:r>
            <a:r>
              <a:rPr lang="cs-CZ" sz="2200" dirty="0">
                <a:solidFill>
                  <a:schemeClr val="bg1"/>
                </a:solidFill>
              </a:rPr>
              <a:t>, ale najdeme i u středu nízké teploty. 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rgbClr val="FFC000"/>
                </a:solidFill>
              </a:rPr>
              <a:t>Žlutá barva planety je způsobena odrazem slunečního světla od horních mraků</a:t>
            </a:r>
            <a:r>
              <a:rPr lang="cs-CZ" sz="2200" dirty="0" smtClean="0">
                <a:solidFill>
                  <a:srgbClr val="FFC000"/>
                </a:solidFill>
              </a:rPr>
              <a:t>.</a:t>
            </a:r>
            <a:endParaRPr lang="cs-CZ" sz="2200" dirty="0">
              <a:solidFill>
                <a:srgbClr val="FFC0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573016"/>
            <a:ext cx="3491880" cy="243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0815" y="6066291"/>
            <a:ext cx="32403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Atmosféra v nepravých barvách</a:t>
            </a:r>
          </a:p>
          <a:p>
            <a:pPr algn="ctr"/>
            <a:r>
              <a:rPr lang="pt-BR" i="1" dirty="0">
                <a:solidFill>
                  <a:srgbClr val="FFFF00"/>
                </a:solidFill>
              </a:rPr>
              <a:t>Autor snímku: NASA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84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84242" y="25045"/>
            <a:ext cx="5076056" cy="472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Díky </a:t>
            </a:r>
            <a:r>
              <a:rPr lang="cs-CZ" sz="2200" dirty="0" smtClean="0">
                <a:solidFill>
                  <a:schemeClr val="bg1"/>
                </a:solidFill>
              </a:rPr>
              <a:t>100 kilometrové </a:t>
            </a:r>
            <a:r>
              <a:rPr lang="cs-CZ" sz="2200" dirty="0">
                <a:solidFill>
                  <a:schemeClr val="bg1"/>
                </a:solidFill>
              </a:rPr>
              <a:t>vrstvě zmrzlých čpavkových krystalků </a:t>
            </a:r>
            <a:r>
              <a:rPr lang="cs-CZ" sz="2200" dirty="0">
                <a:solidFill>
                  <a:srgbClr val="FFC000"/>
                </a:solidFill>
              </a:rPr>
              <a:t>nejsou v Saturnově atmosféře pozorovány tak výrazné pruhy </a:t>
            </a:r>
            <a:r>
              <a:rPr lang="cs-CZ" sz="2200" dirty="0">
                <a:solidFill>
                  <a:schemeClr val="bg1"/>
                </a:solidFill>
              </a:rPr>
              <a:t>a mračné víry jako u Jupitera. 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Sondou </a:t>
            </a:r>
            <a:r>
              <a:rPr lang="cs-CZ" sz="2200" dirty="0">
                <a:solidFill>
                  <a:schemeClr val="bg1"/>
                </a:solidFill>
              </a:rPr>
              <a:t>Voyager bylo zjištěno, že podél rovníkového pásu (asi do úrovně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35</a:t>
            </a:r>
            <a:r>
              <a:rPr lang="cs-CZ" sz="2200" dirty="0">
                <a:solidFill>
                  <a:schemeClr val="bg1"/>
                </a:solidFill>
              </a:rPr>
              <a:t>. rovnoběžek) vane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silný západní vítr rychlostí až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1 800 km/h. </a:t>
            </a:r>
            <a:endParaRPr lang="cs-CZ" sz="2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Ve </a:t>
            </a:r>
            <a:r>
              <a:rPr lang="cs-CZ" sz="2200" dirty="0">
                <a:solidFill>
                  <a:schemeClr val="bg1"/>
                </a:solidFill>
              </a:rPr>
              <a:t>vyšších saturnografických šířkách se vyskytují oblasti se západním i východním prouděním, rychlosti jsou však podstatně nižší. Na snímcích ze sond jsou patrné také </a:t>
            </a:r>
            <a:r>
              <a:rPr lang="cs-CZ" sz="2200" dirty="0">
                <a:solidFill>
                  <a:srgbClr val="FFC000"/>
                </a:solidFill>
              </a:rPr>
              <a:t>mohutné atmosférické víry</a:t>
            </a:r>
            <a:r>
              <a:rPr lang="cs-CZ" sz="2200" dirty="0" smtClean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29" y="784071"/>
            <a:ext cx="3675423" cy="3437017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991" y="4365104"/>
            <a:ext cx="3858413" cy="480591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95000"/>
                  <a:lumMod val="0"/>
                  <a:lumOff val="100000"/>
                </a:schemeClr>
              </a:gs>
              <a:gs pos="53000">
                <a:schemeClr val="tx2">
                  <a:lumMod val="60000"/>
                  <a:lumOff val="40000"/>
                  <a:alpha val="88000"/>
                </a:schemeClr>
              </a:gs>
              <a:gs pos="100000">
                <a:schemeClr val="tx2">
                  <a:lumMod val="20000"/>
                  <a:lumOff val="80000"/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Atmosféra severní polokoule Saturnu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0748" y="14988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991" y="4605399"/>
            <a:ext cx="90343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                                                              </a:t>
            </a:r>
            <a:r>
              <a:rPr lang="cs-CZ" sz="2200" dirty="0" smtClean="0">
                <a:solidFill>
                  <a:schemeClr val="bg1"/>
                </a:solidFill>
              </a:rPr>
              <a:t>Ačkoliv </a:t>
            </a:r>
            <a:r>
              <a:rPr lang="cs-CZ" sz="2200" dirty="0">
                <a:solidFill>
                  <a:schemeClr val="bg1"/>
                </a:solidFill>
              </a:rPr>
              <a:t>rotační osa Saturnu je nakloněna v podobném úhlu jako osa </a:t>
            </a:r>
            <a:r>
              <a:rPr lang="cs-CZ" sz="2200" dirty="0" smtClean="0">
                <a:solidFill>
                  <a:schemeClr val="bg1"/>
                </a:solidFill>
              </a:rPr>
              <a:t>Země, vliv procesů probíhajících </a:t>
            </a:r>
            <a:r>
              <a:rPr lang="cs-CZ" sz="2200" dirty="0">
                <a:solidFill>
                  <a:schemeClr val="bg1"/>
                </a:solidFill>
              </a:rPr>
              <a:t>v nitru a na povrchu </a:t>
            </a:r>
            <a:r>
              <a:rPr lang="cs-CZ" sz="2200" dirty="0" smtClean="0">
                <a:solidFill>
                  <a:schemeClr val="bg1"/>
                </a:solidFill>
              </a:rPr>
              <a:t>planety má </a:t>
            </a:r>
            <a:r>
              <a:rPr lang="cs-CZ" sz="2200" dirty="0">
                <a:solidFill>
                  <a:schemeClr val="bg1"/>
                </a:solidFill>
              </a:rPr>
              <a:t>za následek </a:t>
            </a:r>
            <a:r>
              <a:rPr lang="cs-CZ" sz="2200" dirty="0" smtClean="0">
                <a:solidFill>
                  <a:schemeClr val="bg1"/>
                </a:solidFill>
              </a:rPr>
              <a:t>i to</a:t>
            </a:r>
            <a:r>
              <a:rPr lang="cs-CZ" sz="2200" dirty="0">
                <a:solidFill>
                  <a:schemeClr val="bg1"/>
                </a:solidFill>
              </a:rPr>
              <a:t>, že </a:t>
            </a:r>
            <a:r>
              <a:rPr lang="cs-CZ" sz="2200" b="1" dirty="0">
                <a:solidFill>
                  <a:srgbClr val="FFC000"/>
                </a:solidFill>
              </a:rPr>
              <a:t>na Saturnu nedochází ke střídání ročních </a:t>
            </a:r>
            <a:r>
              <a:rPr lang="cs-CZ" sz="2200" b="1" dirty="0" smtClean="0">
                <a:solidFill>
                  <a:srgbClr val="FFC000"/>
                </a:solidFill>
              </a:rPr>
              <a:t>období.</a:t>
            </a:r>
            <a:r>
              <a:rPr lang="cs-CZ" sz="2200" b="1" dirty="0" smtClean="0">
                <a:solidFill>
                  <a:srgbClr val="F79D53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Díky </a:t>
            </a:r>
            <a:r>
              <a:rPr lang="cs-CZ" sz="2200" dirty="0">
                <a:solidFill>
                  <a:schemeClr val="bg1"/>
                </a:solidFill>
              </a:rPr>
              <a:t>nízké hustotě, rychlé rotaci a složení planety má Saturn tvar koule zploštělé na pólech a vypouklé na rovníku. </a:t>
            </a:r>
            <a:r>
              <a:rPr lang="cs-CZ" sz="2200" b="1" dirty="0">
                <a:solidFill>
                  <a:srgbClr val="FFC000"/>
                </a:solidFill>
              </a:rPr>
              <a:t>Poloměr na rovníku a na pólech se liší o téměř 10% </a:t>
            </a:r>
            <a:r>
              <a:rPr lang="cs-CZ" sz="2200" dirty="0">
                <a:solidFill>
                  <a:schemeClr val="bg1"/>
                </a:solidFill>
              </a:rPr>
              <a:t>(60 268 km a 54 364 km</a:t>
            </a:r>
            <a:r>
              <a:rPr lang="cs-CZ" sz="2200" dirty="0" smtClean="0">
                <a:solidFill>
                  <a:schemeClr val="bg1"/>
                </a:solidFill>
              </a:rPr>
              <a:t>).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rot="12783091">
            <a:off x="1731541" y="3546286"/>
            <a:ext cx="2538028" cy="13786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88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70"/>
                            </p:stCondLst>
                            <p:childTnLst>
                              <p:par>
                                <p:cTn id="3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  <p:bldP spid="4" grpId="0"/>
      <p:bldP spid="5" grpId="0" build="p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24" y="899789"/>
            <a:ext cx="3000416" cy="3110896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782126"/>
            <a:ext cx="559504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V Saturnově atmosféře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vanou větry, </a:t>
            </a:r>
            <a:r>
              <a:rPr lang="cs-CZ" sz="2200" dirty="0">
                <a:solidFill>
                  <a:schemeClr val="bg1"/>
                </a:solidFill>
              </a:rPr>
              <a:t>které dosahují rychlosti až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 m/s v oblasti pólů, </a:t>
            </a:r>
            <a:endParaRPr lang="cs-CZ" sz="2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rovníkové oblasti</a:t>
            </a:r>
            <a:r>
              <a:rPr lang="cs-CZ" sz="2200" b="1" dirty="0">
                <a:solidFill>
                  <a:srgbClr val="F9B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dosahují rychlosti až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 km/h</a:t>
            </a:r>
            <a:r>
              <a:rPr lang="cs-CZ" sz="2200" dirty="0">
                <a:solidFill>
                  <a:schemeClr val="bg1"/>
                </a:solidFill>
              </a:rPr>
              <a:t>, což je pětkrát více než nejrychlejší větry na Jupiteru. Převážná část větrů směřuje východním směrem a předbíhá rotaci planety. Západním směrem vanou pouze slabší větry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severních šířkách.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292" y="3582893"/>
            <a:ext cx="3034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/>
              <a:t>Jižní polární vír na Saturnu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0"/>
            <a:ext cx="7776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a atmosférické útvary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3292" y="4118789"/>
            <a:ext cx="553273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Okolo severního pólu planety obíhá záhadná struktura ve tvaru 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šestiúhelníku</a:t>
            </a:r>
            <a:r>
              <a:rPr lang="cs-CZ" sz="2200" dirty="0" smtClean="0">
                <a:solidFill>
                  <a:srgbClr val="FFC000"/>
                </a:solidFill>
              </a:rPr>
              <a:t>. 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Z </a:t>
            </a:r>
            <a:r>
              <a:rPr lang="cs-CZ" sz="2200" dirty="0">
                <a:solidFill>
                  <a:schemeClr val="bg1"/>
                </a:solidFill>
              </a:rPr>
              <a:t>pozorování za dlouhý čas vyplývá, že šestiúhelník s průměrem 25 000 km je stabilní a nejedná se o krátkodobý jev.</a:t>
            </a:r>
          </a:p>
          <a:p>
            <a:r>
              <a:rPr lang="cs-CZ" sz="2000" dirty="0" smtClean="0">
                <a:solidFill>
                  <a:srgbClr val="00FF00"/>
                </a:solidFill>
              </a:rPr>
              <a:t>První </a:t>
            </a:r>
            <a:r>
              <a:rPr lang="cs-CZ" sz="2000" dirty="0">
                <a:solidFill>
                  <a:srgbClr val="00FF00"/>
                </a:solidFill>
              </a:rPr>
              <a:t>snímky tohoto útvaru pocházejí již od sondy Voyager 1 a 2, podrobnější snímky útvaru pak přinesla sonda Cassini. </a:t>
            </a:r>
            <a:endParaRPr lang="cs-CZ" sz="2000" dirty="0" smtClean="0">
              <a:solidFill>
                <a:srgbClr val="00FF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541" y="3429000"/>
            <a:ext cx="3312368" cy="3312368"/>
          </a:xfrm>
          <a:prstGeom prst="rect">
            <a:avLst/>
          </a:prstGeom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53591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/>
      <p:bldP spid="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802878"/>
            <a:ext cx="54006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objevila </a:t>
            </a:r>
            <a:r>
              <a:rPr lang="cs-CZ" sz="2200" dirty="0">
                <a:solidFill>
                  <a:schemeClr val="bg1"/>
                </a:solidFill>
              </a:rPr>
              <a:t>sonda Pioneer 11 v roce 1979.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Má </a:t>
            </a:r>
            <a:r>
              <a:rPr lang="cs-CZ" sz="2200" dirty="0">
                <a:solidFill>
                  <a:schemeClr val="bg1"/>
                </a:solidFill>
              </a:rPr>
              <a:t>mnohem menší intenzitu než magnetické pole Jupiteru a jde o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nejslabší magnetické pole mezi všemi plynnými obry. </a:t>
            </a:r>
            <a:endParaRPr lang="cs-CZ" sz="2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Na </a:t>
            </a:r>
            <a:r>
              <a:rPr lang="cs-CZ" sz="2200" dirty="0">
                <a:solidFill>
                  <a:srgbClr val="FFC000"/>
                </a:solidFill>
              </a:rPr>
              <a:t>rovníku dosahuje </a:t>
            </a:r>
            <a:r>
              <a:rPr lang="cs-CZ" sz="2200" dirty="0" smtClean="0">
                <a:solidFill>
                  <a:srgbClr val="FFC000"/>
                </a:solidFill>
              </a:rPr>
              <a:t>jen </a:t>
            </a:r>
            <a:r>
              <a:rPr lang="cs-CZ" sz="2200" dirty="0">
                <a:solidFill>
                  <a:srgbClr val="FFC000"/>
                </a:solidFill>
              </a:rPr>
              <a:t>o málo </a:t>
            </a:r>
            <a:r>
              <a:rPr lang="cs-CZ" sz="2200" dirty="0" smtClean="0">
                <a:solidFill>
                  <a:srgbClr val="FFC000"/>
                </a:solidFill>
              </a:rPr>
              <a:t>silnějších </a:t>
            </a:r>
            <a:r>
              <a:rPr lang="cs-CZ" sz="2200" dirty="0">
                <a:solidFill>
                  <a:srgbClr val="FFC000"/>
                </a:solidFill>
              </a:rPr>
              <a:t>než magnetické pole </a:t>
            </a:r>
            <a:r>
              <a:rPr lang="cs-CZ" sz="2200" dirty="0" smtClean="0">
                <a:solidFill>
                  <a:srgbClr val="FFC000"/>
                </a:solidFill>
              </a:rPr>
              <a:t>Země.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-6052"/>
            <a:ext cx="7416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Magnetické pole Saturnu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29475"/>
            <a:ext cx="3516312" cy="2995038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380125"/>
            <a:ext cx="89289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Magnetosféra sahá daleko do prostoru,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ale </a:t>
            </a:r>
            <a:r>
              <a:rPr lang="cs-CZ" sz="2200" dirty="0">
                <a:solidFill>
                  <a:schemeClr val="bg1"/>
                </a:solidFill>
              </a:rPr>
              <a:t>vlivem slunečního větru není podobně jako u ostatních planet stejně rozsáhlá na obě strany. Na přivrácené straně ke Slunci je pole vlivem tlaku proudících částic deformováno směrem k planetě tvořící </a:t>
            </a:r>
            <a:r>
              <a:rPr lang="cs-CZ" sz="2200" dirty="0">
                <a:solidFill>
                  <a:srgbClr val="00FF00"/>
                </a:solidFill>
              </a:rPr>
              <a:t>plazmový torus</a:t>
            </a:r>
            <a:r>
              <a:rPr lang="cs-CZ" sz="2200" dirty="0">
                <a:solidFill>
                  <a:schemeClr val="bg1"/>
                </a:solidFill>
              </a:rPr>
              <a:t>, který je největší v celé sluneční soustavě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(Sahá od 15-ti násobku poloměru planety až do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25-ti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násobku poloměru.).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00FF00"/>
                </a:solidFill>
              </a:rPr>
              <a:t>Pole </a:t>
            </a:r>
            <a:r>
              <a:rPr lang="cs-CZ" sz="2200" dirty="0">
                <a:solidFill>
                  <a:srgbClr val="00FF00"/>
                </a:solidFill>
              </a:rPr>
              <a:t>sahá do vzdálenosti asi 1,1 miliónu km</a:t>
            </a:r>
            <a:r>
              <a:rPr lang="cs-CZ" sz="2200" dirty="0">
                <a:solidFill>
                  <a:schemeClr val="bg1"/>
                </a:solidFill>
              </a:rPr>
              <a:t>, na odvrácené straně bude protaženo do chvostu, který se táhne za planetou, ale jeho délka není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současnosti známá.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rgbClr val="FFC000"/>
                </a:solidFill>
              </a:rPr>
              <a:t>V magnetosféře Saturnu se nacházejí všechny jeho prstence a měsíce.</a:t>
            </a:r>
          </a:p>
        </p:txBody>
      </p:sp>
    </p:spTree>
    <p:extLst>
      <p:ext uri="{BB962C8B-B14F-4D97-AF65-F5344CB8AC3E}">
        <p14:creationId xmlns:p14="http://schemas.microsoft.com/office/powerpoint/2010/main" val="3629149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76" y="116632"/>
            <a:ext cx="47066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záře </a:t>
            </a:r>
          </a:p>
          <a:p>
            <a:pPr algn="ctr"/>
            <a:r>
              <a:rPr lang="cs-CZ" sz="4400" b="1" dirty="0" smtClean="0">
                <a:ln>
                  <a:solidFill>
                    <a:schemeClr val="tx2">
                      <a:lumMod val="40000"/>
                      <a:lumOff val="60000"/>
                    </a:schemeClr>
                  </a:solidFill>
                </a:ln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Saturnu</a:t>
            </a:r>
            <a:endParaRPr lang="cs-CZ" sz="4400" b="1" dirty="0">
              <a:ln>
                <a:solidFill>
                  <a:schemeClr val="tx2">
                    <a:lumMod val="40000"/>
                    <a:lumOff val="60000"/>
                  </a:schemeClr>
                </a:solidFill>
              </a:ln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880" y="145108"/>
            <a:ext cx="4182616" cy="421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7100" y="1563182"/>
            <a:ext cx="458891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Vlivem existence magnetosféry se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oblasti pólů příležitostně vyskytují polární záře, které jsou viditelné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ultrafialové části spektra.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Ve </a:t>
            </a:r>
            <a:r>
              <a:rPr lang="cs-CZ" sz="2200" dirty="0">
                <a:solidFill>
                  <a:schemeClr val="bg1"/>
                </a:solidFill>
              </a:rPr>
              <a:t>viditelném spektru nebyly polární záře zatím </a:t>
            </a:r>
            <a:r>
              <a:rPr lang="cs-CZ" sz="2200" dirty="0" smtClean="0">
                <a:solidFill>
                  <a:schemeClr val="bg1"/>
                </a:solidFill>
              </a:rPr>
              <a:t>pozorovány.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Pozorované </a:t>
            </a:r>
            <a:r>
              <a:rPr lang="cs-CZ" sz="2200" dirty="0">
                <a:solidFill>
                  <a:schemeClr val="bg1"/>
                </a:solidFill>
              </a:rPr>
              <a:t>polární záře sahají až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1 </a:t>
            </a:r>
            <a:r>
              <a:rPr lang="cs-CZ" sz="2200" dirty="0">
                <a:solidFill>
                  <a:schemeClr val="bg1"/>
                </a:solidFill>
              </a:rPr>
              <a:t>600 km nad oblačnou vrstvu planety.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7100" y="4303455"/>
            <a:ext cx="89093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 období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Na </a:t>
            </a:r>
            <a:r>
              <a:rPr lang="cs-CZ" sz="2200" dirty="0">
                <a:solidFill>
                  <a:schemeClr val="bg1"/>
                </a:solidFill>
              </a:rPr>
              <a:t>Saturnu se střídají dvě roční období a to léto a zima. </a:t>
            </a:r>
            <a:r>
              <a:rPr lang="cs-CZ" sz="2200" i="1" dirty="0">
                <a:solidFill>
                  <a:srgbClr val="FFC000"/>
                </a:solidFill>
              </a:rPr>
              <a:t>Léto nastává, když je Saturn nakloněný ke Slunci tak, že je Slunce v rovině s prstenci Saturnu a sluneční paprsky dopadají na povrch pod menším úhlem než v zimě, a tedy se jich méně odráží do okolního prostředí. </a:t>
            </a:r>
            <a:r>
              <a:rPr lang="cs-CZ" sz="2200" dirty="0">
                <a:solidFill>
                  <a:schemeClr val="bg1"/>
                </a:solidFill>
              </a:rPr>
              <a:t>Tato dvě roční období se na planetě střídají přibližně každých 15 let. Na planetě se však roční období nijak </a:t>
            </a:r>
            <a:r>
              <a:rPr lang="cs-CZ" sz="2200" dirty="0" smtClean="0">
                <a:solidFill>
                  <a:schemeClr val="bg1"/>
                </a:solidFill>
              </a:rPr>
              <a:t>neprojevují</a:t>
            </a:r>
            <a:r>
              <a:rPr lang="cs-CZ" sz="22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5038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494" y="3846132"/>
            <a:ext cx="360040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17" y="188640"/>
            <a:ext cx="5223766" cy="2577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44396" y="2852936"/>
            <a:ext cx="4711918" cy="769441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  <a:reflection blurRad="6350" stA="50000" endA="300" endPos="38500" dist="50800" dir="5400000" sy="-100000" algn="bl" rotWithShape="0"/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Saturnovy prstence</a:t>
            </a:r>
            <a:endParaRPr lang="cs-CZ" sz="44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67494" y="54591"/>
            <a:ext cx="3600400" cy="178510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Soustava prstenců v rovině  rovníku </a:t>
            </a:r>
            <a:r>
              <a:rPr lang="cs-CZ" sz="2200" dirty="0">
                <a:solidFill>
                  <a:schemeClr val="bg1"/>
                </a:solidFill>
              </a:rPr>
              <a:t>Saturnu </a:t>
            </a:r>
            <a:r>
              <a:rPr lang="cs-CZ" sz="2200" dirty="0" smtClean="0">
                <a:solidFill>
                  <a:schemeClr val="bg1"/>
                </a:solidFill>
              </a:rPr>
              <a:t>má celkem průměr </a:t>
            </a:r>
            <a:r>
              <a:rPr lang="cs-CZ" sz="2200" dirty="0">
                <a:solidFill>
                  <a:schemeClr val="bg1"/>
                </a:solidFill>
              </a:rPr>
              <a:t>280 </a:t>
            </a:r>
            <a:r>
              <a:rPr lang="cs-CZ" sz="2200" dirty="0" smtClean="0">
                <a:solidFill>
                  <a:schemeClr val="bg1"/>
                </a:solidFill>
              </a:rPr>
              <a:t>000 km</a:t>
            </a:r>
            <a:r>
              <a:rPr lang="cs-CZ" sz="2200" dirty="0">
                <a:solidFill>
                  <a:schemeClr val="bg1"/>
                </a:solidFill>
              </a:rPr>
              <a:t>, ale jsou tenké jen několik stovek metrů.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9917" y="3356992"/>
            <a:ext cx="522376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 smtClean="0">
                <a:solidFill>
                  <a:srgbClr val="00B0F0"/>
                </a:solidFill>
              </a:rPr>
              <a:t>Složení prstenců:</a:t>
            </a: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Skládají </a:t>
            </a:r>
            <a:r>
              <a:rPr lang="cs-CZ" sz="2200" dirty="0">
                <a:solidFill>
                  <a:schemeClr val="bg1"/>
                </a:solidFill>
              </a:rPr>
              <a:t>se z </a:t>
            </a:r>
            <a:r>
              <a:rPr lang="cs-CZ" sz="2200" dirty="0" smtClean="0">
                <a:solidFill>
                  <a:schemeClr val="bg1"/>
                </a:solidFill>
              </a:rPr>
              <a:t>částic o</a:t>
            </a:r>
            <a:r>
              <a:rPr lang="cs-CZ" sz="2200" dirty="0">
                <a:solidFill>
                  <a:schemeClr val="bg1"/>
                </a:solidFill>
              </a:rPr>
              <a:t> velikosti od centimetrů po </a:t>
            </a:r>
            <a:r>
              <a:rPr lang="cs-CZ" sz="2200" dirty="0" smtClean="0">
                <a:solidFill>
                  <a:schemeClr val="bg1"/>
                </a:solidFill>
              </a:rPr>
              <a:t>desítky metrů </a:t>
            </a:r>
            <a:r>
              <a:rPr lang="cs-CZ" sz="2200" dirty="0">
                <a:solidFill>
                  <a:schemeClr val="bg1"/>
                </a:solidFill>
              </a:rPr>
              <a:t>a jsou převážně </a:t>
            </a:r>
            <a:r>
              <a:rPr lang="cs-CZ" sz="2200" dirty="0" smtClean="0">
                <a:solidFill>
                  <a:schemeClr val="bg1"/>
                </a:solidFill>
              </a:rPr>
              <a:t>(93%) z</a:t>
            </a:r>
            <a:r>
              <a:rPr lang="cs-CZ" sz="2200" dirty="0">
                <a:solidFill>
                  <a:schemeClr val="bg1"/>
                </a:solidFill>
              </a:rPr>
              <a:t> ledu (některé mohou být ledem pokryty); obsahují stopy křemíkových a uhlíkových minerálů. Jejich stáří se dnes odhaduje na pouhé stovky miliónů let, takže je můžeme považovat za velmi mladé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14872" y="1839695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>
                <a:solidFill>
                  <a:schemeClr val="bg1"/>
                </a:solidFill>
              </a:rPr>
              <a:t>Snímky z </a:t>
            </a:r>
            <a:r>
              <a:rPr lang="cs-CZ" sz="2000" dirty="0" smtClean="0">
                <a:solidFill>
                  <a:schemeClr val="bg1"/>
                </a:solidFill>
              </a:rPr>
              <a:t>Voyagerů  </a:t>
            </a:r>
            <a:r>
              <a:rPr lang="cs-CZ" sz="2000" dirty="0">
                <a:solidFill>
                  <a:schemeClr val="bg1"/>
                </a:solidFill>
              </a:rPr>
              <a:t>zachytily mnohem rozmanitější strukturu. Prstence totiž připomínají velkou gramofonovou desku. Hlavní prstence se skládají z tisíců dalších. </a:t>
            </a:r>
          </a:p>
        </p:txBody>
      </p:sp>
    </p:spTree>
    <p:extLst>
      <p:ext uri="{BB962C8B-B14F-4D97-AF65-F5344CB8AC3E}">
        <p14:creationId xmlns:p14="http://schemas.microsoft.com/office/powerpoint/2010/main" val="289315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199" y="4928199"/>
            <a:ext cx="880928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C000"/>
                </a:solidFill>
              </a:rPr>
              <a:t>Prstence </a:t>
            </a:r>
            <a:r>
              <a:rPr lang="cs-CZ" sz="2200" b="1" dirty="0">
                <a:solidFill>
                  <a:srgbClr val="FFC000"/>
                </a:solidFill>
              </a:rPr>
              <a:t>jsou oddělené tzv. děleními</a:t>
            </a:r>
            <a:r>
              <a:rPr lang="cs-CZ" sz="2200" dirty="0">
                <a:solidFill>
                  <a:schemeClr val="bg1"/>
                </a:solidFill>
              </a:rPr>
              <a:t>, Cassiniho dělením a Enckeho dělením a </a:t>
            </a:r>
            <a:r>
              <a:rPr lang="cs-CZ" sz="2200" dirty="0" smtClean="0">
                <a:solidFill>
                  <a:schemeClr val="bg1"/>
                </a:solidFill>
              </a:rPr>
              <a:t>pozorovatelnými </a:t>
            </a:r>
            <a:r>
              <a:rPr lang="cs-CZ" sz="2200" dirty="0">
                <a:solidFill>
                  <a:schemeClr val="bg1"/>
                </a:solidFill>
              </a:rPr>
              <a:t>i menšími dalekohledy přímo ze Země.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Sonda </a:t>
            </a:r>
            <a:r>
              <a:rPr lang="cs-CZ" sz="2200" dirty="0">
                <a:solidFill>
                  <a:schemeClr val="bg1"/>
                </a:solidFill>
              </a:rPr>
              <a:t>Cassini zjistila, že samotné </a:t>
            </a:r>
            <a:r>
              <a:rPr lang="cs-CZ" sz="2200" b="1" dirty="0">
                <a:solidFill>
                  <a:srgbClr val="FFC000"/>
                </a:solidFill>
              </a:rPr>
              <a:t>prstence mají svoji vlastní tenkou atmosféru</a:t>
            </a:r>
            <a:r>
              <a:rPr lang="cs-CZ" sz="2200" b="1" dirty="0">
                <a:solidFill>
                  <a:srgbClr val="F79D53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tvořenou molekulárním kyslíkem, který vzniká působením slunečního záření na vodní led.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99" y="664830"/>
            <a:ext cx="5250527" cy="1699150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199" y="0"/>
            <a:ext cx="52505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Prstence Saturnu</a:t>
            </a:r>
            <a:endParaRPr lang="cs-CZ" sz="40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998" y="116632"/>
            <a:ext cx="3198490" cy="3219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5199" y="2564904"/>
            <a:ext cx="5610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Prstence jsou pravděpodobně nejznámější částí </a:t>
            </a:r>
            <a:r>
              <a:rPr lang="cs-CZ" sz="2200" dirty="0" smtClean="0">
                <a:solidFill>
                  <a:schemeClr val="bg1"/>
                </a:solidFill>
              </a:rPr>
              <a:t>Saturnu. Až </a:t>
            </a:r>
            <a:r>
              <a:rPr lang="cs-CZ" sz="2200" dirty="0">
                <a:solidFill>
                  <a:schemeClr val="bg1"/>
                </a:solidFill>
              </a:rPr>
              <a:t>do věku kosmických sond byly známy tři hlavní </a:t>
            </a:r>
            <a:r>
              <a:rPr lang="cs-CZ" sz="2200" dirty="0" smtClean="0">
                <a:solidFill>
                  <a:schemeClr val="bg1"/>
                </a:solidFill>
              </a:rPr>
              <a:t>prstence </a:t>
            </a:r>
            <a:r>
              <a:rPr lang="cs-CZ" sz="2200" dirty="0">
                <a:solidFill>
                  <a:schemeClr val="bg1"/>
                </a:solidFill>
              </a:rPr>
              <a:t>A, B, C a dva slabé, ze Země jen občas viditelné D a E.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3924" y="3906814"/>
            <a:ext cx="87805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00FF00"/>
                </a:solidFill>
              </a:rPr>
              <a:t>Jejich původ se nejčastěji vysvětluje tak, že jsou pozůstatkem po katastrofě, která vedla k rozbití Saturnova měsíce a trosky vzniklé po této katastrofě se rozprostřely po oběžné dráze kolem Saturnu.  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65998" y="3197142"/>
            <a:ext cx="3198489" cy="707886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79D53"/>
                </a:solidFill>
              </a:rPr>
              <a:t>Poprvé je pozoroval </a:t>
            </a:r>
            <a:r>
              <a:rPr lang="cs-CZ" sz="2000" b="1" dirty="0" smtClean="0">
                <a:solidFill>
                  <a:srgbClr val="F79D53"/>
                </a:solidFill>
              </a:rPr>
              <a:t/>
            </a:r>
            <a:br>
              <a:rPr lang="cs-CZ" sz="2000" b="1" dirty="0" smtClean="0">
                <a:solidFill>
                  <a:srgbClr val="F79D53"/>
                </a:solidFill>
              </a:rPr>
            </a:br>
            <a:r>
              <a:rPr lang="cs-CZ" sz="2000" b="1" dirty="0" smtClean="0">
                <a:solidFill>
                  <a:srgbClr val="F79D53"/>
                </a:solidFill>
              </a:rPr>
              <a:t>Galileo </a:t>
            </a:r>
            <a:r>
              <a:rPr lang="cs-CZ" sz="2000" b="1" dirty="0">
                <a:solidFill>
                  <a:srgbClr val="F79D53"/>
                </a:solidFill>
              </a:rPr>
              <a:t>Galilei v roce 1610. </a:t>
            </a:r>
          </a:p>
        </p:txBody>
      </p:sp>
    </p:spTree>
    <p:extLst>
      <p:ext uri="{BB962C8B-B14F-4D97-AF65-F5344CB8AC3E}">
        <p14:creationId xmlns:p14="http://schemas.microsoft.com/office/powerpoint/2010/main" val="156848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 build="p"/>
      <p:bldP spid="6" grpId="0" build="p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40" y="4657480"/>
            <a:ext cx="2200519" cy="2200519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42284"/>
            <a:ext cx="64087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79D5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Saturnovy měsíce</a:t>
            </a:r>
            <a:endParaRPr lang="cs-CZ" sz="4400" b="1" dirty="0">
              <a:solidFill>
                <a:srgbClr val="F79D5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9246" y="811725"/>
            <a:ext cx="88569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Planeta Saturn má podobně rozsáhlou rodinu měsíců jako planeta Jupiter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současné </a:t>
            </a:r>
            <a:r>
              <a:rPr lang="cs-CZ" sz="2200" dirty="0" smtClean="0">
                <a:solidFill>
                  <a:schemeClr val="bg1"/>
                </a:solidFill>
              </a:rPr>
              <a:t>době je objeveno 61 měsíců </a:t>
            </a:r>
            <a:r>
              <a:rPr lang="cs-CZ" sz="2200" dirty="0">
                <a:solidFill>
                  <a:schemeClr val="bg1"/>
                </a:solidFill>
              </a:rPr>
              <a:t>Saturnu </a:t>
            </a:r>
            <a:r>
              <a:rPr lang="cs-CZ" sz="2200" dirty="0" smtClean="0">
                <a:solidFill>
                  <a:schemeClr val="bg1"/>
                </a:solidFill>
              </a:rPr>
              <a:t>různých </a:t>
            </a:r>
            <a:r>
              <a:rPr lang="cs-CZ" sz="2200" dirty="0">
                <a:solidFill>
                  <a:schemeClr val="bg1"/>
                </a:solidFill>
              </a:rPr>
              <a:t>tvarů a velikostí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44300" y="1844824"/>
            <a:ext cx="516193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                                      Nejznámějším ze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Saturnových </a:t>
            </a:r>
            <a:r>
              <a:rPr lang="cs-CZ" sz="2200" dirty="0">
                <a:solidFill>
                  <a:schemeClr val="bg1"/>
                </a:solidFill>
              </a:rPr>
              <a:t>měsíců je měsíc Titan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b="1" dirty="0">
                <a:solidFill>
                  <a:srgbClr val="FFC000"/>
                </a:solidFill>
              </a:rPr>
              <a:t>průměrem 5150 km</a:t>
            </a:r>
            <a:r>
              <a:rPr lang="cs-CZ" sz="2200" dirty="0">
                <a:solidFill>
                  <a:schemeClr val="bg1"/>
                </a:solidFill>
              </a:rPr>
              <a:t>, který </a:t>
            </a:r>
            <a:r>
              <a:rPr lang="cs-CZ" sz="2200" dirty="0">
                <a:solidFill>
                  <a:srgbClr val="FFC000"/>
                </a:solidFill>
              </a:rPr>
              <a:t>je druhým největším měsícem sluneční </a:t>
            </a:r>
            <a:r>
              <a:rPr lang="cs-CZ" sz="2200" dirty="0" smtClean="0">
                <a:solidFill>
                  <a:srgbClr val="FFC000"/>
                </a:solidFill>
              </a:rPr>
              <a:t>soustavy,  </a:t>
            </a:r>
            <a:r>
              <a:rPr lang="cs-CZ" sz="2200" dirty="0" smtClean="0">
                <a:solidFill>
                  <a:schemeClr val="bg1"/>
                </a:solidFill>
              </a:rPr>
              <a:t>dokonce </a:t>
            </a:r>
            <a:r>
              <a:rPr lang="cs-CZ" sz="2200" dirty="0">
                <a:solidFill>
                  <a:schemeClr val="bg1"/>
                </a:solidFill>
              </a:rPr>
              <a:t>větší než planeta Merkur a téměř stejně velký jako Mars.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rgbClr val="FFC000"/>
                </a:solidFill>
              </a:rPr>
              <a:t>Na povrchu Titanu se nacházejí jezera tvořená uhlovodíky</a:t>
            </a:r>
            <a:r>
              <a:rPr lang="cs-CZ" sz="2200" dirty="0">
                <a:solidFill>
                  <a:schemeClr val="bg1"/>
                </a:solidFill>
              </a:rPr>
              <a:t> a spekuluje se, že se na něm </a:t>
            </a:r>
            <a:r>
              <a:rPr lang="cs-CZ" sz="2200" b="1" dirty="0">
                <a:solidFill>
                  <a:srgbClr val="FFC000"/>
                </a:solidFill>
              </a:rPr>
              <a:t>mohou vyskytovat primitivní formy života</a:t>
            </a:r>
            <a:r>
              <a:rPr lang="cs-CZ" sz="2200" b="1" dirty="0" smtClean="0">
                <a:solidFill>
                  <a:srgbClr val="FFC000"/>
                </a:solidFill>
              </a:rPr>
              <a:t>.</a:t>
            </a:r>
            <a:endParaRPr lang="cs-CZ" sz="2200" b="1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40" y="1636843"/>
            <a:ext cx="3475353" cy="3475353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3419872" y="1541868"/>
            <a:ext cx="2520280" cy="864096"/>
          </a:xfrm>
          <a:prstGeom prst="leftArrow">
            <a:avLst/>
          </a:prstGeom>
          <a:solidFill>
            <a:schemeClr val="accent5">
              <a:lumMod val="75000"/>
            </a:schemeClr>
          </a:solidFill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Rounded MT Bold" pitchFamily="34" charset="0"/>
              </a:rPr>
              <a:t>TITAN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1972" y="6427112"/>
            <a:ext cx="29523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Vrstvy atmosféry Titanu</a:t>
            </a:r>
            <a:endParaRPr lang="cs-CZ" sz="22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77434" y="5325253"/>
            <a:ext cx="666656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Jedná se o jeden ze dvou </a:t>
            </a:r>
            <a:r>
              <a:rPr lang="cs-CZ" sz="2200" dirty="0" smtClean="0">
                <a:solidFill>
                  <a:schemeClr val="bg1"/>
                </a:solidFill>
              </a:rPr>
              <a:t>měsíců sluneční soustavy, </a:t>
            </a:r>
            <a:r>
              <a:rPr lang="cs-CZ" sz="2200" dirty="0">
                <a:solidFill>
                  <a:schemeClr val="bg1"/>
                </a:solidFill>
              </a:rPr>
              <a:t>který </a:t>
            </a:r>
            <a:r>
              <a:rPr lang="cs-CZ" sz="2200" b="1" dirty="0">
                <a:solidFill>
                  <a:schemeClr val="bg1"/>
                </a:solidFill>
              </a:rPr>
              <a:t>má vlastní hustou </a:t>
            </a:r>
            <a:r>
              <a:rPr lang="cs-CZ" sz="2200" b="1" dirty="0" smtClean="0">
                <a:solidFill>
                  <a:schemeClr val="bg1"/>
                </a:solidFill>
              </a:rPr>
              <a:t>atmosféru - </a:t>
            </a:r>
            <a:r>
              <a:rPr lang="cs-CZ" sz="2200" dirty="0" smtClean="0">
                <a:solidFill>
                  <a:schemeClr val="bg1"/>
                </a:solidFill>
              </a:rPr>
              <a:t>z </a:t>
            </a:r>
            <a:r>
              <a:rPr lang="cs-CZ" sz="2200" dirty="0">
                <a:solidFill>
                  <a:schemeClr val="bg1"/>
                </a:solidFill>
              </a:rPr>
              <a:t>85% tvořena dusíkem,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z </a:t>
            </a:r>
            <a:r>
              <a:rPr lang="cs-CZ" sz="2200" dirty="0">
                <a:solidFill>
                  <a:schemeClr val="bg1"/>
                </a:solidFill>
              </a:rPr>
              <a:t>12% argonem a </a:t>
            </a:r>
            <a:r>
              <a:rPr lang="cs-CZ" sz="2200" dirty="0" smtClean="0">
                <a:solidFill>
                  <a:schemeClr val="bg1"/>
                </a:solidFill>
              </a:rPr>
              <a:t>metanem </a:t>
            </a:r>
            <a:r>
              <a:rPr lang="cs-CZ" sz="2200" dirty="0">
                <a:solidFill>
                  <a:schemeClr val="bg1"/>
                </a:solidFill>
              </a:rPr>
              <a:t>a z 3% </a:t>
            </a:r>
            <a:r>
              <a:rPr lang="cs-CZ" sz="2200" dirty="0" smtClean="0">
                <a:solidFill>
                  <a:schemeClr val="bg1"/>
                </a:solidFill>
              </a:rPr>
              <a:t>organickými </a:t>
            </a:r>
            <a:r>
              <a:rPr lang="cs-CZ" sz="2200" dirty="0">
                <a:solidFill>
                  <a:schemeClr val="bg1"/>
                </a:solidFill>
              </a:rPr>
              <a:t>molekulami. </a:t>
            </a:r>
          </a:p>
        </p:txBody>
      </p:sp>
    </p:spTree>
    <p:extLst>
      <p:ext uri="{BB962C8B-B14F-4D97-AF65-F5344CB8AC3E}">
        <p14:creationId xmlns:p14="http://schemas.microsoft.com/office/powerpoint/2010/main" val="43382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3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860"/>
                            </p:stCondLst>
                            <p:childTnLst>
                              <p:par>
                                <p:cTn id="1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4" presetClass="entr" presetSubtype="32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6679" y="76376"/>
            <a:ext cx="5549870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velké měsíce </a:t>
            </a:r>
            <a:b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SATURNU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822" y="76376"/>
            <a:ext cx="3179043" cy="3179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631502" y="1233849"/>
            <a:ext cx="2160240" cy="864096"/>
          </a:xfrm>
          <a:prstGeom prst="rightArrow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Rhea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771" y="3650640"/>
            <a:ext cx="3136620" cy="3136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Šipka doprava 10"/>
          <p:cNvSpPr/>
          <p:nvPr/>
        </p:nvSpPr>
        <p:spPr>
          <a:xfrm>
            <a:off x="3783431" y="4354854"/>
            <a:ext cx="2161024" cy="864096"/>
          </a:xfrm>
          <a:prstGeom prst="rightArrow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apetus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20" y="5050430"/>
            <a:ext cx="567872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Iapetus </a:t>
            </a:r>
            <a:r>
              <a:rPr lang="cs-CZ" sz="2200" dirty="0">
                <a:solidFill>
                  <a:srgbClr val="FFC000"/>
                </a:solidFill>
              </a:rPr>
              <a:t>patří k největším hádankám v Saturnově soustavě</a:t>
            </a:r>
            <a:r>
              <a:rPr lang="cs-CZ" sz="2200" dirty="0" smtClean="0">
                <a:solidFill>
                  <a:srgbClr val="FFC000"/>
                </a:solidFill>
              </a:rPr>
              <a:t>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M</a:t>
            </a:r>
            <a:r>
              <a:rPr lang="cs-CZ" sz="2200" dirty="0" smtClean="0">
                <a:solidFill>
                  <a:schemeClr val="bg1"/>
                </a:solidFill>
              </a:rPr>
              <a:t>á </a:t>
            </a:r>
            <a:r>
              <a:rPr lang="cs-CZ" sz="2200" dirty="0">
                <a:solidFill>
                  <a:schemeClr val="bg1"/>
                </a:solidFill>
              </a:rPr>
              <a:t>jednu stranu světlou jako </a:t>
            </a:r>
            <a:r>
              <a:rPr lang="cs-CZ" sz="2200" dirty="0" smtClean="0">
                <a:solidFill>
                  <a:schemeClr val="bg1"/>
                </a:solidFill>
              </a:rPr>
              <a:t>sníh  </a:t>
            </a:r>
            <a:r>
              <a:rPr lang="cs-CZ" sz="2200" dirty="0">
                <a:solidFill>
                  <a:schemeClr val="bg1"/>
                </a:solidFill>
              </a:rPr>
              <a:t>a na druhé straně je tmavý jako černý </a:t>
            </a:r>
            <a:r>
              <a:rPr lang="cs-CZ" sz="2200" dirty="0" smtClean="0">
                <a:solidFill>
                  <a:schemeClr val="bg1"/>
                </a:solidFill>
              </a:rPr>
              <a:t>samet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obrovským horským hřebenem, který se táhne po většinu délky rovníku v tmavé části měsíce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702" y="1988840"/>
            <a:ext cx="576534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Rhea je </a:t>
            </a:r>
            <a:r>
              <a:rPr lang="cs-CZ" sz="2200" dirty="0">
                <a:solidFill>
                  <a:srgbClr val="FFC000"/>
                </a:solidFill>
              </a:rPr>
              <a:t>největší ze Saturnových ledových měsíců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200" dirty="0">
                <a:solidFill>
                  <a:schemeClr val="bg1"/>
                </a:solidFill>
              </a:rPr>
              <a:t>J</a:t>
            </a:r>
            <a:r>
              <a:rPr lang="cs-CZ" sz="2200" dirty="0" smtClean="0">
                <a:solidFill>
                  <a:schemeClr val="bg1"/>
                </a:solidFill>
              </a:rPr>
              <a:t>eho </a:t>
            </a:r>
            <a:r>
              <a:rPr lang="cs-CZ" sz="2200" dirty="0">
                <a:solidFill>
                  <a:schemeClr val="bg1"/>
                </a:solidFill>
              </a:rPr>
              <a:t>povrch je nejhustěji pokryt impaktními </a:t>
            </a:r>
            <a:r>
              <a:rPr lang="cs-CZ" sz="2200" dirty="0" smtClean="0">
                <a:solidFill>
                  <a:schemeClr val="bg1"/>
                </a:solidFill>
              </a:rPr>
              <a:t>krátery - největší </a:t>
            </a:r>
            <a:r>
              <a:rPr lang="cs-CZ" sz="2200" dirty="0">
                <a:solidFill>
                  <a:schemeClr val="bg1"/>
                </a:solidFill>
              </a:rPr>
              <a:t>z </a:t>
            </a:r>
            <a:r>
              <a:rPr lang="cs-CZ" sz="2200" dirty="0" smtClean="0">
                <a:solidFill>
                  <a:schemeClr val="bg1"/>
                </a:solidFill>
              </a:rPr>
              <a:t>nich </a:t>
            </a:r>
            <a:r>
              <a:rPr lang="cs-CZ" sz="2200" dirty="0">
                <a:solidFill>
                  <a:schemeClr val="bg1"/>
                </a:solidFill>
              </a:rPr>
              <a:t>má průměr 300 km.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Na </a:t>
            </a:r>
            <a:r>
              <a:rPr lang="cs-CZ" sz="2200" dirty="0">
                <a:solidFill>
                  <a:schemeClr val="bg1"/>
                </a:solidFill>
              </a:rPr>
              <a:t>straně měsíce trvale odvrácené od Saturna je soustava světlých pruhů. Může to být námraza z vodní páry, kdysi uniklé z </a:t>
            </a:r>
            <a:r>
              <a:rPr lang="cs-CZ" sz="2200" dirty="0" smtClean="0">
                <a:solidFill>
                  <a:schemeClr val="bg1"/>
                </a:solidFill>
              </a:rPr>
              <a:t>trhlin.</a:t>
            </a:r>
          </a:p>
          <a:p>
            <a:r>
              <a:rPr lang="cs-CZ" sz="2200" dirty="0" smtClean="0">
                <a:solidFill>
                  <a:srgbClr val="FFC000"/>
                </a:solidFill>
              </a:rPr>
              <a:t>Teplota </a:t>
            </a:r>
            <a:r>
              <a:rPr lang="cs-CZ" sz="2200" dirty="0">
                <a:solidFill>
                  <a:srgbClr val="FFC000"/>
                </a:solidFill>
              </a:rPr>
              <a:t>povrchu se pohybuje mezi 174 °C na slunci a -200 °C ve stínu.</a:t>
            </a:r>
          </a:p>
        </p:txBody>
      </p:sp>
    </p:spTree>
    <p:extLst>
      <p:ext uri="{BB962C8B-B14F-4D97-AF65-F5344CB8AC3E}">
        <p14:creationId xmlns:p14="http://schemas.microsoft.com/office/powerpoint/2010/main" val="33386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" presetClass="entr" presetSubtype="32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8" grpId="0" build="p"/>
      <p:bldP spid="9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02" y="2217626"/>
            <a:ext cx="2854029" cy="2854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2988815" y="2067238"/>
            <a:ext cx="2021569" cy="826998"/>
          </a:xfrm>
          <a:prstGeom prst="leftArrow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tethys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719" y="3942675"/>
            <a:ext cx="2854029" cy="2854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3929872" y="4365104"/>
            <a:ext cx="2161024" cy="864096"/>
          </a:xfrm>
          <a:prstGeom prst="rightArrow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dione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45614" y="2886618"/>
            <a:ext cx="591887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Tethys má na povrchu pás z obrovské trhliny s názvem Ithaca Chasma, který se táhne přes téměř tři čtvrtiny délky kolem Měsíce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627" y="5229200"/>
            <a:ext cx="593186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Měsíc má kulovitý tvar, řadí se mezi středně velké s velkým obsahem vodního ledu. </a:t>
            </a:r>
            <a:r>
              <a:rPr lang="cs-CZ" sz="2200" dirty="0" smtClean="0">
                <a:solidFill>
                  <a:schemeClr val="bg1"/>
                </a:solidFill>
              </a:rPr>
              <a:t> Mezi </a:t>
            </a:r>
            <a:r>
              <a:rPr lang="cs-CZ" sz="2200" dirty="0">
                <a:solidFill>
                  <a:schemeClr val="bg1"/>
                </a:solidFill>
              </a:rPr>
              <a:t>ledovými měsíci největší hustotu. </a:t>
            </a:r>
            <a:r>
              <a:rPr lang="cs-CZ" sz="2200" dirty="0" smtClean="0">
                <a:solidFill>
                  <a:schemeClr val="bg1"/>
                </a:solidFill>
              </a:rPr>
              <a:t>Povrch </a:t>
            </a:r>
            <a:r>
              <a:rPr lang="cs-CZ" sz="2200" dirty="0">
                <a:solidFill>
                  <a:schemeClr val="bg1"/>
                </a:solidFill>
              </a:rPr>
              <a:t>měsíce je pokrytý krátery a vzdáleně připomíná planetu Merkur. 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719" y="80166"/>
            <a:ext cx="2772769" cy="2772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prava 9"/>
          <p:cNvSpPr/>
          <p:nvPr/>
        </p:nvSpPr>
        <p:spPr>
          <a:xfrm>
            <a:off x="4124861" y="0"/>
            <a:ext cx="2161024" cy="741010"/>
          </a:xfrm>
          <a:prstGeom prst="rightArrow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mimas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887" y="620688"/>
            <a:ext cx="58883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Mimas má obrovský kráter na jedné straně, což je výsledek dávného nárazu jiného tělesa, který téměř měsíc rozdělil. Mimas </a:t>
            </a:r>
            <a:r>
              <a:rPr lang="cs-CZ" sz="2200" dirty="0" smtClean="0">
                <a:solidFill>
                  <a:schemeClr val="bg1"/>
                </a:solidFill>
              </a:rPr>
              <a:t>„ je velká </a:t>
            </a:r>
            <a:r>
              <a:rPr lang="cs-CZ" sz="2200" dirty="0">
                <a:solidFill>
                  <a:schemeClr val="bg1"/>
                </a:solidFill>
              </a:rPr>
              <a:t>špinavá ledová koule", posetá impaktními krátery.</a:t>
            </a:r>
          </a:p>
        </p:txBody>
      </p:sp>
    </p:spTree>
    <p:extLst>
      <p:ext uri="{BB962C8B-B14F-4D97-AF65-F5344CB8AC3E}">
        <p14:creationId xmlns:p14="http://schemas.microsoft.com/office/powerpoint/2010/main" val="127561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16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990"/>
                            </p:stCondLst>
                            <p:childTnLst>
                              <p:par>
                                <p:cTn id="3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2" grpId="0" build="p"/>
      <p:bldP spid="3" grpId="0" build="p"/>
      <p:bldP spid="10" grpId="0" animBg="1"/>
      <p:bldP spid="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1880" y="188640"/>
            <a:ext cx="54726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C000"/>
                </a:solidFill>
              </a:rPr>
              <a:t>Zvláštní skupinou Saturnových měsíců jsou pak </a:t>
            </a:r>
            <a:r>
              <a:rPr lang="cs-CZ" sz="2400" dirty="0">
                <a:solidFill>
                  <a:srgbClr val="00FF00"/>
                </a:solidFill>
              </a:rPr>
              <a:t>měsíce pastýřské</a:t>
            </a:r>
            <a:r>
              <a:rPr lang="cs-CZ" sz="2400" dirty="0">
                <a:solidFill>
                  <a:srgbClr val="FFC000"/>
                </a:solidFill>
              </a:rPr>
              <a:t>, které obíhají uvnitř Saturnových prstenců a jsou zodpovědné za vytvoření dělení mezi jednotlivými prstenci.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0611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2555776" y="2646202"/>
            <a:ext cx="2808312" cy="504056"/>
          </a:xfrm>
          <a:prstGeom prst="wedgeEllipseCallout">
            <a:avLst>
              <a:gd name="adj1" fmla="val -39872"/>
              <a:gd name="adj2" fmla="val -95087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ENCELADUS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25977"/>
            <a:ext cx="3456384" cy="322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5810766" y="5753147"/>
            <a:ext cx="3096344" cy="451258"/>
          </a:xfrm>
          <a:prstGeom prst="wedgeEllipseCallout">
            <a:avLst>
              <a:gd name="adj1" fmla="val -19829"/>
              <a:gd name="adj2" fmla="val -114006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EPIMETHEUS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65103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ný popisek 9"/>
          <p:cNvSpPr/>
          <p:nvPr/>
        </p:nvSpPr>
        <p:spPr>
          <a:xfrm>
            <a:off x="2987824" y="4725144"/>
            <a:ext cx="2520280" cy="471011"/>
          </a:xfrm>
          <a:prstGeom prst="wedgeEllipseCallout">
            <a:avLst>
              <a:gd name="adj1" fmla="val -51958"/>
              <a:gd name="adj2" fmla="val -87662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HYPERION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140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8" grpId="0" animBg="1"/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382709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259632" y="3095568"/>
            <a:ext cx="2520280" cy="471011"/>
          </a:xfrm>
          <a:prstGeom prst="wedgeEllipseCallout">
            <a:avLst>
              <a:gd name="adj1" fmla="val -38764"/>
              <a:gd name="adj2" fmla="val -111193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PANDORA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260648"/>
            <a:ext cx="4183461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927425" y="3212976"/>
            <a:ext cx="2520280" cy="471011"/>
          </a:xfrm>
          <a:prstGeom prst="wedgeEllipseCallout">
            <a:avLst>
              <a:gd name="adj1" fmla="val 34349"/>
              <a:gd name="adj2" fmla="val -111193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PHOEBE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705" y="3331074"/>
            <a:ext cx="2545404" cy="3338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3927425" y="6198179"/>
            <a:ext cx="2520280" cy="471011"/>
          </a:xfrm>
          <a:prstGeom prst="wedgeEllipseCallout">
            <a:avLst>
              <a:gd name="adj1" fmla="val 64034"/>
              <a:gd name="adj2" fmla="val -99427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TELESTO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2846"/>
            <a:ext cx="3096344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3297560" y="4764626"/>
            <a:ext cx="2520280" cy="471011"/>
          </a:xfrm>
          <a:prstGeom prst="wedgeEllipseCallout">
            <a:avLst>
              <a:gd name="adj1" fmla="val -70098"/>
              <a:gd name="adj2" fmla="val -96486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JANUS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853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data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9295162"/>
              </p:ext>
            </p:extLst>
          </p:nvPr>
        </p:nvGraphicFramePr>
        <p:xfrm>
          <a:off x="467544" y="836712"/>
          <a:ext cx="8229600" cy="5760720"/>
        </p:xfrm>
        <a:graphic>
          <a:graphicData uri="http://schemas.openxmlformats.org/drawingml/2006/table">
            <a:tbl>
              <a:tblPr bandRow="1">
                <a:tableStyleId>{3C2FFA5D-87B4-456A-9821-1D502468CF0F}</a:tableStyleId>
              </a:tblPr>
              <a:tblGrid>
                <a:gridCol w="4114800"/>
                <a:gridCol w="4114800"/>
              </a:tblGrid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hmotnost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5,7×10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 kg                           95xMz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rovníkový poloměr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58 232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hustota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690 kg/m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Zrychlení na povrchu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10,4 m/s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          </a:t>
                      </a:r>
                      <a:r>
                        <a:rPr lang="cs-CZ" b="1" dirty="0" smtClean="0"/>
                        <a:t>(na rovníku)</a:t>
                      </a:r>
                      <a:endParaRPr lang="cs-CZ" b="1" dirty="0"/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Úniková rychlost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35,5 km/s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povrchová teplota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−180 °C  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(svrchní oblačná vrstva)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otočení kolem osy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10 hodin 32 min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oběhu kolem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29,46 let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střední vzdálenost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od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1 426 980 000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přísluní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1 349 467 000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odsluní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1 503 983 000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Vzdálenost od Země - minimální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100" b="1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                                     -</a:t>
                      </a:r>
                      <a:r>
                        <a:rPr lang="cs-CZ" sz="2100" b="1" baseline="0" dirty="0" smtClean="0">
                          <a:solidFill>
                            <a:schemeClr val="tx1"/>
                          </a:solidFill>
                          <a:effectLst/>
                        </a:rPr>
                        <a:t> maximální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100" b="1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počet měsíců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61          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</a:rPr>
                        <a:t>(v roce 2010)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6147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 objevy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953823"/>
              </p:ext>
            </p:extLst>
          </p:nvPr>
        </p:nvGraphicFramePr>
        <p:xfrm>
          <a:off x="179512" y="836712"/>
          <a:ext cx="8784976" cy="590391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181173"/>
                <a:gridCol w="7603803"/>
              </a:tblGrid>
              <a:tr h="72889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1610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Galileo poprvé pozoruje Saturn. Prstence nerozpoznal, vidí ho jako trojitou planetu.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7288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1655</a:t>
                      </a:r>
                      <a:r>
                        <a:rPr lang="cs-CZ" sz="2400" b="1" dirty="0"/>
                        <a:t> 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Christian Huygens objevuje Titan a o rok později Saturnův prstenec.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4337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1675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Cassiniho objev dělení prstenců.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4337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1979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Průlet sondy Pioneer 11.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4337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1980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Objev chaotické rotace Hyperionu.</a:t>
                      </a:r>
                    </a:p>
                  </a:txBody>
                  <a:tcPr anchor="ctr"/>
                </a:tc>
              </a:tr>
              <a:tr h="4337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1981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Přílet Voyageru 2.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4337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1989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Objev chaotické rotace Hyperionu.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43379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1990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Pozorování planety Hubblovým kosmickým dalekohledem.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78791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2000-2003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Objev 13 dalších malých měsíců s nepravidelnými drahami (2,2 m dalekohled ESO a 3,5 m dalekohled na Mauna Kea).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43379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2004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Přílet sondy Cassini–Huygens, intenzívní výzkum Saturnu.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37678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2005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Přistání pouzdra Huygens na měsíci Titan.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827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000" y="184635"/>
            <a:ext cx="4392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 Saturnu</a:t>
            </a:r>
            <a:endParaRPr lang="cs-CZ" sz="4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7973"/>
            <a:ext cx="4248472" cy="2830545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35996" y="928639"/>
            <a:ext cx="44284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Současná astronomie čerpá většinu detailních znalostí o Saturnu ze snímků, pořízených kosmickými sondami.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35996" y="2502460"/>
            <a:ext cx="4428492" cy="1477328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První z nich byl </a:t>
            </a:r>
            <a:r>
              <a:rPr lang="cs-CZ" sz="2400" b="1" u="sng" dirty="0">
                <a:solidFill>
                  <a:srgbClr val="00FF00"/>
                </a:solidFill>
              </a:rPr>
              <a:t>Pioneer 11</a:t>
            </a:r>
            <a:r>
              <a:rPr lang="cs-CZ" sz="2200" dirty="0">
                <a:solidFill>
                  <a:schemeClr val="bg1"/>
                </a:solidFill>
              </a:rPr>
              <a:t>, který prolétl v blízkosti Saturnu roku </a:t>
            </a:r>
            <a:r>
              <a:rPr lang="cs-CZ" sz="2200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1979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K </a:t>
            </a:r>
            <a:r>
              <a:rPr lang="cs-CZ" sz="2200" dirty="0">
                <a:solidFill>
                  <a:schemeClr val="bg1"/>
                </a:solidFill>
              </a:rPr>
              <a:t>planetě dorazil po čtyř a půl roční cestě meziplanetárním prostorem.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3241124"/>
            <a:ext cx="4248472" cy="3508653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Dalšími průzkumníky Saturnu byly sondy </a:t>
            </a:r>
            <a:r>
              <a:rPr lang="cs-CZ" sz="24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Voyager 1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a </a:t>
            </a:r>
            <a:r>
              <a:rPr lang="cs-CZ" sz="24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Voyager 2</a:t>
            </a:r>
            <a:r>
              <a:rPr lang="cs-CZ" sz="2200" dirty="0">
                <a:solidFill>
                  <a:schemeClr val="bg1"/>
                </a:solidFill>
              </a:rPr>
              <a:t>, které snímkovaly Saturn </a:t>
            </a:r>
            <a:r>
              <a:rPr lang="cs-CZ" sz="2200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letech 1980 a 1981</a:t>
            </a:r>
            <a:r>
              <a:rPr lang="cs-CZ" sz="22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200" dirty="0">
                <a:solidFill>
                  <a:schemeClr val="bg1"/>
                </a:solidFill>
              </a:rPr>
              <a:t>Během přeletu bylo pořízeno množství fotografií, které přinesly řadu nových poznatků o planetě. Podařilo se rovněž získat snímky </a:t>
            </a:r>
            <a:r>
              <a:rPr lang="cs-CZ" sz="2200" dirty="0" smtClean="0">
                <a:solidFill>
                  <a:schemeClr val="bg1"/>
                </a:solidFill>
              </a:rPr>
              <a:t>měsíců a </a:t>
            </a:r>
            <a:r>
              <a:rPr lang="cs-CZ" sz="2200" dirty="0">
                <a:solidFill>
                  <a:schemeClr val="bg1"/>
                </a:solidFill>
              </a:rPr>
              <a:t>nasbírat základní údaje o atmosféře </a:t>
            </a:r>
            <a:r>
              <a:rPr lang="cs-CZ" sz="2200" dirty="0" smtClean="0">
                <a:solidFill>
                  <a:schemeClr val="bg1"/>
                </a:solidFill>
              </a:rPr>
              <a:t>Titanu </a:t>
            </a:r>
            <a:r>
              <a:rPr lang="cs-CZ" sz="2200" dirty="0">
                <a:solidFill>
                  <a:schemeClr val="bg1"/>
                </a:solidFill>
              </a:rPr>
              <a:t>a jeho teplotě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149080"/>
            <a:ext cx="4392488" cy="249299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1997 </a:t>
            </a:r>
            <a:r>
              <a:rPr lang="cs-CZ" sz="2200" dirty="0">
                <a:solidFill>
                  <a:schemeClr val="bg1"/>
                </a:solidFill>
              </a:rPr>
              <a:t>odstartovala z kosmodromu na mysu Canaveral raketa Titan, nesoucí na palubě planetární sondu </a:t>
            </a:r>
            <a:r>
              <a:rPr lang="cs-CZ" sz="24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Cassini-Huygens</a:t>
            </a:r>
            <a:r>
              <a:rPr lang="cs-CZ" sz="2200" dirty="0">
                <a:solidFill>
                  <a:schemeClr val="bg1"/>
                </a:solidFill>
              </a:rPr>
              <a:t>, která jako první sonda v historii měla za úkol být navedena na oběžnou dráhu kolem Saturnu.</a:t>
            </a:r>
          </a:p>
        </p:txBody>
      </p:sp>
    </p:spTree>
    <p:extLst>
      <p:ext uri="{BB962C8B-B14F-4D97-AF65-F5344CB8AC3E}">
        <p14:creationId xmlns:p14="http://schemas.microsoft.com/office/powerpoint/2010/main" val="139016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1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987550" cy="269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14364" y="145179"/>
            <a:ext cx="21467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dirty="0">
                <a:ln w="11430"/>
                <a:gradFill>
                  <a:gsLst>
                    <a:gs pos="0">
                      <a:srgbClr val="9D90A0">
                        <a:tint val="90000"/>
                        <a:satMod val="120000"/>
                      </a:srgbClr>
                    </a:gs>
                    <a:gs pos="25000">
                      <a:srgbClr val="9D90A0">
                        <a:tint val="93000"/>
                        <a:satMod val="120000"/>
                      </a:srgbClr>
                    </a:gs>
                    <a:gs pos="50000">
                      <a:srgbClr val="9D90A0">
                        <a:shade val="89000"/>
                        <a:satMod val="110000"/>
                      </a:srgbClr>
                    </a:gs>
                    <a:gs pos="75000">
                      <a:srgbClr val="9D90A0">
                        <a:tint val="93000"/>
                        <a:satMod val="120000"/>
                      </a:srgbClr>
                    </a:gs>
                    <a:gs pos="100000">
                      <a:srgbClr val="9D90A0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glow rad="139700">
                    <a:srgbClr val="7F8FA9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Palatino Linotype"/>
              </a:rPr>
              <a:t>TEST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3" y="1160842"/>
            <a:ext cx="6696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white"/>
                </a:solidFill>
              </a:rPr>
              <a:t>Pokuste se v následující tabulce porovnat některé základní parametry planety Saturn s naší planetou Zemí.</a:t>
            </a:r>
            <a:endParaRPr lang="cs-CZ" sz="2400" dirty="0">
              <a:solidFill>
                <a:prstClr val="white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0572937"/>
              </p:ext>
            </p:extLst>
          </p:nvPr>
        </p:nvGraphicFramePr>
        <p:xfrm>
          <a:off x="251521" y="2996952"/>
          <a:ext cx="8712966" cy="351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2"/>
                <a:gridCol w="2904322"/>
                <a:gridCol w="2904322"/>
              </a:tblGrid>
              <a:tr h="70207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SATURN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ZEMĚ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Rovníkový poloměr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Střední vzdálenost od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oběhu kolem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otočení kolem osy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74361" y="3770353"/>
            <a:ext cx="2665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58 200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4361" y="4464659"/>
            <a:ext cx="28098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1 437 000 000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4361" y="5229200"/>
            <a:ext cx="2341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29,5 let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4359" y="5904820"/>
            <a:ext cx="2341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10,5 h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87221" y="449607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149 600 000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87221" y="522920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365,25 dne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87221" y="590307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h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03478" y="37785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6 378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983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792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37" y="260648"/>
            <a:ext cx="8424936" cy="4154596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8540" y="3415203"/>
            <a:ext cx="8561931" cy="954107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Tímto fascinujícím pohledem na planetu Saturn končíme naše další putování po planetách sluneční soustavy.</a:t>
            </a:r>
            <a:endParaRPr lang="cs-CZ" sz="2800" dirty="0">
              <a:solidFill>
                <a:srgbClr val="00B0F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05508" y="4483323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A co nás čeká příště?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1670551" y="5229200"/>
            <a:ext cx="5737907" cy="1431449"/>
          </a:xfrm>
          <a:prstGeom prst="cloudCallout">
            <a:avLst>
              <a:gd name="adj1" fmla="val 71953"/>
              <a:gd name="adj2" fmla="val -3379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LEDOVÍ OBŘI 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63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810" y="0"/>
            <a:ext cx="532638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68812" y="1196752"/>
            <a:ext cx="2880320" cy="576064"/>
          </a:xfrm>
          <a:prstGeom prst="wedgeEllipseCallout">
            <a:avLst>
              <a:gd name="adj1" fmla="val 73662"/>
              <a:gd name="adj2" fmla="val 67238"/>
            </a:avLst>
          </a:prstGeom>
          <a:gradFill flip="none" rotWithShape="1">
            <a:gsLst>
              <a:gs pos="3000">
                <a:srgbClr val="000082">
                  <a:lumMod val="19000"/>
                  <a:lumOff val="81000"/>
                  <a:alpha val="0"/>
                </a:srgbClr>
              </a:gs>
              <a:gs pos="30000">
                <a:srgbClr val="66008F"/>
              </a:gs>
              <a:gs pos="64999">
                <a:srgbClr val="BA0066"/>
              </a:gs>
              <a:gs pos="89000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URAN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955871" y="908720"/>
            <a:ext cx="2880320" cy="576064"/>
          </a:xfrm>
          <a:prstGeom prst="wedgeEllipseCallout">
            <a:avLst>
              <a:gd name="adj1" fmla="val -73699"/>
              <a:gd name="adj2" fmla="val -82018"/>
            </a:avLst>
          </a:prstGeom>
          <a:gradFill flip="none" rotWithShape="1">
            <a:gsLst>
              <a:gs pos="3000">
                <a:srgbClr val="000082">
                  <a:lumMod val="19000"/>
                  <a:lumOff val="81000"/>
                  <a:alpha val="0"/>
                </a:srgbClr>
              </a:gs>
              <a:gs pos="30000">
                <a:srgbClr val="66008F"/>
              </a:gs>
              <a:gs pos="64999">
                <a:srgbClr val="BA0066"/>
              </a:gs>
              <a:gs pos="89000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NEPTUN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2348880"/>
            <a:ext cx="9144000" cy="4509120"/>
          </a:xfrm>
          <a:prstGeom prst="rect">
            <a:avLst/>
          </a:prstGeom>
          <a:blipFill dpi="0" rotWithShape="1">
            <a:blip r:embed="rId3">
              <a:alphaModFix amt="24000"/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21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987550" cy="269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14364" y="145179"/>
            <a:ext cx="21467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rgbClr val="9D90A0">
                        <a:tint val="90000"/>
                        <a:satMod val="120000"/>
                      </a:srgbClr>
                    </a:gs>
                    <a:gs pos="25000">
                      <a:srgbClr val="9D90A0">
                        <a:tint val="93000"/>
                        <a:satMod val="120000"/>
                      </a:srgbClr>
                    </a:gs>
                    <a:gs pos="50000">
                      <a:srgbClr val="9D90A0">
                        <a:shade val="89000"/>
                        <a:satMod val="110000"/>
                      </a:srgbClr>
                    </a:gs>
                    <a:gs pos="75000">
                      <a:srgbClr val="9D90A0">
                        <a:tint val="93000"/>
                        <a:satMod val="120000"/>
                      </a:srgbClr>
                    </a:gs>
                    <a:gs pos="100000">
                      <a:srgbClr val="9D90A0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glow rad="139700">
                    <a:srgbClr val="7F8FA9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Palatino Linotype"/>
              </a:rPr>
              <a:t>TEST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2" y="1160841"/>
            <a:ext cx="6696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Pokuste se v následující tabulce porovnat některé základní parametry </a:t>
            </a:r>
            <a:r>
              <a:rPr lang="cs-CZ" sz="2400" smtClean="0"/>
              <a:t>planety </a:t>
            </a:r>
            <a:r>
              <a:rPr lang="cs-CZ" sz="2400" smtClean="0"/>
              <a:t>Saturn</a:t>
            </a:r>
            <a:r>
              <a:rPr lang="cs-CZ" sz="2400" smtClean="0"/>
              <a:t> </a:t>
            </a:r>
            <a:r>
              <a:rPr lang="cs-CZ" sz="2400" dirty="0" smtClean="0"/>
              <a:t>s naší planetou Zemí.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573149"/>
              </p:ext>
            </p:extLst>
          </p:nvPr>
        </p:nvGraphicFramePr>
        <p:xfrm>
          <a:off x="251521" y="2996952"/>
          <a:ext cx="8712966" cy="351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2"/>
                <a:gridCol w="2904322"/>
                <a:gridCol w="2904322"/>
              </a:tblGrid>
              <a:tr h="70207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SATURN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ZEMĚ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Rovníkový poloměr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Střední vzdálenost od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oběhu kolem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otočení kolem osy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075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21" y="1124744"/>
            <a:ext cx="8856984" cy="547842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Sluneční soustava</a:t>
            </a:r>
            <a:r>
              <a:rPr lang="cs-CZ" sz="1600" dirty="0"/>
              <a:t> [online], Wikipedie: Otevřená encyklopedie, c2012, Datum poslední revize 29. 05. 2012, 16:31 UTC, [citováno 9. 06. 2012]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cs.wikipedia.org/w/index.php?title=Slune%C4%8Dn%C3%AD_soustava&amp;oldid=8596491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Saturn (planeta)</a:t>
            </a:r>
            <a:r>
              <a:rPr lang="cs-CZ" sz="1600" dirty="0"/>
              <a:t> [online], Wikipedie: Otevřená encyklopedie, c2012, Datum poslední revize 3. 06. 2012, 19:21 UTC, [citováno 9. 06. 2012] &lt;</a:t>
            </a:r>
            <a:r>
              <a:rPr lang="cs-CZ" sz="1600" dirty="0">
                <a:hlinkClick r:id="rId3"/>
              </a:rPr>
              <a:t>http://cs.wikipedia.org/w/index.php?title=Saturn_(planeta)&amp;oldid=8616241</a:t>
            </a:r>
            <a:r>
              <a:rPr lang="cs-CZ" sz="1600" dirty="0"/>
              <a:t>&gt;  </a:t>
            </a:r>
            <a:endParaRPr lang="cs-CZ" sz="1600" dirty="0" smtClean="0">
              <a:hlinkClick r:id="rId4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cs typeface="Times New Roman" pitchFamily="18" charset="0"/>
              </a:rPr>
              <a:t>Snímky planety Saturn </a:t>
            </a:r>
            <a:r>
              <a:rPr lang="cs-CZ" sz="1600" dirty="0" smtClean="0">
                <a:cs typeface="Times New Roman" pitchFamily="18" charset="0"/>
              </a:rPr>
              <a:t>[online</a:t>
            </a:r>
            <a:r>
              <a:rPr lang="cs-CZ" sz="1600" dirty="0">
                <a:cs typeface="Times New Roman" pitchFamily="18" charset="0"/>
              </a:rPr>
              <a:t>], ASTRONOMIA: Astronomický server Fakulty pedagogické ZČU v Plzni, c2012 </a:t>
            </a:r>
            <a:r>
              <a:rPr lang="cs-CZ" sz="1600" dirty="0"/>
              <a:t>Stránka byla naposledy editována 15. ledna 2010 v 19:41. [citováno  </a:t>
            </a:r>
            <a:r>
              <a:rPr lang="cs-CZ" sz="1600" dirty="0" smtClean="0"/>
              <a:t>09. 06. </a:t>
            </a:r>
            <a:r>
              <a:rPr lang="cs-CZ" sz="1600" dirty="0"/>
              <a:t>2012</a:t>
            </a:r>
            <a:r>
              <a:rPr lang="cs-CZ" sz="1600" dirty="0" smtClean="0"/>
              <a:t>]</a:t>
            </a:r>
            <a:r>
              <a:rPr lang="cs-CZ" sz="1600" dirty="0">
                <a:hlinkClick r:id="rId4"/>
              </a:rPr>
              <a:t/>
            </a:r>
            <a:br>
              <a:rPr lang="cs-CZ" sz="1600" dirty="0">
                <a:hlinkClick r:id="rId4"/>
              </a:rPr>
            </a:b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astronomia.zcu.cz/planety/saturn/1839-snimky-planety-saturn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Zámečník P., </a:t>
            </a:r>
            <a:r>
              <a:rPr lang="cs-CZ" sz="1600" i="1" dirty="0"/>
              <a:t>Merkur</a:t>
            </a:r>
            <a:r>
              <a:rPr lang="cs-CZ" sz="1600" dirty="0"/>
              <a:t> [online], Planets.cz Vesmír na dosah, c2009, </a:t>
            </a:r>
            <a:r>
              <a:rPr lang="cs-CZ" sz="1600" dirty="0" smtClean="0"/>
              <a:t>[</a:t>
            </a:r>
            <a:r>
              <a:rPr lang="cs-CZ" sz="1600" dirty="0"/>
              <a:t>citováno  </a:t>
            </a:r>
            <a:r>
              <a:rPr lang="cs-CZ" sz="1600" dirty="0" smtClean="0"/>
              <a:t>10. 06. 2012</a:t>
            </a:r>
            <a:r>
              <a:rPr lang="cs-CZ" sz="1600" dirty="0"/>
              <a:t>]</a:t>
            </a:r>
            <a:br>
              <a:rPr lang="cs-CZ" sz="1600" dirty="0"/>
            </a:b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://planets.cz/planety/saturn/galerie-saturn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Lukáš </a:t>
            </a:r>
            <a:r>
              <a:rPr lang="cs-CZ" sz="1600" dirty="0" smtClean="0"/>
              <a:t>Sklenský, </a:t>
            </a:r>
            <a:r>
              <a:rPr lang="cs-CZ" sz="1600" i="1" dirty="0" smtClean="0"/>
              <a:t>Planeta Saturn </a:t>
            </a:r>
            <a:r>
              <a:rPr lang="cs-CZ" sz="1600" dirty="0" smtClean="0"/>
              <a:t>[online], VESMÍR, c2012, [citováno 10. 06. </a:t>
            </a:r>
            <a:r>
              <a:rPr lang="cs-CZ" sz="1600" dirty="0"/>
              <a:t>2012]</a:t>
            </a:r>
            <a:br>
              <a:rPr lang="cs-CZ" sz="1600" dirty="0"/>
            </a:b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www.base-universe.estranky.cz/clanky/planeta-saturn.html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Prstence Saturnu</a:t>
            </a:r>
            <a:r>
              <a:rPr lang="cs-CZ" sz="1600" dirty="0"/>
              <a:t> [online], Wikipedie: Otevřená encyklopedie, c2012, Datum poslední revize 24. 05. 2012, 04:15 UTC, [citováno 10. 06. 2012]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cs.wikipedia.org/w/index.php?title=Prstence_Saturnu&amp;oldid=8572858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/>
              <a:t>Saturn, Složení planety, Planety a jejich měsíce, Poslední změna 11</a:t>
            </a:r>
            <a:r>
              <a:rPr lang="cs-CZ" sz="1600" dirty="0"/>
              <a:t>. listopadu 2010 </a:t>
            </a:r>
            <a:r>
              <a:rPr lang="cs-CZ" sz="1600" dirty="0" smtClean="0"/>
              <a:t>23:18:46, [citováno 11. 06. 2012]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planety.mysteria.cz/saturn/saturn_slozeni.htm</a:t>
            </a:r>
            <a:r>
              <a:rPr lang="cs-CZ" sz="1600" dirty="0" smtClean="0"/>
              <a:t>   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6632"/>
            <a:ext cx="30243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44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628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856984" cy="310854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Zámečník P., </a:t>
            </a:r>
            <a:r>
              <a:rPr lang="cs-CZ" sz="1600" i="1" dirty="0"/>
              <a:t>Merkur</a:t>
            </a:r>
            <a:r>
              <a:rPr lang="cs-CZ" sz="1600" dirty="0"/>
              <a:t> [online], Planets.cz Vesmír na dosah, c2009, [citováno  10. 06. 2012]</a:t>
            </a:r>
            <a:br>
              <a:rPr lang="cs-CZ" sz="1600" dirty="0"/>
            </a:b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://planets.cz/mesice-planet/mesice-saturnu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>
                <a:cs typeface="Times New Roman" pitchFamily="18" charset="0"/>
              </a:rPr>
              <a:t>Snímky planety Saturn </a:t>
            </a:r>
            <a:r>
              <a:rPr lang="cs-CZ" sz="1600" dirty="0">
                <a:cs typeface="Times New Roman" pitchFamily="18" charset="0"/>
              </a:rPr>
              <a:t>[online], ASTRONOMIA: Astronomický server Fakulty pedagogické ZČU v Plzni, c2012 </a:t>
            </a:r>
            <a:r>
              <a:rPr lang="cs-CZ" sz="1600" dirty="0"/>
              <a:t>Stránka byla naposledy editována 15. ledna 2010 v 19:41. [citováno  </a:t>
            </a:r>
            <a:r>
              <a:rPr lang="cs-CZ" sz="1600" dirty="0" smtClean="0"/>
              <a:t>11. </a:t>
            </a:r>
            <a:r>
              <a:rPr lang="cs-CZ" sz="1600" dirty="0"/>
              <a:t>06. 2012]</a:t>
            </a:r>
            <a:r>
              <a:rPr lang="cs-CZ" sz="1600" dirty="0" smtClean="0">
                <a:hlinkClick r:id="rId3"/>
              </a:rPr>
              <a:t/>
            </a:r>
            <a:br>
              <a:rPr lang="cs-CZ" sz="1600" dirty="0" smtClean="0">
                <a:hlinkClick r:id="rId3"/>
              </a:rPr>
            </a:b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astronomia.zcu.cz/planety/saturn/1841-mesice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Plynný obr</a:t>
            </a:r>
            <a:r>
              <a:rPr lang="cs-CZ" sz="1600" dirty="0"/>
              <a:t> [online], Wikipedie: Otevřená encyklopedie, c2012, Datum poslední revize 24. 01. 2012, 20:44 UTC, [citováno 12. 06. 2012] &lt;</a:t>
            </a:r>
            <a:r>
              <a:rPr lang="cs-CZ" sz="1600" dirty="0">
                <a:hlinkClick r:id="rId4"/>
              </a:rPr>
              <a:t>http://cs.wikipedia.org/w/index.php?title=Plynn%C3%BD_obr&amp;oldid=7952882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>
                <a:hlinkClick r:id="rId5"/>
              </a:rPr>
              <a:t>http://</a:t>
            </a:r>
            <a:r>
              <a:rPr lang="cs-CZ" sz="1600" smtClean="0">
                <a:hlinkClick r:id="rId5"/>
              </a:rPr>
              <a:t>office.microsoft.com/cs-cz/images</a:t>
            </a:r>
            <a:r>
              <a:rPr lang="cs-CZ" sz="1600" smtClean="0"/>
              <a:t>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5532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3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4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Motiv3</Template>
  <TotalTime>1943</TotalTime>
  <Words>2118</Words>
  <Application>Microsoft Office PowerPoint</Application>
  <PresentationFormat>Předvádění na obrazovce (4:3)</PresentationFormat>
  <Paragraphs>288</Paragraphs>
  <Slides>35</Slides>
  <Notes>3</Notes>
  <HiddenSlides>5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35</vt:i4>
      </vt:variant>
    </vt:vector>
  </HeadingPairs>
  <TitlesOfParts>
    <vt:vector size="43" baseType="lpstr">
      <vt:lpstr>Motiv3</vt:lpstr>
      <vt:lpstr>Motiv systému Office</vt:lpstr>
      <vt:lpstr>1_Živly</vt:lpstr>
      <vt:lpstr>Motiv1</vt:lpstr>
      <vt:lpstr>1_Motiv1</vt:lpstr>
      <vt:lpstr>2_Motiv1</vt:lpstr>
      <vt:lpstr>3_Motiv1</vt:lpstr>
      <vt:lpstr>4_Motiv1</vt:lpstr>
      <vt:lpstr>Prezentace aplikace PowerPoint</vt:lpstr>
      <vt:lpstr>ANOTACE: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data</vt:lpstr>
      <vt:lpstr>Důležité objevy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116</cp:revision>
  <dcterms:created xsi:type="dcterms:W3CDTF">2012-06-09T20:06:52Z</dcterms:created>
  <dcterms:modified xsi:type="dcterms:W3CDTF">2012-07-17T19:30:20Z</dcterms:modified>
</cp:coreProperties>
</file>