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  <p:sldMasterId id="2147483792" r:id="rId2"/>
    <p:sldMasterId id="2147483804" r:id="rId3"/>
    <p:sldMasterId id="2147483828" r:id="rId4"/>
    <p:sldMasterId id="2147483840" r:id="rId5"/>
    <p:sldMasterId id="2147483864" r:id="rId6"/>
    <p:sldMasterId id="2147483876" r:id="rId7"/>
  </p:sldMasterIdLst>
  <p:notesMasterIdLst>
    <p:notesMasterId r:id="rId41"/>
  </p:notesMasterIdLst>
  <p:sldIdLst>
    <p:sldId id="257" r:id="rId8"/>
    <p:sldId id="258" r:id="rId9"/>
    <p:sldId id="259" r:id="rId10"/>
    <p:sldId id="261" r:id="rId11"/>
    <p:sldId id="262" r:id="rId12"/>
    <p:sldId id="256" r:id="rId13"/>
    <p:sldId id="266" r:id="rId14"/>
    <p:sldId id="267" r:id="rId15"/>
    <p:sldId id="270" r:id="rId16"/>
    <p:sldId id="265" r:id="rId17"/>
    <p:sldId id="274" r:id="rId18"/>
    <p:sldId id="268" r:id="rId19"/>
    <p:sldId id="272" r:id="rId20"/>
    <p:sldId id="275" r:id="rId21"/>
    <p:sldId id="276" r:id="rId22"/>
    <p:sldId id="277" r:id="rId23"/>
    <p:sldId id="278" r:id="rId24"/>
    <p:sldId id="279" r:id="rId25"/>
    <p:sldId id="280" r:id="rId26"/>
    <p:sldId id="287" r:id="rId27"/>
    <p:sldId id="271" r:id="rId28"/>
    <p:sldId id="273" r:id="rId29"/>
    <p:sldId id="281" r:id="rId30"/>
    <p:sldId id="282" r:id="rId31"/>
    <p:sldId id="283" r:id="rId32"/>
    <p:sldId id="284" r:id="rId33"/>
    <p:sldId id="285" r:id="rId34"/>
    <p:sldId id="286" r:id="rId35"/>
    <p:sldId id="288" r:id="rId36"/>
    <p:sldId id="290" r:id="rId37"/>
    <p:sldId id="289" r:id="rId38"/>
    <p:sldId id="264" r:id="rId39"/>
    <p:sldId id="269" r:id="rId4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9900"/>
    <a:srgbClr val="6D97C9"/>
    <a:srgbClr val="93E3FF"/>
    <a:srgbClr val="21FFFF"/>
    <a:srgbClr val="FF00FF"/>
    <a:srgbClr val="FF7C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60"/>
  </p:normalViewPr>
  <p:slideViewPr>
    <p:cSldViewPr>
      <p:cViewPr>
        <p:scale>
          <a:sx n="60" d="100"/>
          <a:sy n="60" d="100"/>
        </p:scale>
        <p:origin x="-1584" y="-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9" Type="http://schemas.openxmlformats.org/officeDocument/2006/relationships/slide" Target="slides/slide32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4.xml"/><Relationship Id="rId34" Type="http://schemas.openxmlformats.org/officeDocument/2006/relationships/slide" Target="slides/slide27.xml"/><Relationship Id="rId42" Type="http://schemas.openxmlformats.org/officeDocument/2006/relationships/presProps" Target="presProps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slide" Target="slides/slide26.xml"/><Relationship Id="rId38" Type="http://schemas.openxmlformats.org/officeDocument/2006/relationships/slide" Target="slides/slide3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openxmlformats.org/officeDocument/2006/relationships/slide" Target="slides/slide22.xml"/><Relationship Id="rId41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37" Type="http://schemas.openxmlformats.org/officeDocument/2006/relationships/slide" Target="slides/slide30.xml"/><Relationship Id="rId40" Type="http://schemas.openxmlformats.org/officeDocument/2006/relationships/slide" Target="slides/slide33.xml"/><Relationship Id="rId45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slide" Target="slides/slide29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slide" Target="slides/slide24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slide" Target="slides/slide28.xml"/><Relationship Id="rId43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7C5FA6E-103C-41C1-99F4-06208FBAAB60}" type="presOf" srcId="{1D8420EA-BFA0-403B-80F5-647FA396CC45}" destId="{8467D0EB-87A2-4285-8ACA-0398EFBF29BC}" srcOrd="1" destOrd="0" presId="urn:microsoft.com/office/officeart/2005/8/layout/target3"/>
    <dgm:cxn modelId="{CE0B47A5-52C2-482F-B3D9-BEFF4B54E745}" type="presOf" srcId="{100B6B2E-82E6-4C11-B19B-F2DB3A0EA64F}" destId="{DBA8199F-D892-4A8E-A352-2B7844050E09}" srcOrd="1" destOrd="0" presId="urn:microsoft.com/office/officeart/2005/8/layout/target3"/>
    <dgm:cxn modelId="{040ACE73-9403-4248-83F0-13857AA49189}" type="presOf" srcId="{1D8420EA-BFA0-403B-80F5-647FA396CC45}" destId="{F7B3C0B7-F0F7-4F49-B02C-3630F8C5FAE5}" srcOrd="0" destOrd="0" presId="urn:microsoft.com/office/officeart/2005/8/layout/target3"/>
    <dgm:cxn modelId="{94B643B1-AF6B-427C-A6CE-165C34FCB48D}" type="presOf" srcId="{914700B9-77B5-440A-A438-DE98B6D4894D}" destId="{E73F1C26-6DCD-4001-88B9-355E01E2BCE7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FF86BDB5-8277-48A5-AC82-975B5E024226}" type="presOf" srcId="{100B6B2E-82E6-4C11-B19B-F2DB3A0EA64F}" destId="{645AA564-2E9E-4954-AD87-AE01782CEC59}" srcOrd="0" destOrd="0" presId="urn:microsoft.com/office/officeart/2005/8/layout/target3"/>
    <dgm:cxn modelId="{E989BACD-F251-460C-AA6D-C41C5DE80DE8}" type="presOf" srcId="{27FE2D31-D344-4B63-A89A-A89AB0D9F3E3}" destId="{FE47432B-CA46-450C-8D8F-66C300A95B52}" srcOrd="0" destOrd="0" presId="urn:microsoft.com/office/officeart/2005/8/layout/target3"/>
    <dgm:cxn modelId="{79D2A45C-071E-4483-8DBF-19866E35F166}" type="presOf" srcId="{914700B9-77B5-440A-A438-DE98B6D4894D}" destId="{BD9AF279-D483-48F2-BBBD-45F8E8923512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1CAD49E0-D557-4595-AC43-B0DC49B17671}" type="presOf" srcId="{130831A4-0540-4EC5-8F5A-93030E89D2D9}" destId="{8E23E229-92FC-49D1-B5FE-0303176B8A4E}" srcOrd="1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E67D56AB-98B9-474E-89C0-6204A82DB10A}" type="presOf" srcId="{130831A4-0540-4EC5-8F5A-93030E89D2D9}" destId="{F69CC921-512E-49F4-824C-A648EC5F27A5}" srcOrd="0" destOrd="0" presId="urn:microsoft.com/office/officeart/2005/8/layout/target3"/>
    <dgm:cxn modelId="{0E6BC1B1-CCBB-4F97-A88D-209515300032}" type="presParOf" srcId="{FE47432B-CA46-450C-8D8F-66C300A95B52}" destId="{B522209E-30D0-49D6-A340-2D383A11C668}" srcOrd="0" destOrd="0" presId="urn:microsoft.com/office/officeart/2005/8/layout/target3"/>
    <dgm:cxn modelId="{D4303124-4D48-4EDB-A780-96C7C72B693D}" type="presParOf" srcId="{FE47432B-CA46-450C-8D8F-66C300A95B52}" destId="{ED5A8377-51D5-4DC5-B0E7-680166966720}" srcOrd="1" destOrd="0" presId="urn:microsoft.com/office/officeart/2005/8/layout/target3"/>
    <dgm:cxn modelId="{706DBB62-9505-4400-938C-D3618B52B12A}" type="presParOf" srcId="{FE47432B-CA46-450C-8D8F-66C300A95B52}" destId="{F69CC921-512E-49F4-824C-A648EC5F27A5}" srcOrd="2" destOrd="0" presId="urn:microsoft.com/office/officeart/2005/8/layout/target3"/>
    <dgm:cxn modelId="{283D10CB-FA6D-4439-ADEB-62E1FC57A308}" type="presParOf" srcId="{FE47432B-CA46-450C-8D8F-66C300A95B52}" destId="{61C9CE18-EDA6-4EDF-BA1C-09779D38FBBF}" srcOrd="3" destOrd="0" presId="urn:microsoft.com/office/officeart/2005/8/layout/target3"/>
    <dgm:cxn modelId="{588FE456-18D6-4548-A273-73B7161E15BC}" type="presParOf" srcId="{FE47432B-CA46-450C-8D8F-66C300A95B52}" destId="{D60DEAAB-7AFE-435A-ACF6-18851E4B0426}" srcOrd="4" destOrd="0" presId="urn:microsoft.com/office/officeart/2005/8/layout/target3"/>
    <dgm:cxn modelId="{A1D9958F-140B-416B-9F1F-A4A13A1B3691}" type="presParOf" srcId="{FE47432B-CA46-450C-8D8F-66C300A95B52}" destId="{F7B3C0B7-F0F7-4F49-B02C-3630F8C5FAE5}" srcOrd="5" destOrd="0" presId="urn:microsoft.com/office/officeart/2005/8/layout/target3"/>
    <dgm:cxn modelId="{A3E3E904-CAFC-42D2-873C-451C6312DB03}" type="presParOf" srcId="{FE47432B-CA46-450C-8D8F-66C300A95B52}" destId="{C9DA9446-E2D3-4F6A-8960-3CADFBF870B8}" srcOrd="6" destOrd="0" presId="urn:microsoft.com/office/officeart/2005/8/layout/target3"/>
    <dgm:cxn modelId="{BB2C6BB9-EC90-4832-BD0E-9768C175777D}" type="presParOf" srcId="{FE47432B-CA46-450C-8D8F-66C300A95B52}" destId="{9726EC6F-D322-4CD3-B489-1BE3DF7CE70B}" srcOrd="7" destOrd="0" presId="urn:microsoft.com/office/officeart/2005/8/layout/target3"/>
    <dgm:cxn modelId="{C2F3BE56-66D4-45B6-973C-12E4588277B0}" type="presParOf" srcId="{FE47432B-CA46-450C-8D8F-66C300A95B52}" destId="{645AA564-2E9E-4954-AD87-AE01782CEC59}" srcOrd="8" destOrd="0" presId="urn:microsoft.com/office/officeart/2005/8/layout/target3"/>
    <dgm:cxn modelId="{6E7D670E-74B4-4BD3-8419-BC26264473A3}" type="presParOf" srcId="{FE47432B-CA46-450C-8D8F-66C300A95B52}" destId="{8538CAC4-6A86-42B8-B5AF-2FF155DB9D02}" srcOrd="9" destOrd="0" presId="urn:microsoft.com/office/officeart/2005/8/layout/target3"/>
    <dgm:cxn modelId="{0196F353-FDAF-4B22-9443-90DFC6DA378D}" type="presParOf" srcId="{FE47432B-CA46-450C-8D8F-66C300A95B52}" destId="{26FD6024-A07F-46D0-8BC0-B5E595C5673D}" srcOrd="10" destOrd="0" presId="urn:microsoft.com/office/officeart/2005/8/layout/target3"/>
    <dgm:cxn modelId="{219D2DEB-0C87-49BE-A8D1-6209C68E2DB9}" type="presParOf" srcId="{FE47432B-CA46-450C-8D8F-66C300A95B52}" destId="{E73F1C26-6DCD-4001-88B9-355E01E2BCE7}" srcOrd="11" destOrd="0" presId="urn:microsoft.com/office/officeart/2005/8/layout/target3"/>
    <dgm:cxn modelId="{E8785358-5970-4C26-AA75-EFF58F90B147}" type="presParOf" srcId="{FE47432B-CA46-450C-8D8F-66C300A95B52}" destId="{8E23E229-92FC-49D1-B5FE-0303176B8A4E}" srcOrd="12" destOrd="0" presId="urn:microsoft.com/office/officeart/2005/8/layout/target3"/>
    <dgm:cxn modelId="{BC7775E4-CA31-4F22-83A5-D3590E95CD39}" type="presParOf" srcId="{FE47432B-CA46-450C-8D8F-66C300A95B52}" destId="{8467D0EB-87A2-4285-8ACA-0398EFBF29BC}" srcOrd="13" destOrd="0" presId="urn:microsoft.com/office/officeart/2005/8/layout/target3"/>
    <dgm:cxn modelId="{A360D18B-3BF2-486C-A68C-F0972284FE85}" type="presParOf" srcId="{FE47432B-CA46-450C-8D8F-66C300A95B52}" destId="{DBA8199F-D892-4A8E-A352-2B7844050E09}" srcOrd="14" destOrd="0" presId="urn:microsoft.com/office/officeart/2005/8/layout/target3"/>
    <dgm:cxn modelId="{F6D81F65-0F87-4439-BC37-A43F5EC65693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6AB4149-E129-4913-9964-F13027194E57}" type="doc">
      <dgm:prSet loTypeId="urn:microsoft.com/office/officeart/2005/8/layout/chevronAccent+Icon" loCatId="officeonline" qsTypeId="urn:microsoft.com/office/officeart/2005/8/quickstyle/3d3" qsCatId="3D" csTypeId="urn:microsoft.com/office/officeart/2005/8/colors/accent1_2" csCatId="accent1" phldr="1"/>
      <dgm:spPr/>
    </dgm:pt>
    <dgm:pt modelId="{494D3E44-9A23-49A7-A76B-DE6B826F9EA9}">
      <dgm:prSet phldrT="[Text]" custT="1"/>
      <dgm:spPr>
        <a:gradFill flip="none" rotWithShape="0">
          <a:gsLst>
            <a:gs pos="0">
              <a:srgbClr val="00B0F0">
                <a:shade val="30000"/>
                <a:satMod val="115000"/>
              </a:srgbClr>
            </a:gs>
            <a:gs pos="50000">
              <a:srgbClr val="00B0F0">
                <a:shade val="67500"/>
                <a:satMod val="115000"/>
              </a:srgbClr>
            </a:gs>
            <a:gs pos="100000">
              <a:srgbClr val="00B0F0">
                <a:shade val="100000"/>
                <a:satMod val="115000"/>
              </a:srgbClr>
            </a:gs>
          </a:gsLst>
          <a:lin ang="16200000" scaled="1"/>
          <a:tileRect/>
        </a:gradFill>
      </dgm:spPr>
      <dgm:t>
        <a:bodyPr/>
        <a:lstStyle/>
        <a:p>
          <a:r>
            <a: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rPr>
            <a:t>Charakteristika</a:t>
          </a:r>
          <a:endParaRPr lang="cs-CZ" sz="2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Georgia" pitchFamily="18" charset="0"/>
          </a:endParaRPr>
        </a:p>
      </dgm:t>
    </dgm:pt>
    <dgm:pt modelId="{7D64B808-FDB8-496C-99AC-DA2BBAEB0337}" type="parTrans" cxnId="{903ADBBF-4FCF-4F92-A30E-842A40A1866D}">
      <dgm:prSet/>
      <dgm:spPr/>
      <dgm:t>
        <a:bodyPr/>
        <a:lstStyle/>
        <a:p>
          <a:endParaRPr lang="cs-CZ"/>
        </a:p>
      </dgm:t>
    </dgm:pt>
    <dgm:pt modelId="{DCDFCA1F-1A19-4B2E-9B18-E9E84D0E9770}" type="sibTrans" cxnId="{903ADBBF-4FCF-4F92-A30E-842A40A1866D}">
      <dgm:prSet/>
      <dgm:spPr/>
      <dgm:t>
        <a:bodyPr/>
        <a:lstStyle/>
        <a:p>
          <a:endParaRPr lang="cs-CZ"/>
        </a:p>
      </dgm:t>
    </dgm:pt>
    <dgm:pt modelId="{A991CE37-0AED-4751-8C9A-1FDC32D690BC}">
      <dgm:prSet phldrT="[Text]" custT="1"/>
      <dgm:spPr>
        <a:gradFill flip="none" rotWithShape="0">
          <a:gsLst>
            <a:gs pos="0">
              <a:schemeClr val="accent5">
                <a:shade val="30000"/>
                <a:satMod val="115000"/>
              </a:schemeClr>
            </a:gs>
            <a:gs pos="50000">
              <a:schemeClr val="accent5">
                <a:shade val="67500"/>
                <a:satMod val="115000"/>
              </a:schemeClr>
            </a:gs>
            <a:gs pos="100000">
              <a:schemeClr val="accent5">
                <a:shade val="100000"/>
                <a:satMod val="115000"/>
              </a:schemeClr>
            </a:gs>
          </a:gsLst>
          <a:lin ang="0" scaled="1"/>
          <a:tileRect/>
        </a:gradFill>
        <a:effectLst/>
      </dgm:spPr>
      <dgm:t>
        <a:bodyPr/>
        <a:lstStyle/>
        <a:p>
          <a:r>
            <a: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  <a:cs typeface="Calibri" pitchFamily="34" charset="0"/>
            </a:rPr>
            <a:t>Základní</a:t>
          </a:r>
        </a:p>
        <a:p>
          <a:r>
            <a: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  <a:cs typeface="Calibri" pitchFamily="34" charset="0"/>
            </a:rPr>
            <a:t>data</a:t>
          </a:r>
          <a:endParaRPr lang="cs-CZ" sz="2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Georgia" pitchFamily="18" charset="0"/>
            <a:cs typeface="Calibri" pitchFamily="34" charset="0"/>
          </a:endParaRPr>
        </a:p>
      </dgm:t>
    </dgm:pt>
    <dgm:pt modelId="{A44A37C4-E8CE-4574-B7C0-511C6A2DE14C}" type="parTrans" cxnId="{2F6BEFE5-33FA-461A-9C1C-D8B3C14BCD1F}">
      <dgm:prSet/>
      <dgm:spPr/>
      <dgm:t>
        <a:bodyPr/>
        <a:lstStyle/>
        <a:p>
          <a:endParaRPr lang="cs-CZ"/>
        </a:p>
      </dgm:t>
    </dgm:pt>
    <dgm:pt modelId="{225DF155-029F-48B0-8375-CCA20C8FD025}" type="sibTrans" cxnId="{2F6BEFE5-33FA-461A-9C1C-D8B3C14BCD1F}">
      <dgm:prSet/>
      <dgm:spPr/>
      <dgm:t>
        <a:bodyPr/>
        <a:lstStyle/>
        <a:p>
          <a:endParaRPr lang="cs-CZ"/>
        </a:p>
      </dgm:t>
    </dgm:pt>
    <dgm:pt modelId="{A3F55F8F-EC7E-4F00-BAE7-FD5FCA5CF1AB}">
      <dgm:prSet phldrT="[Text]" custT="1"/>
      <dgm:spPr>
        <a:gradFill flip="none" rotWithShape="0">
          <a:gsLst>
            <a:gs pos="0">
              <a:schemeClr val="accent5">
                <a:shade val="30000"/>
                <a:satMod val="115000"/>
              </a:schemeClr>
            </a:gs>
            <a:gs pos="50000">
              <a:schemeClr val="accent5">
                <a:shade val="67500"/>
                <a:satMod val="115000"/>
              </a:schemeClr>
            </a:gs>
            <a:gs pos="100000">
              <a:schemeClr val="accent5">
                <a:shade val="100000"/>
                <a:satMod val="115000"/>
              </a:schemeClr>
            </a:gs>
          </a:gsLst>
          <a:lin ang="2700000" scaled="1"/>
          <a:tileRect/>
        </a:gradFill>
      </dgm:spPr>
      <dgm:t>
        <a:bodyPr/>
        <a:lstStyle/>
        <a:p>
          <a:r>
            <a: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rPr>
            <a:t>Důležité</a:t>
          </a:r>
        </a:p>
        <a:p>
          <a:r>
            <a: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rPr>
            <a:t>objevy</a:t>
          </a:r>
          <a:endParaRPr lang="cs-CZ" sz="2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Georgia" pitchFamily="18" charset="0"/>
          </a:endParaRPr>
        </a:p>
      </dgm:t>
    </dgm:pt>
    <dgm:pt modelId="{B82FE4CD-EFD8-43EA-BE9C-74A3E1F8C76A}" type="parTrans" cxnId="{FF09459F-3C93-467A-B484-B4BB749FA9F2}">
      <dgm:prSet/>
      <dgm:spPr/>
      <dgm:t>
        <a:bodyPr/>
        <a:lstStyle/>
        <a:p>
          <a:endParaRPr lang="cs-CZ"/>
        </a:p>
      </dgm:t>
    </dgm:pt>
    <dgm:pt modelId="{98714E6E-BB1F-4380-8F5D-CEB9983D1949}" type="sibTrans" cxnId="{FF09459F-3C93-467A-B484-B4BB749FA9F2}">
      <dgm:prSet/>
      <dgm:spPr/>
      <dgm:t>
        <a:bodyPr/>
        <a:lstStyle/>
        <a:p>
          <a:endParaRPr lang="cs-CZ"/>
        </a:p>
      </dgm:t>
    </dgm:pt>
    <dgm:pt modelId="{4CFEAECA-A5E9-4EEA-AA03-3E28932718B9}" type="pres">
      <dgm:prSet presAssocID="{26AB4149-E129-4913-9964-F13027194E57}" presName="Name0" presStyleCnt="0">
        <dgm:presLayoutVars>
          <dgm:dir/>
          <dgm:resizeHandles val="exact"/>
        </dgm:presLayoutVars>
      </dgm:prSet>
      <dgm:spPr/>
    </dgm:pt>
    <dgm:pt modelId="{A39E9FFB-A006-4AD6-BE16-EA841F9614A3}" type="pres">
      <dgm:prSet presAssocID="{494D3E44-9A23-49A7-A76B-DE6B826F9EA9}" presName="composite" presStyleCnt="0"/>
      <dgm:spPr/>
    </dgm:pt>
    <dgm:pt modelId="{E7E669C7-2BF0-45F9-9719-CD7D4EB6D3D8}" type="pres">
      <dgm:prSet presAssocID="{494D3E44-9A23-49A7-A76B-DE6B826F9EA9}" presName="bgChev" presStyleLbl="node1" presStyleIdx="0" presStyleCnt="3" custScaleX="156274" custScaleY="131364" custLinFactNeighborX="-3" custLinFactNeighborY="-26102"/>
      <dgm:spPr>
        <a:solidFill>
          <a:schemeClr val="accent1">
            <a:lumMod val="50000"/>
          </a:schemeClr>
        </a:solidFill>
        <a:effectLst>
          <a:reflection blurRad="6350" stA="50000" endA="300" endPos="90000" dir="5400000" sy="-100000" algn="bl" rotWithShape="0"/>
        </a:effectLst>
      </dgm:spPr>
    </dgm:pt>
    <dgm:pt modelId="{4247FC86-4EB0-4B53-ABFC-66340212B126}" type="pres">
      <dgm:prSet presAssocID="{494D3E44-9A23-49A7-A76B-DE6B826F9EA9}" presName="txNode" presStyleLbl="fgAcc1" presStyleIdx="0" presStyleCnt="3" custScaleX="186530" custScaleY="142994" custLinFactNeighborX="5027" custLinFactNeighborY="606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AE6ECE-925C-4372-9EF7-62006BEF71EA}" type="pres">
      <dgm:prSet presAssocID="{DCDFCA1F-1A19-4B2E-9B18-E9E84D0E9770}" presName="compositeSpace" presStyleCnt="0"/>
      <dgm:spPr/>
    </dgm:pt>
    <dgm:pt modelId="{733BBF27-CB7C-4CE9-952C-8EE7316A787B}" type="pres">
      <dgm:prSet presAssocID="{A991CE37-0AED-4751-8C9A-1FDC32D690BC}" presName="composite" presStyleCnt="0"/>
      <dgm:spPr/>
    </dgm:pt>
    <dgm:pt modelId="{CD78D7D0-8D5C-42BA-A09C-D4C2F0655501}" type="pres">
      <dgm:prSet presAssocID="{A991CE37-0AED-4751-8C9A-1FDC32D690BC}" presName="bgChev" presStyleLbl="node1" presStyleIdx="1" presStyleCnt="3" custScaleY="127581" custLinFactNeighborX="-162" custLinFactNeighborY="-34471"/>
      <dgm:spPr>
        <a:solidFill>
          <a:schemeClr val="accent1">
            <a:lumMod val="75000"/>
          </a:schemeClr>
        </a:solidFill>
        <a:effectLst>
          <a:reflection blurRad="6350" stA="50000" endA="300" endPos="90000" dir="5400000" sy="-100000" algn="bl" rotWithShape="0"/>
        </a:effectLst>
      </dgm:spPr>
    </dgm:pt>
    <dgm:pt modelId="{2E5073DD-8F46-44C9-BC92-62127A41A80C}" type="pres">
      <dgm:prSet presAssocID="{A991CE37-0AED-4751-8C9A-1FDC32D690BC}" presName="txNode" presStyleLbl="fgAcc1" presStyleIdx="1" presStyleCnt="3" custScaleX="132691" custScaleY="143258" custLinFactNeighborX="3444" custLinFactNeighborY="1083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B91581-5A50-408C-AD9E-71AEEB3C689C}" type="pres">
      <dgm:prSet presAssocID="{225DF155-029F-48B0-8375-CCA20C8FD025}" presName="compositeSpace" presStyleCnt="0"/>
      <dgm:spPr/>
    </dgm:pt>
    <dgm:pt modelId="{0462948E-185A-4EB8-B753-671DCCCF10E8}" type="pres">
      <dgm:prSet presAssocID="{A3F55F8F-EC7E-4F00-BAE7-FD5FCA5CF1AB}" presName="composite" presStyleCnt="0"/>
      <dgm:spPr/>
    </dgm:pt>
    <dgm:pt modelId="{8BF446FB-EAEA-43D6-8DDC-90959C9C6A83}" type="pres">
      <dgm:prSet presAssocID="{A3F55F8F-EC7E-4F00-BAE7-FD5FCA5CF1AB}" presName="bgChev" presStyleLbl="node1" presStyleIdx="2" presStyleCnt="3" custScaleX="96341" custScaleY="134660" custLinFactNeighborX="-585" custLinFactNeighborY="-35943"/>
      <dgm:spPr>
        <a:solidFill>
          <a:schemeClr val="accent1">
            <a:lumMod val="60000"/>
            <a:lumOff val="40000"/>
          </a:schemeClr>
        </a:solidFill>
        <a:effectLst>
          <a:reflection blurRad="6350" stA="50000" endA="300" endPos="90000" dir="5400000" sy="-100000" algn="bl" rotWithShape="0"/>
        </a:effectLst>
      </dgm:spPr>
    </dgm:pt>
    <dgm:pt modelId="{B72B3426-728D-41A8-994F-3C813A4BFBE1}" type="pres">
      <dgm:prSet presAssocID="{A3F55F8F-EC7E-4F00-BAE7-FD5FCA5CF1AB}" presName="txNode" presStyleLbl="fgAcc1" presStyleIdx="2" presStyleCnt="3" custScaleX="109773" custScaleY="143258" custLinFactNeighborX="-970" custLinFactNeighborY="690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4CC7F5C-5525-4EB9-8C95-35D11D3278CE}" type="presOf" srcId="{494D3E44-9A23-49A7-A76B-DE6B826F9EA9}" destId="{4247FC86-4EB0-4B53-ABFC-66340212B126}" srcOrd="0" destOrd="0" presId="urn:microsoft.com/office/officeart/2005/8/layout/chevronAccent+Icon"/>
    <dgm:cxn modelId="{903ADBBF-4FCF-4F92-A30E-842A40A1866D}" srcId="{26AB4149-E129-4913-9964-F13027194E57}" destId="{494D3E44-9A23-49A7-A76B-DE6B826F9EA9}" srcOrd="0" destOrd="0" parTransId="{7D64B808-FDB8-496C-99AC-DA2BBAEB0337}" sibTransId="{DCDFCA1F-1A19-4B2E-9B18-E9E84D0E9770}"/>
    <dgm:cxn modelId="{5C9F6007-B0F0-4307-AEA6-FABBD70F95F5}" type="presOf" srcId="{A3F55F8F-EC7E-4F00-BAE7-FD5FCA5CF1AB}" destId="{B72B3426-728D-41A8-994F-3C813A4BFBE1}" srcOrd="0" destOrd="0" presId="urn:microsoft.com/office/officeart/2005/8/layout/chevronAccent+Icon"/>
    <dgm:cxn modelId="{FF09459F-3C93-467A-B484-B4BB749FA9F2}" srcId="{26AB4149-E129-4913-9964-F13027194E57}" destId="{A3F55F8F-EC7E-4F00-BAE7-FD5FCA5CF1AB}" srcOrd="2" destOrd="0" parTransId="{B82FE4CD-EFD8-43EA-BE9C-74A3E1F8C76A}" sibTransId="{98714E6E-BB1F-4380-8F5D-CEB9983D1949}"/>
    <dgm:cxn modelId="{2F6BEFE5-33FA-461A-9C1C-D8B3C14BCD1F}" srcId="{26AB4149-E129-4913-9964-F13027194E57}" destId="{A991CE37-0AED-4751-8C9A-1FDC32D690BC}" srcOrd="1" destOrd="0" parTransId="{A44A37C4-E8CE-4574-B7C0-511C6A2DE14C}" sibTransId="{225DF155-029F-48B0-8375-CCA20C8FD025}"/>
    <dgm:cxn modelId="{6ACB71C4-7F9A-4798-92B8-82A5CAB2931F}" type="presOf" srcId="{26AB4149-E129-4913-9964-F13027194E57}" destId="{4CFEAECA-A5E9-4EEA-AA03-3E28932718B9}" srcOrd="0" destOrd="0" presId="urn:microsoft.com/office/officeart/2005/8/layout/chevronAccent+Icon"/>
    <dgm:cxn modelId="{4A72036C-98CD-4B18-8179-825CC7554596}" type="presOf" srcId="{A991CE37-0AED-4751-8C9A-1FDC32D690BC}" destId="{2E5073DD-8F46-44C9-BC92-62127A41A80C}" srcOrd="0" destOrd="0" presId="urn:microsoft.com/office/officeart/2005/8/layout/chevronAccent+Icon"/>
    <dgm:cxn modelId="{937D64D4-1D28-49D4-A131-797D9FFA6FAD}" type="presParOf" srcId="{4CFEAECA-A5E9-4EEA-AA03-3E28932718B9}" destId="{A39E9FFB-A006-4AD6-BE16-EA841F9614A3}" srcOrd="0" destOrd="0" presId="urn:microsoft.com/office/officeart/2005/8/layout/chevronAccent+Icon"/>
    <dgm:cxn modelId="{45857C08-73BC-4D55-AFED-69F0A41231D1}" type="presParOf" srcId="{A39E9FFB-A006-4AD6-BE16-EA841F9614A3}" destId="{E7E669C7-2BF0-45F9-9719-CD7D4EB6D3D8}" srcOrd="0" destOrd="0" presId="urn:microsoft.com/office/officeart/2005/8/layout/chevronAccent+Icon"/>
    <dgm:cxn modelId="{9ADA98D9-4690-4DB7-BE2D-00DEE0E46CBE}" type="presParOf" srcId="{A39E9FFB-A006-4AD6-BE16-EA841F9614A3}" destId="{4247FC86-4EB0-4B53-ABFC-66340212B126}" srcOrd="1" destOrd="0" presId="urn:microsoft.com/office/officeart/2005/8/layout/chevronAccent+Icon"/>
    <dgm:cxn modelId="{79E5E984-B6BC-44D4-8FF9-B11AEDC03D89}" type="presParOf" srcId="{4CFEAECA-A5E9-4EEA-AA03-3E28932718B9}" destId="{18AE6ECE-925C-4372-9EF7-62006BEF71EA}" srcOrd="1" destOrd="0" presId="urn:microsoft.com/office/officeart/2005/8/layout/chevronAccent+Icon"/>
    <dgm:cxn modelId="{B05839C5-AE8D-4C3E-B04B-7095871FC1BA}" type="presParOf" srcId="{4CFEAECA-A5E9-4EEA-AA03-3E28932718B9}" destId="{733BBF27-CB7C-4CE9-952C-8EE7316A787B}" srcOrd="2" destOrd="0" presId="urn:microsoft.com/office/officeart/2005/8/layout/chevronAccent+Icon"/>
    <dgm:cxn modelId="{E0901A3D-8EFE-4192-84F2-17F62FD7ECEE}" type="presParOf" srcId="{733BBF27-CB7C-4CE9-952C-8EE7316A787B}" destId="{CD78D7D0-8D5C-42BA-A09C-D4C2F0655501}" srcOrd="0" destOrd="0" presId="urn:microsoft.com/office/officeart/2005/8/layout/chevronAccent+Icon"/>
    <dgm:cxn modelId="{D3C34A41-F772-4E16-A2CA-CBEB5B2D2942}" type="presParOf" srcId="{733BBF27-CB7C-4CE9-952C-8EE7316A787B}" destId="{2E5073DD-8F46-44C9-BC92-62127A41A80C}" srcOrd="1" destOrd="0" presId="urn:microsoft.com/office/officeart/2005/8/layout/chevronAccent+Icon"/>
    <dgm:cxn modelId="{2A748C4E-84F4-4746-9B54-3F7C59996805}" type="presParOf" srcId="{4CFEAECA-A5E9-4EEA-AA03-3E28932718B9}" destId="{ADB91581-5A50-408C-AD9E-71AEEB3C689C}" srcOrd="3" destOrd="0" presId="urn:microsoft.com/office/officeart/2005/8/layout/chevronAccent+Icon"/>
    <dgm:cxn modelId="{44F4B5FE-C20E-4D30-8CAB-63E5B7CBD89F}" type="presParOf" srcId="{4CFEAECA-A5E9-4EEA-AA03-3E28932718B9}" destId="{0462948E-185A-4EB8-B753-671DCCCF10E8}" srcOrd="4" destOrd="0" presId="urn:microsoft.com/office/officeart/2005/8/layout/chevronAccent+Icon"/>
    <dgm:cxn modelId="{1C08047F-AF55-4868-9D65-3EFC93FEA5D1}" type="presParOf" srcId="{0462948E-185A-4EB8-B753-671DCCCF10E8}" destId="{8BF446FB-EAEA-43D6-8DDC-90959C9C6A83}" srcOrd="0" destOrd="0" presId="urn:microsoft.com/office/officeart/2005/8/layout/chevronAccent+Icon"/>
    <dgm:cxn modelId="{E2751197-971E-4682-AF07-DE5918CC1A12}" type="presParOf" srcId="{0462948E-185A-4EB8-B753-671DCCCF10E8}" destId="{B72B3426-728D-41A8-994F-3C813A4BFBE1}" srcOrd="1" destOrd="0" presId="urn:microsoft.com/office/officeart/2005/8/layout/chevronAccent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E669C7-2BF0-45F9-9719-CD7D4EB6D3D8}">
      <dsp:nvSpPr>
        <dsp:cNvPr id="0" name=""/>
        <dsp:cNvSpPr/>
      </dsp:nvSpPr>
      <dsp:spPr>
        <a:xfrm>
          <a:off x="3083" y="1143090"/>
          <a:ext cx="3357349" cy="1089365"/>
        </a:xfrm>
        <a:prstGeom prst="chevron">
          <a:avLst>
            <a:gd name="adj" fmla="val 40000"/>
          </a:avLst>
        </a:prstGeom>
        <a:solidFill>
          <a:schemeClr val="accent1">
            <a:lumMod val="50000"/>
          </a:schemeClr>
        </a:solidFill>
        <a:ln>
          <a:noFill/>
        </a:ln>
        <a:effectLst>
          <a:reflection blurRad="6350" stA="50000" endA="300" endPos="90000" dir="5400000" sy="-100000" algn="bl" rotWithShape="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247FC86-4EB0-4B53-ABFC-66340212B126}">
      <dsp:nvSpPr>
        <dsp:cNvPr id="0" name=""/>
        <dsp:cNvSpPr/>
      </dsp:nvSpPr>
      <dsp:spPr>
        <a:xfrm>
          <a:off x="486828" y="1568905"/>
          <a:ext cx="3383994" cy="1185809"/>
        </a:xfrm>
        <a:prstGeom prst="roundRect">
          <a:avLst>
            <a:gd name="adj" fmla="val 10000"/>
          </a:avLst>
        </a:prstGeom>
        <a:gradFill flip="none" rotWithShape="0">
          <a:gsLst>
            <a:gs pos="0">
              <a:srgbClr val="00B0F0">
                <a:shade val="30000"/>
                <a:satMod val="115000"/>
              </a:srgbClr>
            </a:gs>
            <a:gs pos="50000">
              <a:srgbClr val="00B0F0">
                <a:shade val="67500"/>
                <a:satMod val="115000"/>
              </a:srgbClr>
            </a:gs>
            <a:gs pos="100000">
              <a:srgbClr val="00B0F0">
                <a:shade val="100000"/>
                <a:satMod val="115000"/>
              </a:srgbClr>
            </a:gs>
          </a:gsLst>
          <a:lin ang="16200000" scaled="1"/>
          <a:tileRect/>
        </a:gra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rPr>
            <a:t>Charakteristika</a:t>
          </a:r>
          <a:endParaRPr lang="cs-CZ" sz="2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Georgia" pitchFamily="18" charset="0"/>
          </a:endParaRPr>
        </a:p>
      </dsp:txBody>
      <dsp:txXfrm>
        <a:off x="521559" y="1603636"/>
        <a:ext cx="3314532" cy="1116347"/>
      </dsp:txXfrm>
    </dsp:sp>
    <dsp:sp modelId="{CD78D7D0-8D5C-42BA-A09C-D4C2F0655501}">
      <dsp:nvSpPr>
        <dsp:cNvPr id="0" name=""/>
        <dsp:cNvSpPr/>
      </dsp:nvSpPr>
      <dsp:spPr>
        <a:xfrm>
          <a:off x="3842982" y="1080984"/>
          <a:ext cx="2148373" cy="1057993"/>
        </a:xfrm>
        <a:prstGeom prst="chevron">
          <a:avLst>
            <a:gd name="adj" fmla="val 40000"/>
          </a:avLst>
        </a:prstGeom>
        <a:solidFill>
          <a:schemeClr val="accent1">
            <a:lumMod val="75000"/>
          </a:schemeClr>
        </a:solidFill>
        <a:ln>
          <a:noFill/>
        </a:ln>
        <a:effectLst>
          <a:reflection blurRad="6350" stA="50000" endA="300" endPos="90000" dir="5400000" sy="-100000" algn="bl" rotWithShape="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E5073DD-8F46-44C9-BC92-62127A41A80C}">
      <dsp:nvSpPr>
        <dsp:cNvPr id="0" name=""/>
        <dsp:cNvSpPr/>
      </dsp:nvSpPr>
      <dsp:spPr>
        <a:xfrm>
          <a:off x="4185305" y="1599026"/>
          <a:ext cx="2407256" cy="1187998"/>
        </a:xfrm>
        <a:prstGeom prst="roundRect">
          <a:avLst>
            <a:gd name="adj" fmla="val 10000"/>
          </a:avLst>
        </a:prstGeom>
        <a:gradFill flip="none" rotWithShape="0">
          <a:gsLst>
            <a:gs pos="0">
              <a:schemeClr val="accent5">
                <a:shade val="30000"/>
                <a:satMod val="115000"/>
              </a:schemeClr>
            </a:gs>
            <a:gs pos="50000">
              <a:schemeClr val="accent5">
                <a:shade val="67500"/>
                <a:satMod val="115000"/>
              </a:schemeClr>
            </a:gs>
            <a:gs pos="100000">
              <a:schemeClr val="accent5">
                <a:shade val="100000"/>
                <a:satMod val="115000"/>
              </a:schemeClr>
            </a:gs>
          </a:gsLst>
          <a:lin ang="0" scaled="1"/>
          <a:tileRect/>
        </a:gra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  <a:cs typeface="Calibri" pitchFamily="34" charset="0"/>
            </a:rPr>
            <a:t>Základní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  <a:cs typeface="Calibri" pitchFamily="34" charset="0"/>
            </a:rPr>
            <a:t>data</a:t>
          </a:r>
          <a:endParaRPr lang="cs-CZ" sz="2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Georgia" pitchFamily="18" charset="0"/>
            <a:cs typeface="Calibri" pitchFamily="34" charset="0"/>
          </a:endParaRPr>
        </a:p>
      </dsp:txBody>
      <dsp:txXfrm>
        <a:off x="4220100" y="1633821"/>
        <a:ext cx="2337666" cy="1118408"/>
      </dsp:txXfrm>
    </dsp:sp>
    <dsp:sp modelId="{8BF446FB-EAEA-43D6-8DDC-90959C9C6A83}">
      <dsp:nvSpPr>
        <dsp:cNvPr id="0" name=""/>
        <dsp:cNvSpPr/>
      </dsp:nvSpPr>
      <dsp:spPr>
        <a:xfrm>
          <a:off x="6584352" y="1054101"/>
          <a:ext cx="2069764" cy="1116698"/>
        </a:xfrm>
        <a:prstGeom prst="chevron">
          <a:avLst>
            <a:gd name="adj" fmla="val 40000"/>
          </a:avLst>
        </a:prstGeom>
        <a:solidFill>
          <a:schemeClr val="accent1">
            <a:lumMod val="60000"/>
            <a:lumOff val="40000"/>
          </a:schemeClr>
        </a:solidFill>
        <a:ln>
          <a:noFill/>
        </a:ln>
        <a:effectLst>
          <a:reflection blurRad="6350" stA="50000" endA="300" endPos="90000" dir="5400000" sy="-100000" algn="bl" rotWithShape="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72B3426-728D-41A8-994F-3C813A4BFBE1}">
      <dsp:nvSpPr>
        <dsp:cNvPr id="0" name=""/>
        <dsp:cNvSpPr/>
      </dsp:nvSpPr>
      <dsp:spPr>
        <a:xfrm>
          <a:off x="7024267" y="1581120"/>
          <a:ext cx="1991482" cy="1187998"/>
        </a:xfrm>
        <a:prstGeom prst="roundRect">
          <a:avLst>
            <a:gd name="adj" fmla="val 10000"/>
          </a:avLst>
        </a:prstGeom>
        <a:gradFill flip="none" rotWithShape="0">
          <a:gsLst>
            <a:gs pos="0">
              <a:schemeClr val="accent5">
                <a:shade val="30000"/>
                <a:satMod val="115000"/>
              </a:schemeClr>
            </a:gs>
            <a:gs pos="50000">
              <a:schemeClr val="accent5">
                <a:shade val="67500"/>
                <a:satMod val="115000"/>
              </a:schemeClr>
            </a:gs>
            <a:gs pos="100000">
              <a:schemeClr val="accent5">
                <a:shade val="100000"/>
                <a:satMod val="115000"/>
              </a:schemeClr>
            </a:gs>
          </a:gsLst>
          <a:lin ang="2700000" scaled="1"/>
          <a:tileRect/>
        </a:gra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rPr>
            <a:t>Důležité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rPr>
            <a:t>objevy</a:t>
          </a:r>
          <a:endParaRPr lang="cs-CZ" sz="2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Georgia" pitchFamily="18" charset="0"/>
          </a:endParaRPr>
        </a:p>
      </dsp:txBody>
      <dsp:txXfrm>
        <a:off x="7059062" y="1615915"/>
        <a:ext cx="1921892" cy="11184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Accent+Icon">
  <dgm:title val="Proces dvojité šipky – zvýraznění"/>
  <dgm:desc val="Umožňuje znázornit postupné kroky v úkolu, procesu nebo pracovním postupu či zdůraznit pohyb nebo směr. Nejvhodnější je pro práci s minimálním množstvím textu úrovně 1 a 2."/>
  <dgm:catLst>
    <dgm:cat type="process" pri="9500"/>
    <dgm:cat type="officeonline" pri="2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primFontSz" for="des" forName="txNode" op="equ" val="65"/>
      <dgm:constr type="w" for="ch" forName="compositeSpace" refType="w" refFor="ch" refForName="composite" fact="0.028"/>
    </dgm:constrLst>
    <dgm:ruleLst/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l" for="ch" forName="bgChev"/>
              <dgm:constr type="w" for="ch" forName="bgChev" refType="w" fact="0.9"/>
              <dgm:constr type="t" for="ch" forName="bgChev"/>
              <dgm:constr type="h" for="ch" forName="bgChev" refType="w" refFor="ch" refForName="bgChev" fact="0.386"/>
              <dgm:constr type="l" for="ch" forName="txNode" refType="w" fact="0.24"/>
              <dgm:constr type="w" for="ch" forName="txNode" refType="w" fact="0.76"/>
              <dgm:constr type="t" for="ch" forName="txNode" refType="h" refFor="ch" refForName="bgChev" fact="0.25"/>
              <dgm:constr type="h" for="ch" forName="txNode" refType="h" refFor="ch" refForName="bgChev"/>
            </dgm:constrLst>
          </dgm:if>
          <dgm:else name="Name7">
            <dgm:constrLst>
              <dgm:constr type="l" for="ch" forName="bgChev" refType="w" fact="0.1"/>
              <dgm:constr type="w" for="ch" forName="bgChev" refType="w" fact="0.9"/>
              <dgm:constr type="t" for="ch" forName="bgChev"/>
              <dgm:constr type="h" for="ch" forName="bgChev" refType="w" refFor="ch" refForName="bgChev" fact="0.386"/>
              <dgm:constr type="l" for="ch" forName="txNode"/>
              <dgm:constr type="w" for="ch" forName="txNode" refType="w" fact="0.76"/>
              <dgm:constr type="t" for="ch" forName="txNode" refType="h" refFor="ch" refForName="bgChev" fact="0.25"/>
              <dgm:constr type="h" for="ch" forName="txNode" refType="h" refFor="ch" refForName="bgChev"/>
            </dgm:constrLst>
          </dgm:else>
        </dgm:choose>
        <dgm:ruleLst/>
        <dgm:layoutNode name="bgChev" styleLbl="node1">
          <dgm:alg type="sp"/>
          <dgm:choose name="Name8">
            <dgm:if name="Name9" func="var" arg="dir" op="equ" val="norm">
              <dgm:shape xmlns:r="http://schemas.openxmlformats.org/officeDocument/2006/relationships" type="chevron" r:blip="">
                <dgm:adjLst>
                  <dgm:adj idx="1" val="0.4"/>
                </dgm:adjLst>
              </dgm:shape>
            </dgm:if>
            <dgm:else name="Name10">
              <dgm:shape xmlns:r="http://schemas.openxmlformats.org/officeDocument/2006/relationships" rot="180" type="chevron" r:blip="">
                <dgm:adjLst>
                  <dgm:adj idx="1" val="0.4"/>
                </dgm:adjLst>
              </dgm:shape>
            </dgm:else>
          </dgm:choose>
          <dgm:presOf/>
          <dgm:constrLst/>
        </dgm:layoutNode>
        <dgm:layoutNode name="txNode" styleLbl="fgAcc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ruleLst>
            <dgm:rule type="primFontSz" val="5" fact="NaN" max="NaN"/>
          </dgm:ruleLst>
        </dgm:layoutNode>
      </dgm:layoutNode>
      <dgm:forEach name="Name11" axis="followSib" ptType="sibTrans" cnt="1">
        <dgm:layoutNode name="compositeSpace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EF3283-F60A-4621-9CA3-E35FC5010936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E4EB23-EF19-4B10-8669-10C4740998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7747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E4EB23-EF19-4B10-8669-10C4740998C7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57113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5764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7524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85236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04538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73283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7837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75743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24003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43887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86479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68167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96388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85705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7525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38401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176461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939902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055737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524373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671413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304948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351838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6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552102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067357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6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29540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874118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0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0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520294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145375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294203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80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127125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0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022552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302639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132088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954927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2106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811361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308235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807776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899451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359824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160383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51837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818513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00573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220281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103832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746175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034343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578071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554619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49948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37953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1324440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616103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9975494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41240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5369456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5113146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3454701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8982049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6732354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0036257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3235091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6179857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3549962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5665774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4124052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536945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511314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3454701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8982049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6732354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0036257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3235091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6179857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354996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56657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8098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41710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1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468191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26235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69285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8902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8902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3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png"/><Relationship Id="rId4" Type="http://schemas.openxmlformats.org/officeDocument/2006/relationships/image" Target="../media/image25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8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3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8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61.xml"/><Relationship Id="rId4" Type="http://schemas.openxmlformats.org/officeDocument/2006/relationships/image" Target="../media/image46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Neptun_(planeta)&amp;oldid=8606011" TargetMode="External"/><Relationship Id="rId7" Type="http://schemas.openxmlformats.org/officeDocument/2006/relationships/hyperlink" Target="http://astronomia.zcu.cz/planety/uran/1878-uran" TargetMode="External"/><Relationship Id="rId2" Type="http://schemas.openxmlformats.org/officeDocument/2006/relationships/hyperlink" Target="http://cs.wikipedia.org/w/index.php?title=Uran_(planeta)&amp;oldid=8485986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planets.cz/planety/neptun/" TargetMode="External"/><Relationship Id="rId5" Type="http://schemas.openxmlformats.org/officeDocument/2006/relationships/hyperlink" Target="http://planets.cz/planety/uran/" TargetMode="External"/><Relationship Id="rId4" Type="http://schemas.openxmlformats.org/officeDocument/2006/relationships/hyperlink" Target="http://galaxie.web2001.cz/" TargetMode="Externa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" TargetMode="External"/><Relationship Id="rId3" Type="http://schemas.openxmlformats.org/officeDocument/2006/relationships/hyperlink" Target="http://planety.mysteria.cz/uran/index.html" TargetMode="External"/><Relationship Id="rId7" Type="http://schemas.openxmlformats.org/officeDocument/2006/relationships/hyperlink" Target="http://cs.wikipedia.org/w/index.php?title=Voyager_2&amp;oldid=8753196" TargetMode="External"/><Relationship Id="rId2" Type="http://schemas.openxmlformats.org/officeDocument/2006/relationships/hyperlink" Target="http://astronomia.zcu.cz/planety/neptun/1797-neptun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aldebaran.cz/astrofyzika/sunsystem/neptun.html" TargetMode="External"/><Relationship Id="rId5" Type="http://schemas.openxmlformats.org/officeDocument/2006/relationships/hyperlink" Target="http://www.aldebaran.cz/astrofyzika/sunsystem/uran.html" TargetMode="External"/><Relationship Id="rId4" Type="http://schemas.openxmlformats.org/officeDocument/2006/relationships/hyperlink" Target="http://planety.mysteria.cz/neptun/index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52852401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0901345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VY_32_INOVACE_19_S12-Fy-9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duben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Zdeňka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Špinlerová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Člověk a příroda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Fyzika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Fyzika pro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Ledoví obři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16388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054670"/>
              </p:ext>
            </p:extLst>
          </p:nvPr>
        </p:nvGraphicFramePr>
        <p:xfrm>
          <a:off x="539552" y="3573016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výklad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9573532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seznámení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 planetami Uran a Neptun, které označujeme jako Ledové obry – od historie vzniku jména, základní charakteristiky (vnitřní stavba, povrch, atmosféra), oběžné dráhy až po přehled důležitých objevů a výzkum.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se seznámí s Ledovými obry – Uranem a Neptunem a bude umět porovnat základní data s naší planetou – Zemí.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91248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in\AppData\Local\Microsoft\Windows\Temporary Internet Files\Content.IE5\AM1I8PN9\MC900433135[2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221088"/>
            <a:ext cx="7920880" cy="856456"/>
          </a:xfrm>
          <a:effectLst>
            <a:glow rad="228600">
              <a:schemeClr val="accent4">
                <a:satMod val="175000"/>
                <a:alpha val="40000"/>
              </a:schemeClr>
            </a:glow>
          </a:effectLst>
          <a:scene3d>
            <a:camera prst="orthographicFront"/>
            <a:lightRig rig="flat" dir="tl">
              <a:rot lat="0" lon="0" rev="6600000"/>
            </a:lightRig>
          </a:scene3d>
          <a:sp3d>
            <a:bevelT w="152400" h="50800" prst="softRound"/>
          </a:sp3d>
        </p:spPr>
        <p:txBody>
          <a:bodyPr>
            <a:scene3d>
              <a:camera prst="orthographicFront"/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14000" b="1" cap="all" dirty="0" smtClean="0">
                <a:ln w="57150">
                  <a:solidFill>
                    <a:schemeClr val="tx1"/>
                  </a:solidFill>
                </a:ln>
                <a:gradFill flip="none" rotWithShape="1">
                  <a:gsLst>
                    <a:gs pos="0">
                      <a:srgbClr val="FFF200"/>
                    </a:gs>
                    <a:gs pos="45000">
                      <a:srgbClr val="FF7A00"/>
                    </a:gs>
                    <a:gs pos="70000">
                      <a:srgbClr val="FF0300"/>
                    </a:gs>
                    <a:gs pos="100000">
                      <a:srgbClr val="4D0808"/>
                    </a:gs>
                  </a:gsLst>
                  <a:lin ang="8100000" scaled="0"/>
                  <a:tileRect/>
                </a:gradFill>
                <a:effectLst>
                  <a:reflection blurRad="12700" stA="50000" endPos="50000" dist="5000" dir="5400000" sy="-100000" rotWithShape="0"/>
                </a:effectLst>
                <a:latin typeface="Aharoni" pitchFamily="2" charset="-79"/>
                <a:cs typeface="Aharoni" pitchFamily="2" charset="-79"/>
              </a:rPr>
              <a:t>VESMÍR</a:t>
            </a:r>
            <a:endParaRPr lang="cs-CZ" sz="14000" b="1" cap="all" dirty="0">
              <a:ln w="57150">
                <a:solidFill>
                  <a:schemeClr val="tx1"/>
                </a:solidFill>
              </a:ln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8100000" scaled="0"/>
                <a:tileRect/>
              </a:gradFill>
              <a:effectLst>
                <a:reflection blurRad="12700" stA="50000" endPos="50000" dist="5000" dir="5400000" sy="-100000" rotWithShape="0"/>
              </a:effectLst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087910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1702799"/>
            <a:ext cx="8928992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1000" b="1" dirty="0" smtClean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03D4A8"/>
                    </a:gs>
                    <a:gs pos="25000">
                      <a:srgbClr val="21D6E0"/>
                    </a:gs>
                    <a:gs pos="75000">
                      <a:srgbClr val="0087E6"/>
                    </a:gs>
                    <a:gs pos="100000">
                      <a:srgbClr val="005CBF"/>
                    </a:gs>
                  </a:gsLst>
                  <a:lin ang="5400000" scaled="0"/>
                </a:gra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  <a:latin typeface="Cambria" pitchFamily="18" charset="0"/>
                <a:cs typeface="Aharoni" pitchFamily="2" charset="-79"/>
              </a:rPr>
              <a:t>LEDOVÍ OBŘI</a:t>
            </a:r>
            <a:endParaRPr lang="cs-CZ" sz="11000" b="1" dirty="0">
              <a:ln w="19050" cmpd="sng">
                <a:solidFill>
                  <a:schemeClr val="tx1"/>
                </a:solidFill>
                <a:prstDash val="solid"/>
              </a:ln>
              <a:gradFill>
                <a:gsLst>
                  <a:gs pos="0">
                    <a:srgbClr val="03D4A8"/>
                  </a:gs>
                  <a:gs pos="25000">
                    <a:srgbClr val="21D6E0"/>
                  </a:gs>
                  <a:gs pos="75000">
                    <a:srgbClr val="0087E6"/>
                  </a:gs>
                  <a:gs pos="100000">
                    <a:srgbClr val="005CBF"/>
                  </a:gs>
                </a:gsLst>
                <a:lin ang="5400000" scaled="0"/>
              </a:gra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  <a:latin typeface="Cambria" pitchFamily="18" charset="0"/>
              <a:cs typeface="Aharoni" pitchFamily="2" charset="-79"/>
            </a:endParaRP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315020224"/>
              </p:ext>
            </p:extLst>
          </p:nvPr>
        </p:nvGraphicFramePr>
        <p:xfrm>
          <a:off x="107504" y="2996952"/>
          <a:ext cx="903649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0" y="476672"/>
            <a:ext cx="9144000" cy="707886"/>
          </a:xfrm>
          <a:prstGeom prst="rect">
            <a:avLst/>
          </a:prstGeom>
          <a:gradFill flip="none" rotWithShape="1">
            <a:gsLst>
              <a:gs pos="0">
                <a:srgbClr val="93E3FF">
                  <a:shade val="30000"/>
                  <a:satMod val="115000"/>
                </a:srgbClr>
              </a:gs>
              <a:gs pos="50000">
                <a:srgbClr val="93E3FF">
                  <a:shade val="67500"/>
                  <a:satMod val="115000"/>
                </a:srgbClr>
              </a:gs>
              <a:gs pos="100000">
                <a:srgbClr val="93E3FF">
                  <a:shade val="100000"/>
                  <a:satMod val="115000"/>
                </a:srgbClr>
              </a:gs>
            </a:gsLst>
            <a:lin ang="162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PLANETY SLUNEČNÍ SOUSTAVY</a:t>
            </a:r>
            <a:endParaRPr lang="cs-CZ" sz="4000" b="1" dirty="0">
              <a:solidFill>
                <a:srgbClr val="FF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6719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1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7E669C7-2BF0-45F9-9719-CD7D4EB6D3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1000"/>
                                        <p:tgtEl>
                                          <p:spTgt spid="5">
                                            <p:graphicEl>
                                              <a:dgm id="{E7E669C7-2BF0-45F9-9719-CD7D4EB6D3D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70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247FC86-4EB0-4B53-ABFC-66340212B1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1000"/>
                                        <p:tgtEl>
                                          <p:spTgt spid="5">
                                            <p:graphicEl>
                                              <a:dgm id="{4247FC86-4EB0-4B53-ABFC-66340212B12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D78D7D0-8D5C-42BA-A09C-D4C2F06555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1000"/>
                                        <p:tgtEl>
                                          <p:spTgt spid="5">
                                            <p:graphicEl>
                                              <a:dgm id="{CD78D7D0-8D5C-42BA-A09C-D4C2F065550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90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E5073DD-8F46-44C9-BC92-62127A41A8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1000"/>
                                        <p:tgtEl>
                                          <p:spTgt spid="5">
                                            <p:graphicEl>
                                              <a:dgm id="{2E5073DD-8F46-44C9-BC92-62127A41A80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0"/>
                            </p:stCondLst>
                            <p:childTnLst>
                              <p:par>
                                <p:cTn id="3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BF446FB-EAEA-43D6-8DDC-90959C9C6A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1000"/>
                                        <p:tgtEl>
                                          <p:spTgt spid="5">
                                            <p:graphicEl>
                                              <a:dgm id="{8BF446FB-EAEA-43D6-8DDC-90959C9C6A8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1000"/>
                            </p:stCondLst>
                            <p:childTnLst>
                              <p:par>
                                <p:cTn id="4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72B3426-728D-41A8-994F-3C813A4BFB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1000"/>
                                        <p:tgtEl>
                                          <p:spTgt spid="5">
                                            <p:graphicEl>
                                              <a:dgm id="{B72B3426-728D-41A8-994F-3C813A4BFBE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Graphic spid="5" grpId="0">
        <p:bldSub>
          <a:bldDgm/>
        </p:bldSub>
      </p:bldGraphic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4514" y="21007"/>
            <a:ext cx="2309486" cy="68369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Zaoblený obdélníkový popisek 1"/>
          <p:cNvSpPr/>
          <p:nvPr/>
        </p:nvSpPr>
        <p:spPr>
          <a:xfrm>
            <a:off x="4170218" y="4725888"/>
            <a:ext cx="2664296" cy="710213"/>
          </a:xfrm>
          <a:prstGeom prst="wedgeRoundRectCallout">
            <a:avLst>
              <a:gd name="adj1" fmla="val 86168"/>
              <a:gd name="adj2" fmla="val 86820"/>
              <a:gd name="adj3" fmla="val 16667"/>
            </a:avLst>
          </a:prstGeom>
          <a:gradFill flip="none" rotWithShape="1">
            <a:gsLst>
              <a:gs pos="0">
                <a:srgbClr val="FFFFFF">
                  <a:lumMod val="98000"/>
                </a:srgbClr>
              </a:gs>
              <a:gs pos="11000">
                <a:srgbClr val="E6E6E6"/>
              </a:gs>
              <a:gs pos="46000">
                <a:srgbClr val="7D8496"/>
              </a:gs>
              <a:gs pos="76000">
                <a:srgbClr val="E6E6E6"/>
              </a:gs>
              <a:gs pos="100000">
                <a:srgbClr val="7D8496"/>
              </a:gs>
              <a:gs pos="100000">
                <a:srgbClr val="E6E6E6"/>
              </a:gs>
            </a:gsLst>
            <a:path path="rect">
              <a:fillToRect l="100000" t="100000"/>
            </a:path>
            <a:tileRect r="-100000" b="-100000"/>
          </a:gradFill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outerShdw blurRad="50800" dist="38100" dir="10800000" algn="r" rotWithShape="0">
                    <a:prstClr val="black">
                      <a:alpha val="40000"/>
                    </a:prstClr>
                  </a:outerShdw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URAN</a:t>
            </a:r>
            <a:endParaRPr lang="cs-CZ" sz="4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outerShdw blurRad="50800" dist="38100" dir="10800000" algn="r" rotWithShape="0">
                  <a:prstClr val="black">
                    <a:alpha val="40000"/>
                  </a:prstClr>
                </a:outerShdw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47134" y="1455524"/>
            <a:ext cx="6192688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>
                <a:solidFill>
                  <a:prstClr val="white"/>
                </a:solidFill>
              </a:rPr>
              <a:t>Uran a Neptun jsou sedmou a osmou planetou v pořadí vzdáleností od Slunce</a:t>
            </a: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Verdana" pitchFamily="34" charset="0"/>
                <a:cs typeface="Arial" pitchFamily="34" charset="0"/>
              </a:rPr>
              <a:t>často se jim říká dvojčata pro jejich podobnou velikost i vzhled</a:t>
            </a: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Verdana" pitchFamily="34" charset="0"/>
                <a:cs typeface="Arial" pitchFamily="34" charset="0"/>
              </a:rPr>
              <a:t>Uran i Neptun se řadí mezi představitele plynných obrů</a:t>
            </a:r>
          </a:p>
          <a:p>
            <a:pPr marL="342900" indent="-342900">
              <a:spcAft>
                <a:spcPts val="800"/>
              </a:spcAft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patří i do rodiny ledových obrů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- jsou </a:t>
            </a:r>
            <a:r>
              <a:rPr lang="cs-CZ" sz="2400" dirty="0">
                <a:solidFill>
                  <a:schemeClr val="bg1"/>
                </a:solidFill>
              </a:rPr>
              <a:t>mnohem chladnější, </a:t>
            </a:r>
            <a:r>
              <a:rPr lang="cs-CZ" sz="2400" dirty="0" smtClean="0">
                <a:solidFill>
                  <a:schemeClr val="bg1"/>
                </a:solidFill>
              </a:rPr>
              <a:t/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   než </a:t>
            </a:r>
            <a:r>
              <a:rPr lang="cs-CZ" sz="2400" dirty="0">
                <a:solidFill>
                  <a:schemeClr val="bg1"/>
                </a:solidFill>
              </a:rPr>
              <a:t>jiní plynní </a:t>
            </a:r>
            <a:r>
              <a:rPr lang="cs-CZ" sz="2400" dirty="0" smtClean="0">
                <a:solidFill>
                  <a:schemeClr val="bg1"/>
                </a:solidFill>
              </a:rPr>
              <a:t>obři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- liší se i složení  jejich 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   atmosféry  </a:t>
            </a:r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man Old Style" pitchFamily="18" charset="0"/>
              <a:ea typeface="Verdana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195888"/>
            <a:ext cx="6834514" cy="92333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VZDÁLENÁ DVOJČATA</a:t>
            </a:r>
            <a:endParaRPr lang="cs-CZ" sz="54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9" name="Zaoblený obdélníkový popisek 8"/>
          <p:cNvSpPr/>
          <p:nvPr/>
        </p:nvSpPr>
        <p:spPr>
          <a:xfrm>
            <a:off x="3059832" y="5733256"/>
            <a:ext cx="2664296" cy="710213"/>
          </a:xfrm>
          <a:prstGeom prst="wedgeRoundRectCallout">
            <a:avLst>
              <a:gd name="adj1" fmla="val 116849"/>
              <a:gd name="adj2" fmla="val 40001"/>
              <a:gd name="adj3" fmla="val 16667"/>
            </a:avLst>
          </a:prstGeom>
          <a:gradFill flip="none" rotWithShape="1">
            <a:gsLst>
              <a:gs pos="0">
                <a:srgbClr val="FFFFFF">
                  <a:lumMod val="98000"/>
                </a:srgbClr>
              </a:gs>
              <a:gs pos="11000">
                <a:srgbClr val="E6E6E6"/>
              </a:gs>
              <a:gs pos="46000">
                <a:srgbClr val="7D8496"/>
              </a:gs>
              <a:gs pos="76000">
                <a:srgbClr val="E6E6E6"/>
              </a:gs>
              <a:gs pos="100000">
                <a:srgbClr val="7D8496"/>
              </a:gs>
              <a:gs pos="100000">
                <a:srgbClr val="E6E6E6"/>
              </a:gs>
            </a:gsLst>
            <a:path path="rect">
              <a:fillToRect l="100000" t="100000"/>
            </a:path>
            <a:tileRect r="-100000" b="-100000"/>
          </a:gradFill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outerShdw blurRad="50800" dist="38100" dir="10800000" algn="r" rotWithShape="0">
                    <a:prstClr val="black">
                      <a:alpha val="40000"/>
                    </a:prstClr>
                  </a:outerShdw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NEPTUN</a:t>
            </a:r>
            <a:endParaRPr lang="cs-CZ" sz="4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outerShdw blurRad="50800" dist="38100" dir="10800000" algn="r" rotWithShape="0">
                  <a:prstClr val="black">
                    <a:alpha val="40000"/>
                  </a:prstClr>
                </a:outerShdw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780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81116" y="3789040"/>
            <a:ext cx="8784976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Předpokládá </a:t>
            </a:r>
            <a:r>
              <a:rPr lang="cs-CZ" sz="2200" dirty="0">
                <a:solidFill>
                  <a:schemeClr val="bg1"/>
                </a:solidFill>
              </a:rPr>
              <a:t>se, že Neptun </a:t>
            </a:r>
            <a:r>
              <a:rPr lang="cs-CZ" sz="2200" dirty="0" smtClean="0">
                <a:solidFill>
                  <a:schemeClr val="bg1"/>
                </a:solidFill>
              </a:rPr>
              <a:t> i Uran vznikly </a:t>
            </a:r>
            <a:r>
              <a:rPr lang="cs-CZ" sz="2200" dirty="0">
                <a:solidFill>
                  <a:schemeClr val="bg1"/>
                </a:solidFill>
              </a:rPr>
              <a:t>stejným procesem jako Jupiter z </a:t>
            </a:r>
            <a:r>
              <a:rPr lang="cs-CZ" sz="2200" dirty="0" err="1">
                <a:solidFill>
                  <a:schemeClr val="bg1"/>
                </a:solidFill>
              </a:rPr>
              <a:t>protoplanetárního</a:t>
            </a:r>
            <a:r>
              <a:rPr lang="cs-CZ" sz="2200" dirty="0">
                <a:solidFill>
                  <a:schemeClr val="bg1"/>
                </a:solidFill>
              </a:rPr>
              <a:t> disku </a:t>
            </a:r>
            <a:r>
              <a:rPr lang="cs-CZ" sz="2200" dirty="0">
                <a:solidFill>
                  <a:srgbClr val="FFC000"/>
                </a:solidFill>
              </a:rPr>
              <a:t>před 4,6 až 4,7 miliardami let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Podle teorie </a:t>
            </a:r>
            <a:r>
              <a:rPr lang="cs-CZ" sz="2200" dirty="0">
                <a:solidFill>
                  <a:schemeClr val="bg1"/>
                </a:solidFill>
              </a:rPr>
              <a:t>gravitačního kolapsu </a:t>
            </a:r>
            <a:r>
              <a:rPr lang="cs-CZ" sz="2200" dirty="0" smtClean="0">
                <a:solidFill>
                  <a:schemeClr val="bg1"/>
                </a:solidFill>
              </a:rPr>
              <a:t>se  </a:t>
            </a:r>
            <a:r>
              <a:rPr lang="cs-CZ" sz="2200" dirty="0">
                <a:solidFill>
                  <a:schemeClr val="bg1"/>
                </a:solidFill>
              </a:rPr>
              <a:t>předpokládá, že velké planety nevznikaly postupným slepováním drobných částic, ale poměrně rychlým smrštěním z nahuštěného shluku v zárodečném disku podobným způsobem, který je znám při vzniku hvězd. </a:t>
            </a:r>
            <a:endParaRPr lang="cs-CZ" sz="2200" dirty="0" smtClean="0">
              <a:solidFill>
                <a:schemeClr val="bg1"/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rgbClr val="FFC000"/>
                </a:solidFill>
              </a:rPr>
              <a:t>Vznik </a:t>
            </a:r>
            <a:r>
              <a:rPr lang="cs-CZ" sz="2200" dirty="0">
                <a:solidFill>
                  <a:srgbClr val="FFC000"/>
                </a:solidFill>
              </a:rPr>
              <a:t>plynných obrů </a:t>
            </a:r>
            <a:r>
              <a:rPr lang="cs-CZ" sz="2200" dirty="0" smtClean="0">
                <a:solidFill>
                  <a:srgbClr val="FFC000"/>
                </a:solidFill>
              </a:rPr>
              <a:t>byl krátký </a:t>
            </a:r>
            <a:r>
              <a:rPr lang="cs-CZ" sz="2200" dirty="0">
                <a:solidFill>
                  <a:srgbClr val="FFC000"/>
                </a:solidFill>
              </a:rPr>
              <a:t>a v případě Uranu </a:t>
            </a:r>
            <a:r>
              <a:rPr lang="cs-CZ" sz="2200" dirty="0" smtClean="0">
                <a:solidFill>
                  <a:srgbClr val="FFC000"/>
                </a:solidFill>
              </a:rPr>
              <a:t> a Neptunu trval </a:t>
            </a:r>
            <a:r>
              <a:rPr lang="cs-CZ" sz="2200" dirty="0">
                <a:solidFill>
                  <a:srgbClr val="FFC000"/>
                </a:solidFill>
              </a:rPr>
              <a:t>jen několik </a:t>
            </a:r>
            <a:r>
              <a:rPr lang="cs-CZ" sz="2200" dirty="0" smtClean="0">
                <a:solidFill>
                  <a:srgbClr val="FFC000"/>
                </a:solidFill>
              </a:rPr>
              <a:t>století.</a:t>
            </a:r>
            <a:endParaRPr lang="cs-CZ" sz="2200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0"/>
            <a:ext cx="79208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Vznik ledových obrů</a:t>
            </a:r>
            <a:endParaRPr lang="cs-CZ" sz="4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0748" y="783442"/>
            <a:ext cx="3073524" cy="306840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766464"/>
            <a:ext cx="2977236" cy="30225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Šipka doleva 5"/>
          <p:cNvSpPr/>
          <p:nvPr/>
        </p:nvSpPr>
        <p:spPr>
          <a:xfrm>
            <a:off x="3059832" y="783442"/>
            <a:ext cx="2304256" cy="792088"/>
          </a:xfrm>
          <a:prstGeom prst="leftArrow">
            <a:avLst/>
          </a:prstGeom>
          <a:solidFill>
            <a:srgbClr val="6D97C9"/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URAN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3707904" y="2996952"/>
            <a:ext cx="2304256" cy="792088"/>
          </a:xfrm>
          <a:prstGeom prst="rightArrow">
            <a:avLst/>
          </a:prstGeom>
          <a:solidFill>
            <a:srgbClr val="6D97C9"/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NEPTUN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47864" y="1772816"/>
            <a:ext cx="230425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Snímky </a:t>
            </a:r>
            <a:r>
              <a:rPr lang="cs-CZ" sz="22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sondy </a:t>
            </a:r>
            <a:r>
              <a:rPr lang="cs-CZ" sz="2200" b="1" dirty="0" err="1">
                <a:solidFill>
                  <a:schemeClr val="tx2">
                    <a:lumMod val="20000"/>
                    <a:lumOff val="80000"/>
                  </a:schemeClr>
                </a:solidFill>
              </a:rPr>
              <a:t>Voyager</a:t>
            </a:r>
            <a:r>
              <a:rPr lang="cs-CZ" sz="2200" b="1" dirty="0">
                <a:solidFill>
                  <a:schemeClr val="tx2">
                    <a:lumMod val="20000"/>
                    <a:lumOff val="80000"/>
                  </a:schemeClr>
                </a:solidFill>
              </a:rPr>
              <a:t> 2 </a:t>
            </a:r>
            <a:r>
              <a:rPr lang="cs-CZ" sz="2200" b="1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/>
            </a:r>
            <a:br>
              <a:rPr lang="cs-CZ" sz="2200" b="1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</a:br>
            <a:r>
              <a:rPr lang="cs-CZ" sz="2200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(1986, 1990)</a:t>
            </a:r>
            <a:endParaRPr lang="cs-CZ" sz="2200" dirty="0">
              <a:solidFill>
                <a:schemeClr val="tx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24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4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000"/>
                            </p:stCondLst>
                            <p:childTnLst>
                              <p:par>
                                <p:cTn id="24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8000"/>
                            </p:stCondLst>
                            <p:childTnLst>
                              <p:par>
                                <p:cTn id="28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  <p:bldP spid="6" grpId="0" animBg="1"/>
      <p:bldP spid="7" grpId="0" animBg="1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6632"/>
            <a:ext cx="3649588" cy="3649588"/>
          </a:xfrm>
          <a:prstGeom prst="rect">
            <a:avLst/>
          </a:prstGeom>
          <a:noFill/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95936" y="749550"/>
            <a:ext cx="5040560" cy="3447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je </a:t>
            </a:r>
            <a:r>
              <a:rPr lang="cs-CZ" sz="2200" dirty="0">
                <a:solidFill>
                  <a:schemeClr val="bg1"/>
                </a:solidFill>
              </a:rPr>
              <a:t>sedmá planeta od </a:t>
            </a:r>
            <a:r>
              <a:rPr lang="cs-CZ" sz="2200" dirty="0" smtClean="0">
                <a:solidFill>
                  <a:schemeClr val="bg1"/>
                </a:solidFill>
              </a:rPr>
              <a:t>Slunce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je třetí </a:t>
            </a:r>
            <a:r>
              <a:rPr lang="cs-CZ" sz="2200" dirty="0">
                <a:solidFill>
                  <a:schemeClr val="bg1"/>
                </a:solidFill>
              </a:rPr>
              <a:t>největší </a:t>
            </a:r>
            <a:r>
              <a:rPr lang="cs-CZ" sz="2200" dirty="0" smtClean="0">
                <a:solidFill>
                  <a:schemeClr val="bg1"/>
                </a:solidFill>
              </a:rPr>
              <a:t>planeta sluneční  soustavy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je čtvrtá </a:t>
            </a:r>
            <a:r>
              <a:rPr lang="cs-CZ" sz="2200" dirty="0">
                <a:solidFill>
                  <a:schemeClr val="bg1"/>
                </a:solidFill>
              </a:rPr>
              <a:t>nejhmotnější planeta ve sluneční </a:t>
            </a:r>
            <a:r>
              <a:rPr lang="cs-CZ" sz="2200" dirty="0" smtClean="0">
                <a:solidFill>
                  <a:schemeClr val="bg1"/>
                </a:solidFill>
              </a:rPr>
              <a:t>soustavě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má jméno </a:t>
            </a:r>
            <a:r>
              <a:rPr lang="cs-CZ" sz="2200" dirty="0">
                <a:solidFill>
                  <a:schemeClr val="bg1"/>
                </a:solidFill>
              </a:rPr>
              <a:t>má po řeckém bohu </a:t>
            </a:r>
            <a:r>
              <a:rPr lang="cs-CZ" sz="2200" dirty="0" err="1">
                <a:solidFill>
                  <a:schemeClr val="bg1"/>
                </a:solidFill>
              </a:rPr>
              <a:t>Úranovi</a:t>
            </a:r>
            <a:r>
              <a:rPr lang="cs-CZ" sz="2200" dirty="0">
                <a:solidFill>
                  <a:schemeClr val="bg1"/>
                </a:solidFill>
              </a:rPr>
              <a:t>, </a:t>
            </a:r>
            <a:r>
              <a:rPr lang="cs-CZ" sz="2200" dirty="0" smtClean="0">
                <a:solidFill>
                  <a:schemeClr val="bg1"/>
                </a:solidFill>
              </a:rPr>
              <a:t>bohu nebes</a:t>
            </a:r>
            <a:endParaRPr lang="cs-CZ" sz="2200" dirty="0">
              <a:solidFill>
                <a:schemeClr val="bg1"/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Uran je obří planetou s tenkou soustavou </a:t>
            </a:r>
            <a:r>
              <a:rPr lang="cs-CZ" sz="2200" dirty="0" smtClean="0">
                <a:solidFill>
                  <a:schemeClr val="bg1"/>
                </a:solidFill>
              </a:rPr>
              <a:t>prstenců</a:t>
            </a:r>
            <a:endParaRPr lang="cs-CZ" sz="22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280670" y="0"/>
            <a:ext cx="20882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URAN</a:t>
            </a:r>
            <a:endParaRPr lang="cs-CZ" sz="4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3795029"/>
            <a:ext cx="36495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b="1" dirty="0">
                <a:solidFill>
                  <a:srgbClr val="21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Uran je přibližně </a:t>
            </a:r>
            <a:r>
              <a:rPr lang="cs-CZ" sz="2200" b="1" dirty="0" smtClean="0">
                <a:solidFill>
                  <a:srgbClr val="21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4x </a:t>
            </a:r>
            <a:r>
              <a:rPr lang="cs-CZ" sz="2200" b="1" dirty="0">
                <a:solidFill>
                  <a:srgbClr val="21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větší než naše planeta.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51625" y="4606778"/>
            <a:ext cx="8856984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I přes to, že je možné Uran za příznivých podmínek pozorovat pouhým okem na noční obloze, nebyl antickými astronomy rozpoznán jako planeta, ale byl považován za hvězdu kvůli pomalé rychlosti a slabé záři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</a:p>
          <a:p>
            <a:r>
              <a:rPr lang="cs-CZ" sz="2200" dirty="0">
                <a:solidFill>
                  <a:srgbClr val="FFC000"/>
                </a:solidFill>
              </a:rPr>
              <a:t>Objev Uranu ohlásil William </a:t>
            </a:r>
            <a:r>
              <a:rPr lang="cs-CZ" sz="2200" dirty="0" err="1">
                <a:solidFill>
                  <a:srgbClr val="FFC000"/>
                </a:solidFill>
              </a:rPr>
              <a:t>Herschel</a:t>
            </a:r>
            <a:r>
              <a:rPr lang="cs-CZ" sz="2200" dirty="0">
                <a:solidFill>
                  <a:srgbClr val="FFC000"/>
                </a:solidFill>
              </a:rPr>
              <a:t> 13. března 1781</a:t>
            </a:r>
            <a:r>
              <a:rPr lang="cs-CZ" sz="2200" dirty="0">
                <a:solidFill>
                  <a:schemeClr val="bg1"/>
                </a:solidFill>
              </a:rPr>
              <a:t>, čímž poprvé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v </a:t>
            </a:r>
            <a:r>
              <a:rPr lang="cs-CZ" sz="2200" dirty="0">
                <a:solidFill>
                  <a:schemeClr val="bg1"/>
                </a:solidFill>
              </a:rPr>
              <a:t>moderní době posunul známé hranice sluneční soustavy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  <a:endParaRPr lang="cs-CZ" sz="2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7381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400"/>
                            </p:stCondLst>
                            <p:childTnLst>
                              <p:par>
                                <p:cTn id="1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3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137" y="101677"/>
            <a:ext cx="3456384" cy="3456384"/>
          </a:xfrm>
          <a:prstGeom prst="rect">
            <a:avLst/>
          </a:prstGeom>
          <a:noFill/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50137" y="3573016"/>
            <a:ext cx="34563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b="1" dirty="0" smtClean="0">
                <a:solidFill>
                  <a:srgbClr val="21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Neptun </a:t>
            </a:r>
            <a:r>
              <a:rPr lang="cs-CZ" sz="2200" b="1" dirty="0">
                <a:solidFill>
                  <a:srgbClr val="21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</a:t>
            </a:r>
            <a:r>
              <a:rPr lang="cs-CZ" sz="2200" b="1" dirty="0" smtClean="0">
                <a:solidFill>
                  <a:srgbClr val="21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téměř 4x </a:t>
            </a:r>
            <a:r>
              <a:rPr lang="cs-CZ" sz="2200" b="1" dirty="0">
                <a:solidFill>
                  <a:srgbClr val="21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větší než naše planeta.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716016" y="95263"/>
            <a:ext cx="32403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NEPTUN</a:t>
            </a:r>
            <a:endParaRPr lang="cs-CZ" sz="4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77667" y="4581128"/>
            <a:ext cx="888635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Planeta byla </a:t>
            </a:r>
            <a:r>
              <a:rPr lang="cs-CZ" sz="2200" dirty="0">
                <a:solidFill>
                  <a:srgbClr val="FFC000"/>
                </a:solidFill>
              </a:rPr>
              <a:t>objevena v roce 1846 Johannem Gallem </a:t>
            </a:r>
            <a:r>
              <a:rPr lang="cs-CZ" sz="2200" dirty="0" smtClean="0">
                <a:solidFill>
                  <a:schemeClr val="bg1"/>
                </a:solidFill>
              </a:rPr>
              <a:t>a studentem astronomie Louisem </a:t>
            </a:r>
            <a:r>
              <a:rPr lang="cs-CZ" sz="2200" dirty="0" err="1" smtClean="0">
                <a:solidFill>
                  <a:schemeClr val="bg1"/>
                </a:solidFill>
              </a:rPr>
              <a:t>d'Arrestem</a:t>
            </a:r>
            <a:r>
              <a:rPr lang="cs-CZ" sz="2200" dirty="0" smtClean="0">
                <a:solidFill>
                  <a:schemeClr val="bg1"/>
                </a:solidFill>
              </a:rPr>
              <a:t> jako </a:t>
            </a:r>
            <a:r>
              <a:rPr lang="cs-CZ" sz="2200" dirty="0">
                <a:solidFill>
                  <a:schemeClr val="bg1"/>
                </a:solidFill>
              </a:rPr>
              <a:t>vůbec jediná </a:t>
            </a:r>
            <a:r>
              <a:rPr lang="cs-CZ" sz="2200" dirty="0">
                <a:solidFill>
                  <a:srgbClr val="FFC000"/>
                </a:solidFill>
              </a:rPr>
              <a:t>na základě matematických výpočtů gravitačních odchylek okolních </a:t>
            </a:r>
            <a:r>
              <a:rPr lang="cs-CZ" sz="2200" dirty="0" smtClean="0">
                <a:solidFill>
                  <a:srgbClr val="FFC000"/>
                </a:solidFill>
              </a:rPr>
              <a:t>těles.</a:t>
            </a:r>
          </a:p>
          <a:p>
            <a:r>
              <a:rPr lang="cs-CZ" sz="2200" dirty="0" smtClean="0">
                <a:solidFill>
                  <a:schemeClr val="bg1"/>
                </a:solidFill>
              </a:rPr>
              <a:t>Následně </a:t>
            </a:r>
            <a:r>
              <a:rPr lang="cs-CZ" sz="2200" dirty="0">
                <a:solidFill>
                  <a:schemeClr val="bg1"/>
                </a:solidFill>
              </a:rPr>
              <a:t>planeta dostala své jméno podle římského boha moří </a:t>
            </a:r>
            <a:r>
              <a:rPr lang="cs-CZ" sz="2200" dirty="0" smtClean="0">
                <a:solidFill>
                  <a:schemeClr val="bg1"/>
                </a:solidFill>
              </a:rPr>
              <a:t>Neptuna.</a:t>
            </a:r>
            <a:endParaRPr lang="cs-CZ" sz="22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79912" y="952706"/>
            <a:ext cx="5236190" cy="30315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Neptun je v pořadí osmou planetou od Slunce </a:t>
            </a:r>
            <a:endParaRPr lang="cs-CZ" sz="2200" dirty="0" smtClean="0">
              <a:solidFill>
                <a:schemeClr val="bg1"/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je čtvrtou </a:t>
            </a:r>
            <a:r>
              <a:rPr lang="cs-CZ" sz="2200" dirty="0">
                <a:solidFill>
                  <a:schemeClr val="bg1"/>
                </a:solidFill>
              </a:rPr>
              <a:t>největší (</a:t>
            </a:r>
            <a:r>
              <a:rPr lang="cs-CZ" sz="2200" dirty="0" smtClean="0">
                <a:solidFill>
                  <a:schemeClr val="bg1"/>
                </a:solidFill>
              </a:rPr>
              <a:t>průměrem) planetou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Je třetí nejhmotnější planetou - Neptun </a:t>
            </a:r>
            <a:r>
              <a:rPr lang="cs-CZ" sz="2200" dirty="0">
                <a:solidFill>
                  <a:schemeClr val="bg1"/>
                </a:solidFill>
              </a:rPr>
              <a:t>je menší v průměru, ale zato hmotnější, než Uran.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V </a:t>
            </a:r>
            <a:r>
              <a:rPr lang="cs-CZ" sz="2200" dirty="0">
                <a:solidFill>
                  <a:schemeClr val="bg1"/>
                </a:solidFill>
              </a:rPr>
              <a:t>římské mytologii byl Neptun (řecký Poseidon) bohem moře. </a:t>
            </a:r>
          </a:p>
        </p:txBody>
      </p:sp>
    </p:spTree>
    <p:extLst>
      <p:ext uri="{BB962C8B-B14F-4D97-AF65-F5344CB8AC3E}">
        <p14:creationId xmlns:p14="http://schemas.microsoft.com/office/powerpoint/2010/main" val="230084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400"/>
                            </p:stCondLst>
                            <p:childTnLst>
                              <p:par>
                                <p:cTn id="1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2" grpId="0"/>
      <p:bldP spid="5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7504" y="188640"/>
            <a:ext cx="54006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Uran</a:t>
            </a:r>
            <a:r>
              <a:rPr lang="cs-CZ" sz="2200" dirty="0" smtClean="0">
                <a:solidFill>
                  <a:schemeClr val="bg1"/>
                </a:solidFill>
              </a:rPr>
              <a:t> byl </a:t>
            </a:r>
            <a:r>
              <a:rPr lang="cs-CZ" sz="2200" dirty="0">
                <a:solidFill>
                  <a:schemeClr val="bg1"/>
                </a:solidFill>
              </a:rPr>
              <a:t>objeven v roce </a:t>
            </a:r>
            <a:r>
              <a:rPr lang="cs-CZ" sz="2200" dirty="0" smtClean="0">
                <a:solidFill>
                  <a:schemeClr val="bg1"/>
                </a:solidFill>
              </a:rPr>
              <a:t>1781 za </a:t>
            </a:r>
            <a:r>
              <a:rPr lang="cs-CZ" sz="2200" dirty="0">
                <a:solidFill>
                  <a:schemeClr val="bg1"/>
                </a:solidFill>
              </a:rPr>
              <a:t>pomoci </a:t>
            </a:r>
            <a:r>
              <a:rPr lang="cs-CZ" sz="2200" dirty="0" smtClean="0">
                <a:solidFill>
                  <a:schemeClr val="bg1"/>
                </a:solidFill>
              </a:rPr>
              <a:t>dalekohledu. </a:t>
            </a:r>
          </a:p>
          <a:p>
            <a:r>
              <a:rPr lang="cs-CZ" sz="2200" dirty="0" smtClean="0">
                <a:solidFill>
                  <a:srgbClr val="FFC000"/>
                </a:solidFill>
              </a:rPr>
              <a:t>Jeho </a:t>
            </a:r>
            <a:r>
              <a:rPr lang="cs-CZ" sz="2200" dirty="0">
                <a:solidFill>
                  <a:srgbClr val="FFC000"/>
                </a:solidFill>
              </a:rPr>
              <a:t>první pozorování je písemně </a:t>
            </a:r>
            <a:r>
              <a:rPr lang="cs-CZ" sz="2200" dirty="0" smtClean="0">
                <a:solidFill>
                  <a:srgbClr val="FFC000"/>
                </a:solidFill>
              </a:rPr>
              <a:t>doloženo </a:t>
            </a:r>
            <a:br>
              <a:rPr lang="cs-CZ" sz="2200" dirty="0" smtClean="0">
                <a:solidFill>
                  <a:srgbClr val="FFC000"/>
                </a:solidFill>
              </a:rPr>
            </a:br>
            <a:r>
              <a:rPr lang="cs-CZ" sz="2200" dirty="0" smtClean="0">
                <a:solidFill>
                  <a:srgbClr val="FFC000"/>
                </a:solidFill>
              </a:rPr>
              <a:t>v roce 1690, </a:t>
            </a:r>
            <a:r>
              <a:rPr lang="cs-CZ" sz="2200" dirty="0">
                <a:solidFill>
                  <a:srgbClr val="FFC000"/>
                </a:solidFill>
              </a:rPr>
              <a:t>když jej John Flamsteed katalogizoval jako 34. hvězdu souhvězdí  Býka. </a:t>
            </a:r>
            <a:endParaRPr lang="cs-CZ" sz="2200" dirty="0" smtClean="0">
              <a:solidFill>
                <a:srgbClr val="FFC000"/>
              </a:solidFill>
            </a:endParaRPr>
          </a:p>
          <a:p>
            <a:r>
              <a:rPr lang="cs-CZ" sz="2200" dirty="0" smtClean="0">
                <a:solidFill>
                  <a:schemeClr val="bg1"/>
                </a:solidFill>
              </a:rPr>
              <a:t>Označení Uran se začalo </a:t>
            </a:r>
            <a:r>
              <a:rPr lang="cs-CZ" sz="2200" dirty="0">
                <a:solidFill>
                  <a:schemeClr val="bg1"/>
                </a:solidFill>
              </a:rPr>
              <a:t>používat všeobecně až po roce 1850. </a:t>
            </a:r>
          </a:p>
          <a:p>
            <a:r>
              <a:rPr lang="cs-CZ" sz="2200" dirty="0">
                <a:solidFill>
                  <a:srgbClr val="FFC000"/>
                </a:solidFill>
              </a:rPr>
              <a:t>Mnoho </a:t>
            </a:r>
            <a:r>
              <a:rPr lang="cs-CZ" sz="2200" dirty="0" smtClean="0">
                <a:solidFill>
                  <a:srgbClr val="FFC000"/>
                </a:solidFill>
              </a:rPr>
              <a:t>fotografií a poznatků </a:t>
            </a:r>
            <a:r>
              <a:rPr lang="cs-CZ" sz="2200" dirty="0">
                <a:solidFill>
                  <a:srgbClr val="FFC000"/>
                </a:solidFill>
              </a:rPr>
              <a:t>o této planetě </a:t>
            </a:r>
            <a:r>
              <a:rPr lang="cs-CZ" sz="2200" dirty="0" smtClean="0">
                <a:solidFill>
                  <a:srgbClr val="FFC000"/>
                </a:solidFill>
              </a:rPr>
              <a:t> máme až díky </a:t>
            </a:r>
            <a:r>
              <a:rPr lang="cs-CZ" sz="2200" dirty="0">
                <a:solidFill>
                  <a:srgbClr val="FFC000"/>
                </a:solidFill>
              </a:rPr>
              <a:t>vesmírné sondě </a:t>
            </a:r>
            <a:r>
              <a:rPr lang="cs-CZ" sz="2200" dirty="0" err="1" smtClean="0">
                <a:solidFill>
                  <a:srgbClr val="FFC000"/>
                </a:solidFill>
              </a:rPr>
              <a:t>Voyager</a:t>
            </a:r>
            <a:r>
              <a:rPr lang="cs-CZ" sz="2200" dirty="0" smtClean="0">
                <a:solidFill>
                  <a:srgbClr val="FFC000"/>
                </a:solidFill>
              </a:rPr>
              <a:t>.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9110" y="188640"/>
            <a:ext cx="3329620" cy="3312368"/>
          </a:xfrm>
          <a:prstGeom prst="rect">
            <a:avLst/>
          </a:prstGeom>
          <a:noFill/>
          <a:ln>
            <a:noFill/>
          </a:ln>
          <a:effectLst>
            <a:glow rad="63500">
              <a:schemeClr val="accent5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211960" y="3632129"/>
            <a:ext cx="4917295" cy="3016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chemeClr val="bg1"/>
                </a:solidFill>
              </a:rPr>
              <a:t>Planeta Neptun </a:t>
            </a:r>
            <a:r>
              <a:rPr lang="cs-CZ" sz="2200" dirty="0" smtClean="0">
                <a:solidFill>
                  <a:schemeClr val="bg1"/>
                </a:solidFill>
              </a:rPr>
              <a:t>byla </a:t>
            </a:r>
            <a:r>
              <a:rPr lang="cs-CZ" sz="2200" dirty="0">
                <a:solidFill>
                  <a:schemeClr val="bg1"/>
                </a:solidFill>
              </a:rPr>
              <a:t>odhalena pomocí matematiky. </a:t>
            </a:r>
            <a:r>
              <a:rPr lang="cs-CZ" sz="2200" dirty="0">
                <a:solidFill>
                  <a:srgbClr val="FFC000"/>
                </a:solidFill>
              </a:rPr>
              <a:t>Když byla objevena planeta Uran, vědci si všimli, že je vychylována neznámou silou. John </a:t>
            </a:r>
            <a:r>
              <a:rPr lang="cs-CZ" sz="2200" dirty="0" err="1">
                <a:solidFill>
                  <a:srgbClr val="FFC000"/>
                </a:solidFill>
              </a:rPr>
              <a:t>Couch</a:t>
            </a:r>
            <a:r>
              <a:rPr lang="cs-CZ" sz="2200" dirty="0">
                <a:solidFill>
                  <a:srgbClr val="FFC000"/>
                </a:solidFill>
              </a:rPr>
              <a:t> Adams v Anglii a </a:t>
            </a:r>
            <a:r>
              <a:rPr lang="cs-CZ" sz="2200" dirty="0" err="1">
                <a:solidFill>
                  <a:srgbClr val="FFC000"/>
                </a:solidFill>
              </a:rPr>
              <a:t>Urbain</a:t>
            </a:r>
            <a:r>
              <a:rPr lang="cs-CZ" sz="2200" dirty="0">
                <a:solidFill>
                  <a:srgbClr val="FFC000"/>
                </a:solidFill>
              </a:rPr>
              <a:t> </a:t>
            </a:r>
            <a:r>
              <a:rPr lang="cs-CZ" sz="2200" dirty="0" err="1">
                <a:solidFill>
                  <a:srgbClr val="FFC000"/>
                </a:solidFill>
              </a:rPr>
              <a:t>Leverrier</a:t>
            </a:r>
            <a:r>
              <a:rPr lang="cs-CZ" sz="2200" dirty="0">
                <a:solidFill>
                  <a:srgbClr val="FFC000"/>
                </a:solidFill>
              </a:rPr>
              <a:t> ve Francii nezávisle na sobě vypočítali dráhu Neptuna, který </a:t>
            </a:r>
            <a:r>
              <a:rPr lang="cs-CZ" sz="2200" dirty="0">
                <a:solidFill>
                  <a:schemeClr val="bg1"/>
                </a:solidFill>
              </a:rPr>
              <a:t>byl objeven Johannem Gallem v Berlíně v roce </a:t>
            </a:r>
            <a:r>
              <a:rPr lang="cs-CZ" sz="2200" dirty="0" smtClean="0">
                <a:solidFill>
                  <a:schemeClr val="bg1"/>
                </a:solidFill>
              </a:rPr>
              <a:t>1846.</a:t>
            </a:r>
            <a:endParaRPr lang="cs-CZ" sz="2200" dirty="0">
              <a:solidFill>
                <a:schemeClr val="bg1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005064"/>
            <a:ext cx="4032448" cy="2488673"/>
          </a:xfrm>
          <a:prstGeom prst="rect">
            <a:avLst/>
          </a:prstGeom>
          <a:noFill/>
          <a:ln>
            <a:noFill/>
          </a:ln>
          <a:effectLst>
            <a:glow rad="63500">
              <a:schemeClr val="accent5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1" name="Pravoúhlá spojnice 10"/>
          <p:cNvCxnSpPr/>
          <p:nvPr/>
        </p:nvCxnSpPr>
        <p:spPr>
          <a:xfrm>
            <a:off x="323528" y="188640"/>
            <a:ext cx="5688632" cy="288032"/>
          </a:xfrm>
          <a:prstGeom prst="bentConnector3">
            <a:avLst>
              <a:gd name="adj1" fmla="val 88968"/>
            </a:avLst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ravoúhlá spojnice 15"/>
          <p:cNvCxnSpPr/>
          <p:nvPr/>
        </p:nvCxnSpPr>
        <p:spPr>
          <a:xfrm rot="10800000" flipV="1">
            <a:off x="3635896" y="3746587"/>
            <a:ext cx="3439438" cy="516953"/>
          </a:xfrm>
          <a:prstGeom prst="bentConnector3">
            <a:avLst>
              <a:gd name="adj1" fmla="val 89073"/>
            </a:avLst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3720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3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400"/>
                            </p:stCondLst>
                            <p:childTnLst>
                              <p:par>
                                <p:cTn id="9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" dur="23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4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4" dur="23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9" dur="23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300"/>
                            </p:stCondLst>
                            <p:childTnLst>
                              <p:par>
                                <p:cTn id="21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23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4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6" dur="23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5837" y="694774"/>
            <a:ext cx="4436163" cy="61632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Co do stavby a složení je Neptun velmi podobný planetě Uran. </a:t>
            </a:r>
            <a:endParaRPr lang="cs-CZ" sz="2200" dirty="0" smtClean="0">
              <a:solidFill>
                <a:schemeClr val="bg1"/>
              </a:solidFill>
            </a:endParaRPr>
          </a:p>
          <a:p>
            <a:r>
              <a:rPr lang="cs-CZ" sz="2200" dirty="0">
                <a:solidFill>
                  <a:schemeClr val="bg1"/>
                </a:solidFill>
              </a:rPr>
              <a:t>Stejně jako Uran má i Neptun ve svém středu kamenné jádro, </a:t>
            </a:r>
            <a:r>
              <a:rPr lang="cs-CZ" sz="2200" dirty="0" smtClean="0">
                <a:solidFill>
                  <a:schemeClr val="bg1"/>
                </a:solidFill>
              </a:rPr>
              <a:t>které obaluje plášť z vody, čpavku a metanu. </a:t>
            </a:r>
          </a:p>
          <a:p>
            <a:r>
              <a:rPr lang="cs-CZ" sz="2200" dirty="0" smtClean="0">
                <a:solidFill>
                  <a:schemeClr val="bg1"/>
                </a:solidFill>
              </a:rPr>
              <a:t>Atmosféra </a:t>
            </a:r>
            <a:r>
              <a:rPr lang="cs-CZ" sz="2200" dirty="0">
                <a:solidFill>
                  <a:schemeClr val="bg1"/>
                </a:solidFill>
              </a:rPr>
              <a:t>je stejně jako u ostatních plynných planet tvořena hlavně vodíkem s příměsí </a:t>
            </a:r>
            <a:r>
              <a:rPr lang="cs-CZ" sz="2200" dirty="0" smtClean="0">
                <a:solidFill>
                  <a:schemeClr val="bg1"/>
                </a:solidFill>
              </a:rPr>
              <a:t>hélia a metanu.</a:t>
            </a:r>
            <a:endParaRPr lang="cs-CZ" sz="2200" dirty="0">
              <a:solidFill>
                <a:schemeClr val="bg1"/>
              </a:solidFill>
            </a:endParaRPr>
          </a:p>
          <a:p>
            <a:endParaRPr lang="cs-CZ" sz="1050" dirty="0" smtClean="0">
              <a:solidFill>
                <a:schemeClr val="bg1"/>
              </a:solidFill>
            </a:endParaRPr>
          </a:p>
          <a:p>
            <a:r>
              <a:rPr lang="cs-CZ" sz="3200" b="1" dirty="0" smtClean="0">
                <a:solidFill>
                  <a:schemeClr val="tx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URAN</a:t>
            </a:r>
          </a:p>
          <a:p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Zdá </a:t>
            </a:r>
            <a:r>
              <a:rPr lang="cs-CZ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se, že Uran nemá výrazně diferencované kamenné </a:t>
            </a: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jádro, </a:t>
            </a:r>
            <a:r>
              <a:rPr lang="cs-CZ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ale jeho materiál je víceméně rovnoměrně rozložen. </a:t>
            </a:r>
            <a:endParaRPr lang="cs-CZ" sz="22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200" dirty="0" smtClean="0"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Uranova </a:t>
            </a:r>
            <a:r>
              <a:rPr lang="cs-CZ" sz="2200" dirty="0"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modrozelená barva je způsobena absorpcí červeného světla jeho metanovou </a:t>
            </a:r>
            <a:r>
              <a:rPr lang="cs-CZ" sz="2200" dirty="0" smtClean="0"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atmosférou.</a:t>
            </a:r>
            <a:endParaRPr lang="cs-CZ" sz="2200" dirty="0">
              <a:solidFill>
                <a:schemeClr val="accent5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88677" y="-16443"/>
            <a:ext cx="23762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Složení</a:t>
            </a:r>
            <a:endParaRPr lang="cs-CZ" sz="4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88938" y="3863849"/>
            <a:ext cx="4323836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NEPTUN</a:t>
            </a:r>
            <a:r>
              <a:rPr lang="cs-CZ" sz="2200" dirty="0" smtClean="0">
                <a:solidFill>
                  <a:schemeClr val="bg1"/>
                </a:solidFill>
              </a:rPr>
              <a:t>  - planeta je </a:t>
            </a:r>
            <a:r>
              <a:rPr lang="cs-CZ" sz="2200" dirty="0">
                <a:solidFill>
                  <a:schemeClr val="bg1"/>
                </a:solidFill>
              </a:rPr>
              <a:t>složena převážně z ledu, kamení s obsahem okolo 15 % vodíku a menšího množství </a:t>
            </a:r>
            <a:r>
              <a:rPr lang="cs-CZ" sz="2200" dirty="0" smtClean="0">
                <a:solidFill>
                  <a:schemeClr val="bg1"/>
                </a:solidFill>
              </a:rPr>
              <a:t>hélia.</a:t>
            </a:r>
          </a:p>
          <a:p>
            <a:r>
              <a:rPr lang="cs-CZ" sz="2200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Metan, který obsahuje atmosféra planety,  </a:t>
            </a:r>
            <a:r>
              <a:rPr lang="cs-CZ" sz="2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dává Neptunu </a:t>
            </a:r>
            <a:r>
              <a:rPr lang="cs-CZ" sz="2200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charakteristickou </a:t>
            </a:r>
            <a:r>
              <a:rPr lang="cs-CZ" sz="2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modrou </a:t>
            </a:r>
            <a:r>
              <a:rPr lang="cs-CZ" sz="2200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barvu.</a:t>
            </a:r>
            <a:endParaRPr lang="cs-CZ" sz="2200" dirty="0">
              <a:solidFill>
                <a:srgbClr val="FFFF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9008" y="385178"/>
            <a:ext cx="4107812" cy="3050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4962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4" dur="23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1680" y="795849"/>
            <a:ext cx="8712968" cy="23544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200" dirty="0">
                <a:solidFill>
                  <a:schemeClr val="bg1"/>
                </a:solidFill>
              </a:rPr>
              <a:t>Vnitřní teplo Uranu se zdá být značně menší než je obvyklé pro ostatní plynné </a:t>
            </a:r>
            <a:r>
              <a:rPr lang="cs-CZ" sz="2200" dirty="0" smtClean="0">
                <a:solidFill>
                  <a:schemeClr val="bg1"/>
                </a:solidFill>
              </a:rPr>
              <a:t>obry. </a:t>
            </a:r>
          </a:p>
          <a:p>
            <a:pPr>
              <a:spcAft>
                <a:spcPts val="6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Proč </a:t>
            </a:r>
            <a:r>
              <a:rPr lang="cs-CZ" sz="2200" dirty="0">
                <a:solidFill>
                  <a:schemeClr val="bg1"/>
                </a:solidFill>
              </a:rPr>
              <a:t>je vnitřní teplota Uranu tak nízká, nebylo stále dostatečně vysvětleno. </a:t>
            </a:r>
            <a:endParaRPr lang="cs-CZ" sz="2200" dirty="0" smtClean="0">
              <a:solidFill>
                <a:schemeClr val="bg1"/>
              </a:solidFill>
            </a:endParaRPr>
          </a:p>
          <a:p>
            <a:pPr>
              <a:spcAft>
                <a:spcPts val="600"/>
              </a:spcAft>
            </a:pPr>
            <a:r>
              <a:rPr lang="cs-CZ" sz="2200" dirty="0" smtClean="0">
                <a:solidFill>
                  <a:srgbClr val="93E3FF"/>
                </a:solidFill>
              </a:rPr>
              <a:t>Neptun</a:t>
            </a:r>
            <a:r>
              <a:rPr lang="cs-CZ" sz="2200" dirty="0">
                <a:solidFill>
                  <a:srgbClr val="93E3FF"/>
                </a:solidFill>
              </a:rPr>
              <a:t>, </a:t>
            </a:r>
            <a:r>
              <a:rPr lang="cs-CZ" sz="2200" dirty="0">
                <a:solidFill>
                  <a:schemeClr val="bg1"/>
                </a:solidFill>
              </a:rPr>
              <a:t>který je velikostí a složením velmi podobný Uranu, </a:t>
            </a:r>
            <a:r>
              <a:rPr lang="cs-CZ" sz="2200" dirty="0">
                <a:solidFill>
                  <a:srgbClr val="93E3FF"/>
                </a:solidFill>
              </a:rPr>
              <a:t>vyzařuje do okolí </a:t>
            </a:r>
            <a:r>
              <a:rPr lang="cs-CZ" sz="2200" dirty="0" smtClean="0">
                <a:solidFill>
                  <a:srgbClr val="93E3FF"/>
                </a:solidFill>
              </a:rPr>
              <a:t>2,61 krát </a:t>
            </a:r>
            <a:r>
              <a:rPr lang="cs-CZ" sz="2200" dirty="0">
                <a:solidFill>
                  <a:srgbClr val="93E3FF"/>
                </a:solidFill>
              </a:rPr>
              <a:t>více energie než dostává od </a:t>
            </a:r>
            <a:r>
              <a:rPr lang="cs-CZ" sz="2200" dirty="0" smtClean="0">
                <a:solidFill>
                  <a:srgbClr val="93E3FF"/>
                </a:solidFill>
              </a:rPr>
              <a:t>Slunce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</a:p>
          <a:p>
            <a:pPr>
              <a:spcAft>
                <a:spcPts val="600"/>
              </a:spcAft>
            </a:pPr>
            <a:r>
              <a:rPr lang="cs-CZ" sz="2200" dirty="0" smtClean="0">
                <a:solidFill>
                  <a:srgbClr val="93E3FF"/>
                </a:solidFill>
              </a:rPr>
              <a:t>Uran </a:t>
            </a:r>
            <a:r>
              <a:rPr lang="cs-CZ" sz="2200" dirty="0">
                <a:solidFill>
                  <a:srgbClr val="93E3FF"/>
                </a:solidFill>
              </a:rPr>
              <a:t>oproti tomu nevyzařuje do okolí skoro žádnou energii navíc.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835696" y="26408"/>
            <a:ext cx="51845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Vnitřní teplo</a:t>
            </a:r>
            <a:endParaRPr lang="cs-CZ" sz="4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66" y="3356992"/>
            <a:ext cx="5119774" cy="29317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6866" y="6288782"/>
            <a:ext cx="5119774" cy="5692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2200" b="1" dirty="0">
                <a:solidFill>
                  <a:schemeClr val="tx1"/>
                </a:solidFill>
              </a:rPr>
              <a:t>Viditelné a infra spektrum tepla Uranu</a:t>
            </a:r>
            <a:endParaRPr lang="cs-CZ" sz="2200" b="1" dirty="0">
              <a:solidFill>
                <a:schemeClr val="tx1"/>
              </a:solidFill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5418" y="3356993"/>
            <a:ext cx="2993510" cy="29317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580112" y="6288782"/>
            <a:ext cx="3304536" cy="5692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Neptun v nepravých barvách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4057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4" dur="23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300"/>
                            </p:stCondLst>
                            <p:childTnLst>
                              <p:par>
                                <p:cTn id="36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8" dur="2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3" dur="23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300"/>
                            </p:stCondLst>
                            <p:childTnLst>
                              <p:par>
                                <p:cTn id="45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7" dur="23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 animBg="1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004049" y="1102097"/>
            <a:ext cx="4139951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má rovníkový </a:t>
            </a:r>
            <a:r>
              <a:rPr lang="cs-CZ" sz="2200" dirty="0">
                <a:solidFill>
                  <a:schemeClr val="bg1"/>
                </a:solidFill>
              </a:rPr>
              <a:t>průměr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51 </a:t>
            </a:r>
            <a:r>
              <a:rPr lang="cs-CZ" sz="2200" dirty="0">
                <a:solidFill>
                  <a:schemeClr val="bg1"/>
                </a:solidFill>
              </a:rPr>
              <a:t>800 </a:t>
            </a:r>
            <a:r>
              <a:rPr lang="cs-CZ" sz="2200" dirty="0" smtClean="0">
                <a:solidFill>
                  <a:schemeClr val="bg1"/>
                </a:solidFill>
              </a:rPr>
              <a:t>kilometrů . </a:t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V </a:t>
            </a:r>
            <a:r>
              <a:rPr lang="cs-CZ" sz="2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rovníkovém průměru je větší než Neptun, ale co do váhy je lehčí než on.</a:t>
            </a:r>
            <a:endParaRPr lang="cs-CZ" sz="2000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oběhne </a:t>
            </a:r>
            <a:r>
              <a:rPr lang="cs-CZ" sz="2200" dirty="0">
                <a:solidFill>
                  <a:schemeClr val="bg1"/>
                </a:solidFill>
              </a:rPr>
              <a:t>okolo Slunce jednou za 84,01 pozemských </a:t>
            </a:r>
            <a:r>
              <a:rPr lang="cs-CZ" sz="2200" dirty="0" smtClean="0">
                <a:solidFill>
                  <a:schemeClr val="bg1"/>
                </a:solidFill>
              </a:rPr>
              <a:t>let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jeho </a:t>
            </a:r>
            <a:r>
              <a:rPr lang="cs-CZ" sz="2200" dirty="0">
                <a:solidFill>
                  <a:schemeClr val="bg1"/>
                </a:solidFill>
              </a:rPr>
              <a:t>střední vzdálenost od Slunce je 2 870 milionů </a:t>
            </a:r>
            <a:r>
              <a:rPr lang="cs-CZ" sz="2200" dirty="0" smtClean="0">
                <a:solidFill>
                  <a:schemeClr val="bg1"/>
                </a:solidFill>
              </a:rPr>
              <a:t>km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délka </a:t>
            </a:r>
            <a:r>
              <a:rPr lang="cs-CZ" sz="2200" dirty="0">
                <a:solidFill>
                  <a:schemeClr val="bg1"/>
                </a:solidFill>
              </a:rPr>
              <a:t>dne na Uranu je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17 </a:t>
            </a:r>
            <a:r>
              <a:rPr lang="cs-CZ" sz="2200" dirty="0">
                <a:solidFill>
                  <a:schemeClr val="bg1"/>
                </a:solidFill>
              </a:rPr>
              <a:t>hodin 14 minut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Uran </a:t>
            </a:r>
            <a:r>
              <a:rPr lang="cs-CZ" sz="2200" dirty="0">
                <a:solidFill>
                  <a:schemeClr val="bg1"/>
                </a:solidFill>
              </a:rPr>
              <a:t>má známých 21 měsíců, ale předpokládá se, že jich je ještě o něco více.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148064" y="14001"/>
            <a:ext cx="38884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URAN</a:t>
            </a:r>
            <a:endParaRPr lang="cs-CZ" sz="4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89" y="0"/>
            <a:ext cx="5004048" cy="3896394"/>
          </a:xfrm>
          <a:prstGeom prst="rect">
            <a:avLst/>
          </a:prstGeom>
          <a:noFill/>
          <a:ln>
            <a:noFill/>
          </a:ln>
          <a:effectLst>
            <a:glow rad="101600">
              <a:schemeClr val="accent2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1577" y="4013964"/>
            <a:ext cx="4972472" cy="468709"/>
          </a:xfrm>
          <a:prstGeom prst="rect">
            <a:avLst/>
          </a:prstGeom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chemeClr val="tx1"/>
                </a:solidFill>
              </a:rPr>
              <a:t>Uran ze Země (v </a:t>
            </a:r>
            <a:r>
              <a:rPr lang="cs-CZ" sz="2200" b="1" dirty="0" err="1" smtClean="0">
                <a:solidFill>
                  <a:schemeClr val="tx1"/>
                </a:solidFill>
              </a:rPr>
              <a:t>infra</a:t>
            </a:r>
            <a:r>
              <a:rPr lang="cs-CZ" sz="2200" b="1" dirty="0" smtClean="0">
                <a:solidFill>
                  <a:schemeClr val="tx1"/>
                </a:solidFill>
              </a:rPr>
              <a:t> spektru)</a:t>
            </a:r>
            <a:endParaRPr lang="cs-CZ" sz="2200" b="1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5544" y="4509120"/>
            <a:ext cx="4824537" cy="22006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200" dirty="0">
                <a:solidFill>
                  <a:schemeClr val="bg1"/>
                </a:solidFill>
              </a:rPr>
              <a:t>Uran je přibližně 14,5krát hmotnější než Země, takže je nejlehčí ze všech plynných obrů. </a:t>
            </a:r>
            <a:endParaRPr lang="cs-CZ" sz="2200" dirty="0" smtClean="0">
              <a:solidFill>
                <a:schemeClr val="bg1"/>
              </a:solidFill>
            </a:endParaRPr>
          </a:p>
          <a:p>
            <a:pPr>
              <a:spcAft>
                <a:spcPts val="6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Hustota </a:t>
            </a:r>
            <a:r>
              <a:rPr lang="cs-CZ" sz="2200" dirty="0">
                <a:solidFill>
                  <a:schemeClr val="bg1"/>
                </a:solidFill>
              </a:rPr>
              <a:t>je 1,27 g/cm³, což je druhá nejmenší hodnota z planet ve sluneční soustavě po Saturnu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  <a:endParaRPr lang="cs-CZ" sz="2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3330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4" dur="23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9" dur="23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9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4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  <p:bldP spid="6" grpId="0" animBg="1"/>
      <p:bldP spid="7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3041571"/>
            <a:ext cx="9036496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/>
                </a:solidFill>
              </a:rPr>
              <a:t>                                                                                předpokládá </a:t>
            </a:r>
            <a:r>
              <a:rPr lang="cs-CZ" sz="2200" dirty="0">
                <a:solidFill>
                  <a:schemeClr val="bg1"/>
                </a:solidFill>
              </a:rPr>
              <a:t>tři oddělené </a:t>
            </a:r>
            <a:r>
              <a:rPr lang="cs-CZ" sz="2200" dirty="0" smtClean="0">
                <a:solidFill>
                  <a:schemeClr val="bg1"/>
                </a:solidFill>
              </a:rPr>
              <a:t>vrstvy:</a:t>
            </a:r>
          </a:p>
          <a:p>
            <a:r>
              <a:rPr lang="cs-CZ" sz="2200" dirty="0">
                <a:solidFill>
                  <a:schemeClr val="bg1"/>
                </a:solidFill>
              </a:rPr>
              <a:t> </a:t>
            </a:r>
            <a:r>
              <a:rPr lang="cs-CZ" sz="2200" dirty="0" smtClean="0">
                <a:solidFill>
                  <a:schemeClr val="bg1"/>
                </a:solidFill>
              </a:rPr>
              <a:t>                                                                              -------------------------------------------- </a:t>
            </a:r>
          </a:p>
          <a:p>
            <a:pPr marL="442913" lvl="1" indent="-442913">
              <a:buFont typeface="+mj-lt"/>
              <a:buAutoNum type="arabicPeriod"/>
            </a:pPr>
            <a:r>
              <a:rPr lang="cs-CZ" sz="2200" b="1" dirty="0" smtClean="0">
                <a:solidFill>
                  <a:srgbClr val="93E3FF"/>
                </a:solidFill>
              </a:rPr>
              <a:t>kamenné jádro ve středu planety </a:t>
            </a:r>
            <a:br>
              <a:rPr lang="cs-CZ" sz="2200" b="1" dirty="0" smtClean="0">
                <a:solidFill>
                  <a:srgbClr val="93E3FF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- je relativně malé s hmotností pouze 0,55 Země a s poloměrem 20 % velikosti Uranu. Odhaduje se, že jádro má hustotu okolo 9 g/cm³, tlak zde dosahuje 800 </a:t>
            </a:r>
            <a:r>
              <a:rPr lang="cs-CZ" sz="2200" dirty="0" err="1" smtClean="0">
                <a:solidFill>
                  <a:schemeClr val="bg1"/>
                </a:solidFill>
              </a:rPr>
              <a:t>GPa</a:t>
            </a:r>
            <a:r>
              <a:rPr lang="cs-CZ" sz="2200" dirty="0" smtClean="0">
                <a:solidFill>
                  <a:schemeClr val="bg1"/>
                </a:solidFill>
              </a:rPr>
              <a:t> a teplota se pohybuje okolo 11 000 K.</a:t>
            </a:r>
          </a:p>
          <a:p>
            <a:pPr marL="441325" indent="-441325">
              <a:tabLst>
                <a:tab pos="441325" algn="l"/>
              </a:tabLst>
            </a:pPr>
            <a:r>
              <a:rPr lang="cs-CZ" sz="2200" b="1" dirty="0" smtClean="0">
                <a:solidFill>
                  <a:srgbClr val="93E3FF"/>
                </a:solidFill>
              </a:rPr>
              <a:t>2.	ledový plášť</a:t>
            </a:r>
            <a:br>
              <a:rPr lang="cs-CZ" sz="2200" b="1" dirty="0" smtClean="0">
                <a:solidFill>
                  <a:srgbClr val="93E3FF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- odhaduje se na </a:t>
            </a:r>
            <a:r>
              <a:rPr lang="cs-CZ" sz="2200" dirty="0">
                <a:solidFill>
                  <a:schemeClr val="bg1"/>
                </a:solidFill>
              </a:rPr>
              <a:t>13,4 hmotnosti Země a 60 % velikosti planety</a:t>
            </a:r>
            <a:endParaRPr lang="cs-CZ" sz="2200" dirty="0" smtClean="0">
              <a:solidFill>
                <a:schemeClr val="bg1"/>
              </a:solidFill>
            </a:endParaRPr>
          </a:p>
          <a:p>
            <a:pPr marL="441325" indent="-441325">
              <a:tabLst>
                <a:tab pos="441325" algn="l"/>
              </a:tabLst>
            </a:pPr>
            <a:r>
              <a:rPr lang="cs-CZ" sz="2200" b="1" dirty="0" smtClean="0">
                <a:solidFill>
                  <a:srgbClr val="93E3FF"/>
                </a:solidFill>
              </a:rPr>
              <a:t>3.	svrchní atmosféra </a:t>
            </a:r>
            <a:br>
              <a:rPr lang="cs-CZ" sz="2200" b="1" dirty="0" smtClean="0">
                <a:solidFill>
                  <a:srgbClr val="93E3FF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- plynný </a:t>
            </a:r>
            <a:r>
              <a:rPr lang="cs-CZ" sz="2200" dirty="0">
                <a:solidFill>
                  <a:schemeClr val="bg1"/>
                </a:solidFill>
              </a:rPr>
              <a:t>obal tvořený převážně vodíkem a </a:t>
            </a:r>
            <a:r>
              <a:rPr lang="cs-CZ" sz="2200" dirty="0" smtClean="0">
                <a:solidFill>
                  <a:schemeClr val="bg1"/>
                </a:solidFill>
              </a:rPr>
              <a:t>héliem, váží </a:t>
            </a:r>
            <a:r>
              <a:rPr lang="cs-CZ" sz="2200" dirty="0">
                <a:solidFill>
                  <a:schemeClr val="bg1"/>
                </a:solidFill>
              </a:rPr>
              <a:t>pouze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0,5 </a:t>
            </a:r>
            <a:r>
              <a:rPr lang="cs-CZ" sz="2200" dirty="0">
                <a:solidFill>
                  <a:schemeClr val="bg1"/>
                </a:solidFill>
              </a:rPr>
              <a:t>hmotnosti Země, i když zabírá zbylých 20 % </a:t>
            </a:r>
            <a:r>
              <a:rPr lang="cs-CZ" sz="2200" dirty="0" smtClean="0">
                <a:solidFill>
                  <a:schemeClr val="bg1"/>
                </a:solidFill>
              </a:rPr>
              <a:t>velikosti. </a:t>
            </a:r>
            <a:endParaRPr lang="cs-CZ" sz="2200" dirty="0">
              <a:solidFill>
                <a:schemeClr val="bg1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9" y="35349"/>
            <a:ext cx="4856584" cy="3642438"/>
          </a:xfrm>
          <a:prstGeom prst="rect">
            <a:avLst/>
          </a:prstGeom>
          <a:noFill/>
          <a:ln>
            <a:noFill/>
          </a:ln>
          <a:effectLst>
            <a:glow rad="63500">
              <a:schemeClr val="accent5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041696" y="1126654"/>
            <a:ext cx="408241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Standardní model stavby Uranu</a:t>
            </a:r>
            <a:endParaRPr lang="cs-CZ" sz="40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849649" y="35349"/>
            <a:ext cx="417646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i="1" dirty="0" smtClean="0">
                <a:solidFill>
                  <a:srgbClr val="93E3FF"/>
                </a:solidFill>
              </a:rPr>
              <a:t>Níže </a:t>
            </a:r>
            <a:r>
              <a:rPr lang="cs-CZ" sz="2200" i="1" dirty="0">
                <a:solidFill>
                  <a:srgbClr val="93E3FF"/>
                </a:solidFill>
              </a:rPr>
              <a:t>popsaný model není ojedinělý, existují i další modely složení </a:t>
            </a:r>
            <a:r>
              <a:rPr lang="cs-CZ" sz="2200" i="1" dirty="0" smtClean="0">
                <a:solidFill>
                  <a:srgbClr val="93E3FF"/>
                </a:solidFill>
              </a:rPr>
              <a:t>Uranu.</a:t>
            </a:r>
            <a:r>
              <a:rPr lang="cs-CZ" sz="2200" i="1" dirty="0" smtClean="0"/>
              <a:t>.</a:t>
            </a:r>
            <a:endParaRPr lang="cs-CZ" sz="2200" i="1" dirty="0"/>
          </a:p>
        </p:txBody>
      </p:sp>
    </p:spTree>
    <p:extLst>
      <p:ext uri="{BB962C8B-B14F-4D97-AF65-F5344CB8AC3E}">
        <p14:creationId xmlns:p14="http://schemas.microsoft.com/office/powerpoint/2010/main" val="992061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0" dur="23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9944" y="134163"/>
            <a:ext cx="4146552" cy="3078814"/>
          </a:xfrm>
          <a:prstGeom prst="rect">
            <a:avLst/>
          </a:prstGeom>
          <a:noFill/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0" y="105602"/>
            <a:ext cx="50040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Osa rotace Uranu</a:t>
            </a:r>
            <a:endParaRPr lang="cs-CZ" sz="4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6115" y="1001743"/>
            <a:ext cx="3951830" cy="22006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Uran </a:t>
            </a:r>
            <a:r>
              <a:rPr lang="cs-CZ" sz="2200" dirty="0" smtClean="0">
                <a:solidFill>
                  <a:schemeClr val="bg1"/>
                </a:solidFill>
              </a:rPr>
              <a:t>má </a:t>
            </a:r>
            <a:r>
              <a:rPr lang="cs-CZ" sz="2200" dirty="0">
                <a:solidFill>
                  <a:schemeClr val="bg1"/>
                </a:solidFill>
              </a:rPr>
              <a:t>výrazně skloněnou osu </a:t>
            </a:r>
            <a:r>
              <a:rPr lang="cs-CZ" sz="2200" dirty="0" smtClean="0">
                <a:solidFill>
                  <a:schemeClr val="bg1"/>
                </a:solidFill>
              </a:rPr>
              <a:t>rotace - téměř o 98°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co </a:t>
            </a:r>
            <a:r>
              <a:rPr lang="cs-CZ" sz="2200" dirty="0">
                <a:solidFill>
                  <a:schemeClr val="bg1"/>
                </a:solidFill>
              </a:rPr>
              <a:t>je pozoruhodné, s ním i jeho prstence a oběžné roviny většiny jeho měsíců (vyjma těch </a:t>
            </a:r>
            <a:r>
              <a:rPr lang="cs-CZ" sz="2200" dirty="0" smtClean="0">
                <a:solidFill>
                  <a:schemeClr val="bg1"/>
                </a:solidFill>
              </a:rPr>
              <a:t>nejvzdálenějších)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92676" y="3234731"/>
            <a:ext cx="8920382" cy="4124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Jeho </a:t>
            </a:r>
            <a:r>
              <a:rPr lang="cs-CZ" sz="2200" dirty="0">
                <a:solidFill>
                  <a:schemeClr val="bg1"/>
                </a:solidFill>
              </a:rPr>
              <a:t>neobvyklá pozice je pravděpodobně následek dávné kolize s tělesem o velikosti jako planeta </a:t>
            </a:r>
            <a:r>
              <a:rPr lang="cs-CZ" sz="2200" dirty="0" smtClean="0">
                <a:solidFill>
                  <a:schemeClr val="bg1"/>
                </a:solidFill>
              </a:rPr>
              <a:t>samotná.</a:t>
            </a:r>
            <a:endParaRPr lang="cs-CZ" sz="2200" dirty="0">
              <a:solidFill>
                <a:schemeClr val="bg1"/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Protože </a:t>
            </a:r>
            <a:r>
              <a:rPr lang="cs-CZ" sz="2200" dirty="0">
                <a:solidFill>
                  <a:schemeClr val="bg1"/>
                </a:solidFill>
              </a:rPr>
              <a:t>náklon jeho osy přesahuje 90°, takže v tomto smyslu se otáčí opačným směrem než většina ostatních planet. </a:t>
            </a:r>
            <a:endParaRPr lang="cs-CZ" sz="2200" dirty="0" smtClean="0">
              <a:solidFill>
                <a:schemeClr val="bg1"/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Teplota </a:t>
            </a:r>
            <a:r>
              <a:rPr lang="cs-CZ" sz="2200" dirty="0">
                <a:solidFill>
                  <a:schemeClr val="bg1"/>
                </a:solidFill>
              </a:rPr>
              <a:t>centra planety se odhaduje na 11 000 K, přičemž průměrná teplota mraků na povrchu je -193 °C (80 K</a:t>
            </a:r>
            <a:r>
              <a:rPr lang="cs-CZ" sz="2200" dirty="0" smtClean="0">
                <a:solidFill>
                  <a:schemeClr val="bg1"/>
                </a:solidFill>
              </a:rPr>
              <a:t>)</a:t>
            </a:r>
          </a:p>
          <a:p>
            <a:pPr>
              <a:spcAft>
                <a:spcPts val="600"/>
              </a:spcAft>
            </a:pPr>
            <a:r>
              <a:rPr lang="cs-CZ" sz="2200" dirty="0">
                <a:solidFill>
                  <a:schemeClr val="tx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čase </a:t>
            </a:r>
            <a:r>
              <a:rPr lang="cs-CZ" sz="2200" dirty="0" err="1">
                <a:solidFill>
                  <a:schemeClr val="tx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Voyagerova</a:t>
            </a:r>
            <a:r>
              <a:rPr lang="cs-CZ" sz="2200" dirty="0">
                <a:solidFill>
                  <a:schemeClr val="tx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průchodu byl Uranův jižní pól natočen téměř přímo ke Slunci - Uranovy polární oblasti tedy přijmou více energie od Slunce než jeho rovník. Uran je přesto žhavější u rovníku než u pólů. Mechanismus, který by toto vysvětlil, zatím není znám. </a:t>
            </a:r>
          </a:p>
          <a:p>
            <a:pPr>
              <a:spcAft>
                <a:spcPts val="600"/>
              </a:spcAft>
            </a:pPr>
            <a:endParaRPr lang="cs-CZ" sz="2200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6529" y="1359842"/>
            <a:ext cx="1386830" cy="18425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08998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4" dur="23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9" dur="23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789790"/>
            <a:ext cx="5976664" cy="59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>
                <a:solidFill>
                  <a:schemeClr val="tx2">
                    <a:lumMod val="40000"/>
                    <a:lumOff val="60000"/>
                  </a:schemeClr>
                </a:solidFill>
              </a:rPr>
              <a:t>Uran je nejchladnější planetou sluneční soustavy. </a:t>
            </a:r>
            <a:endParaRPr lang="cs-CZ" sz="2200" b="1" dirty="0" smtClean="0">
              <a:solidFill>
                <a:schemeClr val="tx2">
                  <a:lumMod val="40000"/>
                  <a:lumOff val="60000"/>
                </a:schemeClr>
              </a:solidFill>
            </a:endParaRPr>
          </a:p>
          <a:p>
            <a:endParaRPr lang="cs-CZ" sz="1000" dirty="0" smtClean="0">
              <a:solidFill>
                <a:schemeClr val="tx2">
                  <a:lumMod val="40000"/>
                  <a:lumOff val="60000"/>
                </a:schemeClr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Atmosféra Uranu se skládá z 83 % vodíku,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15 </a:t>
            </a:r>
            <a:r>
              <a:rPr lang="cs-CZ" sz="2200" dirty="0">
                <a:solidFill>
                  <a:schemeClr val="bg1"/>
                </a:solidFill>
              </a:rPr>
              <a:t>% helia, 2 % metanu a malého množství acetylénu a jiných </a:t>
            </a:r>
            <a:r>
              <a:rPr lang="cs-CZ" sz="2200" dirty="0" smtClean="0">
                <a:solidFill>
                  <a:schemeClr val="bg1"/>
                </a:solidFill>
              </a:rPr>
              <a:t>uhlovodíků.</a:t>
            </a:r>
            <a:r>
              <a:rPr lang="cs-CZ" sz="2200" dirty="0" smtClean="0">
                <a:solidFill>
                  <a:schemeClr val="tx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br>
              <a:rPr lang="cs-CZ" sz="2200" dirty="0" smtClean="0">
                <a:solidFill>
                  <a:schemeClr val="tx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2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Metan </a:t>
            </a:r>
            <a:r>
              <a:rPr lang="cs-CZ" sz="22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v horní atmosféře pohlcuje červené světlo a tím dává Uranu jeho modrozelenou barvu. </a:t>
            </a:r>
            <a:endParaRPr lang="cs-CZ" sz="2200" dirty="0" smtClean="0">
              <a:solidFill>
                <a:schemeClr val="tx2">
                  <a:lumMod val="40000"/>
                  <a:lumOff val="60000"/>
                </a:schemeClr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Teplota </a:t>
            </a:r>
            <a:r>
              <a:rPr lang="cs-CZ" sz="2200" dirty="0">
                <a:solidFill>
                  <a:schemeClr val="bg1"/>
                </a:solidFill>
              </a:rPr>
              <a:t>jeho atmosféry dosahuje jen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53 K (-220°C),  </a:t>
            </a:r>
            <a:r>
              <a:rPr lang="cs-CZ" sz="2200" dirty="0">
                <a:solidFill>
                  <a:schemeClr val="bg1"/>
                </a:solidFill>
              </a:rPr>
              <a:t>nejnižší teplota změřená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v </a:t>
            </a:r>
            <a:r>
              <a:rPr lang="cs-CZ" sz="2200" dirty="0">
                <a:solidFill>
                  <a:schemeClr val="bg1"/>
                </a:solidFill>
              </a:rPr>
              <a:t>tropopauze byla pouze 49 </a:t>
            </a:r>
            <a:r>
              <a:rPr lang="cs-CZ" sz="2200" dirty="0" smtClean="0">
                <a:solidFill>
                  <a:schemeClr val="bg1"/>
                </a:solidFill>
              </a:rPr>
              <a:t>K (-224°C).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Tloušťka atmosféry se odhaduje asi na 1000 km. </a:t>
            </a:r>
            <a:endParaRPr lang="cs-CZ" sz="2200" dirty="0" smtClean="0">
              <a:solidFill>
                <a:schemeClr val="bg1"/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Atmosféra </a:t>
            </a:r>
            <a:r>
              <a:rPr lang="cs-CZ" sz="2200" dirty="0">
                <a:solidFill>
                  <a:schemeClr val="bg1"/>
                </a:solidFill>
              </a:rPr>
              <a:t>je uspořádána do vířících mraků poháněných rotací planety, obíhajících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v </a:t>
            </a:r>
            <a:r>
              <a:rPr lang="cs-CZ" sz="2200" dirty="0">
                <a:solidFill>
                  <a:schemeClr val="bg1"/>
                </a:solidFill>
              </a:rPr>
              <a:t>konstantních šířkách, čímž vytváří pásy</a:t>
            </a:r>
            <a:endParaRPr lang="cs-CZ" sz="2200" dirty="0" smtClean="0">
              <a:solidFill>
                <a:schemeClr val="bg1"/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Vanou zde velmi silné větry dosahující rychlostí až 600 km/h.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1500" y="37622"/>
            <a:ext cx="61926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Atmosféra Uranu</a:t>
            </a:r>
            <a:endParaRPr lang="cs-CZ" sz="4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4188" y="260648"/>
            <a:ext cx="2686050" cy="6257925"/>
          </a:xfrm>
          <a:prstGeom prst="rect">
            <a:avLst/>
          </a:prstGeom>
          <a:noFill/>
          <a:ln>
            <a:noFill/>
          </a:ln>
          <a:effectLst>
            <a:glow rad="139700">
              <a:schemeClr val="accent1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86251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3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4331" y="2675955"/>
            <a:ext cx="4139952" cy="4139952"/>
          </a:xfrm>
          <a:prstGeom prst="rect">
            <a:avLst/>
          </a:prstGeom>
          <a:noFill/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7030615" y="3646219"/>
            <a:ext cx="2113385" cy="3169688"/>
          </a:xfrm>
          <a:prstGeom prst="rect">
            <a:avLst/>
          </a:prstGeom>
          <a:gradFill flip="none" rotWithShape="1">
            <a:gsLst>
              <a:gs pos="0">
                <a:schemeClr val="tx1">
                  <a:lumMod val="50000"/>
                  <a:lumOff val="50000"/>
                  <a:shade val="30000"/>
                  <a:satMod val="115000"/>
                </a:schemeClr>
              </a:gs>
              <a:gs pos="50000">
                <a:schemeClr val="tx1">
                  <a:lumMod val="50000"/>
                  <a:lumOff val="50000"/>
                  <a:shade val="67500"/>
                  <a:satMod val="115000"/>
                </a:schemeClr>
              </a:gs>
              <a:gs pos="100000">
                <a:schemeClr val="tx1">
                  <a:lumMod val="50000"/>
                  <a:lumOff val="50000"/>
                  <a:shade val="100000"/>
                  <a:satMod val="115000"/>
                </a:schemeClr>
              </a:gs>
            </a:gsLst>
            <a:lin ang="189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rgbClr val="FFC000"/>
                </a:solidFill>
              </a:rPr>
              <a:t>Nepravý obraz </a:t>
            </a:r>
            <a:r>
              <a:rPr lang="cs-CZ" sz="2200" dirty="0">
                <a:solidFill>
                  <a:srgbClr val="FFC000"/>
                </a:solidFill>
              </a:rPr>
              <a:t>Uranových </a:t>
            </a:r>
            <a:r>
              <a:rPr lang="cs-CZ" sz="2200" dirty="0" smtClean="0">
                <a:solidFill>
                  <a:srgbClr val="FFC000"/>
                </a:solidFill>
              </a:rPr>
              <a:t>prstenců.</a:t>
            </a:r>
            <a:r>
              <a:rPr lang="cs-CZ" sz="2200" dirty="0">
                <a:solidFill>
                  <a:srgbClr val="FFC000"/>
                </a:solidFill>
              </a:rPr>
              <a:t/>
            </a:r>
            <a:br>
              <a:rPr lang="cs-CZ" sz="2200" dirty="0">
                <a:solidFill>
                  <a:srgbClr val="FFC000"/>
                </a:solidFill>
              </a:rPr>
            </a:br>
            <a:r>
              <a:rPr lang="cs-CZ" sz="2200" dirty="0">
                <a:solidFill>
                  <a:srgbClr val="FFC000"/>
                </a:solidFill>
              </a:rPr>
              <a:t>Skutečná barva prstenců je neutrálně šedá a jsou tmavé asi jako dřevěné uhlí.</a:t>
            </a:r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4307" y="0"/>
            <a:ext cx="4259693" cy="3574568"/>
          </a:xfrm>
          <a:prstGeom prst="rect">
            <a:avLst/>
          </a:prstGeom>
          <a:noFill/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3" y="836712"/>
            <a:ext cx="4776803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/>
                </a:solidFill>
              </a:rPr>
              <a:t>- byly </a:t>
            </a:r>
            <a:r>
              <a:rPr lang="cs-CZ" sz="2200" dirty="0">
                <a:solidFill>
                  <a:schemeClr val="bg1"/>
                </a:solidFill>
              </a:rPr>
              <a:t>objeveny první po prstencích Saturnu. Byl to objev značného významu, protože nyní víme, že prstence jsou společný rys planet, ne zvláštností osamoceného Saturnu.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7503" y="2675955"/>
            <a:ext cx="2814331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/>
                </a:solidFill>
              </a:rPr>
              <a:t>Systém </a:t>
            </a:r>
            <a:r>
              <a:rPr lang="cs-CZ" sz="2200" dirty="0">
                <a:solidFill>
                  <a:schemeClr val="bg1"/>
                </a:solidFill>
              </a:rPr>
              <a:t>planetárních prstenců je </a:t>
            </a:r>
            <a:r>
              <a:rPr lang="cs-CZ" sz="2200" dirty="0" smtClean="0">
                <a:solidFill>
                  <a:schemeClr val="bg1"/>
                </a:solidFill>
              </a:rPr>
              <a:t>nezřetelný</a:t>
            </a:r>
            <a:r>
              <a:rPr lang="cs-CZ" sz="2200" dirty="0">
                <a:solidFill>
                  <a:schemeClr val="bg1"/>
                </a:solidFill>
              </a:rPr>
              <a:t>. Skládá se z 13 dosud objevených prstenců. Ty jsou velmi tenké a jsou složeny z tmavých balvanů o velikosti od 10 cm do 30 </a:t>
            </a:r>
            <a:r>
              <a:rPr lang="cs-CZ" sz="2200" dirty="0" smtClean="0">
                <a:solidFill>
                  <a:schemeClr val="bg1"/>
                </a:solidFill>
              </a:rPr>
              <a:t>m. </a:t>
            </a:r>
            <a:r>
              <a:rPr lang="cs-CZ" sz="2200" dirty="0">
                <a:solidFill>
                  <a:schemeClr val="bg1"/>
                </a:solidFill>
              </a:rPr>
              <a:t>Prstence Uranu jsou většinou neprůhledné a široké pouze několik </a:t>
            </a:r>
            <a:r>
              <a:rPr lang="cs-CZ" sz="2200" dirty="0" smtClean="0">
                <a:solidFill>
                  <a:schemeClr val="bg1"/>
                </a:solidFill>
              </a:rPr>
              <a:t>kilometrů.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632" y="93679"/>
            <a:ext cx="5388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Uranovy prstence</a:t>
            </a:r>
            <a:endParaRPr lang="cs-CZ" sz="4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05610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3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600"/>
                            </p:stCondLst>
                            <p:childTnLst>
                              <p:par>
                                <p:cTn id="15" presetID="4" presetClass="entr" presetSubtype="32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23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200"/>
                            </p:stCondLst>
                            <p:childTnLst>
                              <p:par>
                                <p:cTn id="19" presetID="4" presetClass="entr" presetSubtype="32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1" dur="23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4" grpId="0" build="p"/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16632"/>
            <a:ext cx="67687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Uranovy měsíce</a:t>
            </a:r>
            <a:endParaRPr lang="cs-CZ" sz="4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886073"/>
            <a:ext cx="6768752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Uran má 27 známých měsíců</a:t>
            </a:r>
            <a:r>
              <a:rPr lang="cs-CZ" sz="2200" dirty="0" smtClean="0">
                <a:solidFill>
                  <a:schemeClr val="bg1"/>
                </a:solidFill>
              </a:rPr>
              <a:t>. </a:t>
            </a:r>
          </a:p>
          <a:p>
            <a:r>
              <a:rPr lang="cs-CZ" sz="2200" dirty="0" smtClean="0">
                <a:solidFill>
                  <a:schemeClr val="bg1"/>
                </a:solidFill>
              </a:rPr>
              <a:t>Všechny </a:t>
            </a:r>
            <a:r>
              <a:rPr lang="cs-CZ" sz="2200" dirty="0">
                <a:solidFill>
                  <a:schemeClr val="bg1"/>
                </a:solidFill>
              </a:rPr>
              <a:t>měsíce jsou málo jasné na to, aby je šlo pozorovat běžnými dalekohledy. </a:t>
            </a:r>
            <a:endParaRPr lang="cs-CZ" sz="2200" dirty="0" smtClean="0">
              <a:solidFill>
                <a:schemeClr val="bg1"/>
              </a:solidFill>
            </a:endParaRPr>
          </a:p>
          <a:p>
            <a:r>
              <a:rPr lang="cs-CZ" sz="2200" dirty="0" smtClean="0">
                <a:solidFill>
                  <a:schemeClr val="bg1"/>
                </a:solidFill>
              </a:rPr>
              <a:t>Všechny </a:t>
            </a:r>
            <a:r>
              <a:rPr lang="cs-CZ" sz="2200" dirty="0">
                <a:solidFill>
                  <a:schemeClr val="bg1"/>
                </a:solidFill>
              </a:rPr>
              <a:t>měsíce se děli </a:t>
            </a:r>
            <a:r>
              <a:rPr lang="cs-CZ" sz="2200" dirty="0" smtClean="0">
                <a:solidFill>
                  <a:schemeClr val="bg1"/>
                </a:solidFill>
              </a:rPr>
              <a:t>na: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200" b="1" u="sng" dirty="0" smtClean="0">
                <a:solidFill>
                  <a:schemeClr val="bg1"/>
                </a:solidFill>
              </a:rPr>
              <a:t>měsíce s </a:t>
            </a:r>
            <a:r>
              <a:rPr lang="cs-CZ" sz="2200" b="1" u="sng" dirty="0">
                <a:solidFill>
                  <a:schemeClr val="bg1"/>
                </a:solidFill>
              </a:rPr>
              <a:t>vnitřní dráhou </a:t>
            </a:r>
            <a:r>
              <a:rPr lang="cs-CZ" sz="22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- obíhají v blízkosti planety po kruhových drahách ležících téměř přesně v rovině rovníku planety</a:t>
            </a:r>
            <a:r>
              <a:rPr lang="cs-CZ" sz="22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200" b="1" u="sng" dirty="0" smtClean="0">
                <a:solidFill>
                  <a:schemeClr val="bg1"/>
                </a:solidFill>
              </a:rPr>
              <a:t>měsíce s vnější </a:t>
            </a:r>
            <a:r>
              <a:rPr lang="cs-CZ" sz="2200" b="1" u="sng" dirty="0">
                <a:solidFill>
                  <a:schemeClr val="bg1"/>
                </a:solidFill>
              </a:rPr>
              <a:t>dráhou </a:t>
            </a:r>
            <a:r>
              <a:rPr lang="cs-CZ" sz="22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- obíhají ve střední vzdálenosti až za prstenci. Jejich dráhy jsou také prakticky kruhové a leží téměř přesně v rovině rovníku. Do této rodiny patří největší Uranovy měsíce </a:t>
            </a:r>
            <a:r>
              <a:rPr lang="cs-CZ" sz="2200" b="1" dirty="0" err="1">
                <a:solidFill>
                  <a:schemeClr val="tx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Miranda</a:t>
            </a:r>
            <a:r>
              <a:rPr lang="cs-CZ" sz="2200" b="1" dirty="0">
                <a:solidFill>
                  <a:schemeClr val="tx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Ariel, </a:t>
            </a:r>
            <a:r>
              <a:rPr lang="cs-CZ" sz="2200" b="1" dirty="0" err="1">
                <a:solidFill>
                  <a:schemeClr val="tx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Umbriel</a:t>
            </a:r>
            <a:r>
              <a:rPr lang="cs-CZ" sz="2200" b="1" dirty="0">
                <a:solidFill>
                  <a:schemeClr val="tx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200" b="1" dirty="0" err="1">
                <a:solidFill>
                  <a:schemeClr val="tx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Titania</a:t>
            </a:r>
            <a:r>
              <a:rPr lang="cs-CZ" sz="2200" b="1" dirty="0">
                <a:solidFill>
                  <a:schemeClr val="tx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</a:t>
            </a:r>
            <a:r>
              <a:rPr lang="cs-CZ" sz="2200" b="1" dirty="0" err="1">
                <a:solidFill>
                  <a:schemeClr val="tx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Oberon</a:t>
            </a:r>
            <a:r>
              <a:rPr lang="cs-CZ" sz="2200" b="1" dirty="0" smtClean="0">
                <a:solidFill>
                  <a:schemeClr val="tx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2200" dirty="0" smtClean="0">
              <a:solidFill>
                <a:schemeClr val="tx2">
                  <a:lumMod val="40000"/>
                  <a:lumOff val="60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200" b="1" u="sng" dirty="0" smtClean="0">
                <a:solidFill>
                  <a:schemeClr val="bg1"/>
                </a:solidFill>
              </a:rPr>
              <a:t>měsíce s nepravidelnou dráhou </a:t>
            </a:r>
            <a:r>
              <a:rPr lang="cs-CZ" sz="22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- obíhají ve větších vzdálenostech od planety po více či méně výstředných drahách. Jedná se pravděpodobně o zachycená </a:t>
            </a:r>
            <a:r>
              <a:rPr lang="cs-CZ" sz="2200" dirty="0" err="1">
                <a:solidFill>
                  <a:schemeClr val="tx2">
                    <a:lumMod val="40000"/>
                    <a:lumOff val="60000"/>
                  </a:schemeClr>
                </a:solidFill>
              </a:rPr>
              <a:t>transneptunická</a:t>
            </a:r>
            <a:r>
              <a:rPr lang="cs-CZ" sz="22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 tělesa. </a:t>
            </a: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4984" y="15808"/>
            <a:ext cx="2049016" cy="6864204"/>
          </a:xfrm>
          <a:prstGeom prst="rect">
            <a:avLst/>
          </a:prstGeom>
          <a:noFill/>
          <a:ln>
            <a:noFill/>
          </a:ln>
          <a:effectLst>
            <a:glow rad="101600">
              <a:schemeClr val="accent1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09940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3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48" y="2815735"/>
            <a:ext cx="3048097" cy="3048097"/>
          </a:xfrm>
          <a:prstGeom prst="rect">
            <a:avLst/>
          </a:prstGeom>
          <a:noFill/>
          <a:ln>
            <a:noFill/>
          </a:ln>
          <a:effectLst>
            <a:glow rad="101600">
              <a:schemeClr val="accent1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0816" y="27324"/>
            <a:ext cx="3103184" cy="3672408"/>
          </a:xfrm>
          <a:prstGeom prst="rect">
            <a:avLst/>
          </a:prstGeom>
          <a:noFill/>
          <a:ln>
            <a:noFill/>
          </a:ln>
          <a:effectLst>
            <a:glow rad="101600">
              <a:schemeClr val="accent1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31759" y="812402"/>
            <a:ext cx="5688632" cy="17851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200" dirty="0" smtClean="0">
                <a:solidFill>
                  <a:schemeClr val="bg1"/>
                </a:solidFill>
              </a:rPr>
              <a:t>Zatímco </a:t>
            </a:r>
            <a:r>
              <a:rPr lang="cs-CZ" sz="2200" dirty="0">
                <a:solidFill>
                  <a:schemeClr val="bg1"/>
                </a:solidFill>
              </a:rPr>
              <a:t>většina z měsíců obíhající jiné planety má jejich jména z řecké mytologie, Uranovy měsíce jsou jedinečné v tom, že </a:t>
            </a:r>
            <a:r>
              <a:rPr lang="cs-CZ" sz="2200" b="1" dirty="0">
                <a:solidFill>
                  <a:schemeClr val="tx2">
                    <a:lumMod val="40000"/>
                    <a:lumOff val="60000"/>
                  </a:schemeClr>
                </a:solidFill>
              </a:rPr>
              <a:t>mají názvy Shakespearovských </a:t>
            </a:r>
            <a:r>
              <a:rPr lang="cs-CZ" sz="22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postav a z </a:t>
            </a:r>
            <a:r>
              <a:rPr lang="cs-CZ" sz="2200" b="1" dirty="0">
                <a:solidFill>
                  <a:schemeClr val="tx2">
                    <a:lumMod val="40000"/>
                    <a:lumOff val="60000"/>
                  </a:schemeClr>
                </a:solidFill>
              </a:rPr>
              <a:t>děl Alexandra </a:t>
            </a:r>
            <a:r>
              <a:rPr lang="cs-CZ" sz="2200" b="1" dirty="0" err="1">
                <a:solidFill>
                  <a:schemeClr val="tx2">
                    <a:lumMod val="40000"/>
                    <a:lumOff val="60000"/>
                  </a:schemeClr>
                </a:solidFill>
              </a:rPr>
              <a:t>Popea</a:t>
            </a:r>
            <a:r>
              <a:rPr lang="cs-CZ" sz="2200" b="1" dirty="0">
                <a:solidFill>
                  <a:schemeClr val="tx2">
                    <a:lumMod val="40000"/>
                    <a:lumOff val="60000"/>
                  </a:schemeClr>
                </a:solidFill>
              </a:rPr>
              <a:t>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31759" y="42890"/>
            <a:ext cx="562182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Uranovy měsíce</a:t>
            </a:r>
            <a:endParaRPr lang="cs-CZ" sz="4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7564" y="2870351"/>
            <a:ext cx="3038132" cy="3038132"/>
          </a:xfrm>
          <a:prstGeom prst="rect">
            <a:avLst/>
          </a:prstGeom>
          <a:noFill/>
          <a:ln>
            <a:noFill/>
          </a:ln>
          <a:effectLst>
            <a:glow rad="101600">
              <a:schemeClr val="accent1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076056" y="5921896"/>
            <a:ext cx="2914187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chemeClr val="tx1"/>
                </a:solidFill>
              </a:rPr>
              <a:t>TITANIA </a:t>
            </a:r>
            <a:br>
              <a:rPr lang="cs-CZ" sz="2200" b="1" dirty="0" smtClean="0">
                <a:solidFill>
                  <a:schemeClr val="tx1"/>
                </a:solidFill>
              </a:rPr>
            </a:br>
            <a:r>
              <a:rPr lang="cs-CZ" sz="2200" b="1" dirty="0" smtClean="0">
                <a:solidFill>
                  <a:schemeClr val="tx1"/>
                </a:solidFill>
              </a:rPr>
              <a:t>největší měsíc </a:t>
            </a:r>
            <a:br>
              <a:rPr lang="cs-CZ" sz="2200" b="1" dirty="0" smtClean="0">
                <a:solidFill>
                  <a:schemeClr val="tx1"/>
                </a:solidFill>
              </a:rPr>
            </a:br>
            <a:r>
              <a:rPr lang="cs-CZ" sz="2200" dirty="0" smtClean="0">
                <a:solidFill>
                  <a:schemeClr val="tx1"/>
                </a:solidFill>
              </a:rPr>
              <a:t>průměr 1575 km </a:t>
            </a:r>
            <a:endParaRPr lang="cs-CZ" sz="22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81702" y="5863832"/>
            <a:ext cx="2914187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chemeClr val="tx1"/>
                </a:solidFill>
              </a:rPr>
              <a:t>OBERON</a:t>
            </a:r>
            <a:br>
              <a:rPr lang="cs-CZ" sz="2200" b="1" dirty="0" smtClean="0">
                <a:solidFill>
                  <a:schemeClr val="tx1"/>
                </a:solidFill>
              </a:rPr>
            </a:br>
            <a:r>
              <a:rPr lang="cs-CZ" sz="2200" dirty="0" smtClean="0">
                <a:solidFill>
                  <a:schemeClr val="tx1"/>
                </a:solidFill>
              </a:rPr>
              <a:t>průměr 1520 km </a:t>
            </a:r>
            <a:endParaRPr lang="cs-CZ" sz="2200" dirty="0">
              <a:solidFill>
                <a:schemeClr val="tx1"/>
              </a:solidFill>
            </a:endParaRPr>
          </a:p>
        </p:txBody>
      </p:sp>
      <p:pic>
        <p:nvPicPr>
          <p:cNvPr id="12294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5510" y="4039060"/>
            <a:ext cx="2778490" cy="1889373"/>
          </a:xfrm>
          <a:prstGeom prst="rect">
            <a:avLst/>
          </a:prstGeom>
          <a:noFill/>
          <a:ln>
            <a:noFill/>
          </a:ln>
          <a:effectLst>
            <a:glow rad="101600">
              <a:schemeClr val="accent1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13403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3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720"/>
                            </p:stCondLst>
                            <p:childTnLst>
                              <p:par>
                                <p:cTn id="20" presetID="4" presetClass="entr" presetSubtype="32" fill="hold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23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7420"/>
                            </p:stCondLst>
                            <p:childTnLst>
                              <p:par>
                                <p:cTn id="24" presetID="4" presetClass="entr" presetSubtype="32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6" dur="23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120"/>
                            </p:stCondLst>
                            <p:childTnLst>
                              <p:par>
                                <p:cTn id="28" presetID="4" presetClass="entr" presetSubtype="32" fill="hold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0" dur="23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2820"/>
                            </p:stCondLst>
                            <p:childTnLst>
                              <p:par>
                                <p:cTn id="32" presetID="4" presetClass="entr" presetSubtype="32" fill="hold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4" dur="2300"/>
                                        <p:tgtEl>
                                          <p:spTgt spid="12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5520"/>
                            </p:stCondLst>
                            <p:childTnLst>
                              <p:par>
                                <p:cTn id="36" presetID="4" presetClass="entr" presetSubtype="32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8" dur="23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 animBg="1"/>
      <p:bldP spid="9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3312368" cy="3312368"/>
          </a:xfrm>
          <a:prstGeom prst="rect">
            <a:avLst/>
          </a:prstGeom>
          <a:noFill/>
          <a:ln>
            <a:noFill/>
          </a:ln>
          <a:effectLst>
            <a:glow rad="101600">
              <a:schemeClr val="accent1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Šipka doleva 1"/>
          <p:cNvSpPr/>
          <p:nvPr/>
        </p:nvSpPr>
        <p:spPr>
          <a:xfrm>
            <a:off x="3203848" y="116632"/>
            <a:ext cx="2592288" cy="136815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/>
              <a:t>ARIEL </a:t>
            </a:r>
            <a:br>
              <a:rPr lang="cs-CZ" sz="2200" b="1" dirty="0" smtClean="0"/>
            </a:br>
            <a:r>
              <a:rPr lang="cs-CZ" sz="2200" dirty="0" smtClean="0"/>
              <a:t>průměr  1157 km</a:t>
            </a:r>
            <a:endParaRPr lang="cs-CZ" sz="2200" dirty="0"/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429000"/>
            <a:ext cx="3333116" cy="3333116"/>
          </a:xfrm>
          <a:prstGeom prst="rect">
            <a:avLst/>
          </a:prstGeom>
          <a:noFill/>
          <a:ln>
            <a:noFill/>
          </a:ln>
          <a:effectLst>
            <a:glow rad="101600">
              <a:schemeClr val="accent1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Šipka doleva 4"/>
          <p:cNvSpPr/>
          <p:nvPr/>
        </p:nvSpPr>
        <p:spPr>
          <a:xfrm>
            <a:off x="4674096" y="5508157"/>
            <a:ext cx="2592288" cy="136815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/>
              <a:t>MIRANDA</a:t>
            </a:r>
            <a:br>
              <a:rPr lang="cs-CZ" sz="2200" b="1" dirty="0" smtClean="0"/>
            </a:br>
            <a:r>
              <a:rPr lang="cs-CZ" sz="2200" dirty="0" smtClean="0"/>
              <a:t>průměr  470 km</a:t>
            </a:r>
            <a:endParaRPr lang="cs-CZ" sz="2200" dirty="0"/>
          </a:p>
        </p:txBody>
      </p:sp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5696" y="1772816"/>
            <a:ext cx="3298304" cy="3298304"/>
          </a:xfrm>
          <a:prstGeom prst="rect">
            <a:avLst/>
          </a:prstGeom>
          <a:noFill/>
          <a:ln>
            <a:noFill/>
          </a:ln>
          <a:effectLst>
            <a:glow rad="101600">
              <a:schemeClr val="accent1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Šipka doprava 2"/>
          <p:cNvSpPr/>
          <p:nvPr/>
        </p:nvSpPr>
        <p:spPr>
          <a:xfrm>
            <a:off x="3548632" y="1772816"/>
            <a:ext cx="2520280" cy="129614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/>
              <a:t>UMBRIEL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průměr 1170 KM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3193799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3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300"/>
                            </p:stCondLst>
                            <p:childTnLst>
                              <p:par>
                                <p:cTn id="9" presetID="4" presetClass="entr" presetSubtype="32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" dur="23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6" dur="23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300"/>
                            </p:stCondLst>
                            <p:childTnLst>
                              <p:par>
                                <p:cTn id="18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0" dur="23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5" dur="23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300"/>
                            </p:stCondLst>
                            <p:childTnLst>
                              <p:par>
                                <p:cTn id="27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9" dur="23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3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634082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data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60198894"/>
              </p:ext>
            </p:extLst>
          </p:nvPr>
        </p:nvGraphicFramePr>
        <p:xfrm>
          <a:off x="467544" y="836712"/>
          <a:ext cx="8229600" cy="5544000"/>
        </p:xfrm>
        <a:graphic>
          <a:graphicData uri="http://schemas.openxmlformats.org/drawingml/2006/table">
            <a:tbl>
              <a:tblPr bandRow="1">
                <a:tableStyleId>{3C2FFA5D-87B4-456A-9821-1D502468CF0F}</a:tableStyleId>
              </a:tblPr>
              <a:tblGrid>
                <a:gridCol w="4114800"/>
                <a:gridCol w="4114800"/>
              </a:tblGrid>
              <a:tr h="504000">
                <a:tc>
                  <a:txBody>
                    <a:bodyPr/>
                    <a:lstStyle/>
                    <a:p>
                      <a:r>
                        <a:rPr lang="cs-CZ" sz="2100" b="1" dirty="0">
                          <a:solidFill>
                            <a:schemeClr val="tx1"/>
                          </a:solidFill>
                          <a:effectLst/>
                        </a:rPr>
                        <a:t>hmotnost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8,7×10</a:t>
                      </a:r>
                      <a:r>
                        <a:rPr lang="cs-CZ" sz="2100" b="1" baseline="30000" dirty="0" smtClean="0">
                          <a:solidFill>
                            <a:schemeClr val="tx1"/>
                          </a:solidFill>
                          <a:effectLst/>
                        </a:rPr>
                        <a:t>25</a:t>
                      </a:r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 kg                  14,5 </a:t>
                      </a:r>
                      <a:r>
                        <a:rPr lang="cs-CZ" sz="2100" b="1" dirty="0" err="1" smtClean="0">
                          <a:solidFill>
                            <a:schemeClr val="tx1"/>
                          </a:solidFill>
                          <a:effectLst/>
                        </a:rPr>
                        <a:t>Mz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</a:tr>
              <a:tr h="50400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rovníkový poloměr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25 559 km                    4,0074 </a:t>
                      </a:r>
                      <a:r>
                        <a:rPr lang="cs-CZ" sz="2100" b="1" dirty="0" err="1" smtClean="0">
                          <a:solidFill>
                            <a:schemeClr val="tx1"/>
                          </a:solidFill>
                          <a:effectLst/>
                        </a:rPr>
                        <a:t>Rz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</a:tr>
              <a:tr h="504000">
                <a:tc>
                  <a:txBody>
                    <a:bodyPr/>
                    <a:lstStyle/>
                    <a:p>
                      <a:r>
                        <a:rPr lang="cs-CZ" sz="2100" b="1" dirty="0">
                          <a:solidFill>
                            <a:schemeClr val="tx1"/>
                          </a:solidFill>
                          <a:effectLst/>
                        </a:rPr>
                        <a:t>hustota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1 290 kg/m</a:t>
                      </a:r>
                      <a:r>
                        <a:rPr lang="cs-CZ" sz="2100" b="1" baseline="30000" dirty="0" smtClean="0">
                          <a:solidFill>
                            <a:schemeClr val="tx1"/>
                          </a:solidFill>
                          <a:effectLst/>
                        </a:rPr>
                        <a:t>3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</a:tr>
              <a:tr h="50400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Zrychlení na povrchu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7,77  m/s</a:t>
                      </a:r>
                      <a:r>
                        <a:rPr lang="cs-CZ" sz="2100" b="1" baseline="30000" dirty="0" smtClean="0">
                          <a:solidFill>
                            <a:schemeClr val="tx1"/>
                          </a:solidFill>
                          <a:effectLst/>
                        </a:rPr>
                        <a:t>2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</a:tr>
              <a:tr h="50400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Úniková rychlost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21,3  km/s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</a:tr>
              <a:tr h="50400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střední teplota mraků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- 193 °C  (teplota mraků)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</a:tr>
              <a:tr h="504000">
                <a:tc>
                  <a:txBody>
                    <a:bodyPr/>
                    <a:lstStyle/>
                    <a:p>
                      <a:r>
                        <a:rPr lang="cs-CZ" sz="2100" b="1" dirty="0">
                          <a:solidFill>
                            <a:schemeClr val="tx1"/>
                          </a:solidFill>
                          <a:effectLst/>
                        </a:rPr>
                        <a:t>doba otočení kolem osy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 17 h 14 min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</a:tr>
              <a:tr h="50400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Sklon</a:t>
                      </a:r>
                      <a:r>
                        <a:rPr lang="cs-CZ" sz="2100" b="1" baseline="0" dirty="0" smtClean="0">
                          <a:solidFill>
                            <a:schemeClr val="tx1"/>
                          </a:solidFill>
                          <a:effectLst/>
                        </a:rPr>
                        <a:t> rotační osy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98°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</a:tr>
              <a:tr h="504000">
                <a:tc>
                  <a:txBody>
                    <a:bodyPr/>
                    <a:lstStyle/>
                    <a:p>
                      <a:r>
                        <a:rPr lang="cs-CZ" sz="2100" b="1" dirty="0">
                          <a:solidFill>
                            <a:schemeClr val="tx1"/>
                          </a:solidFill>
                          <a:effectLst/>
                        </a:rPr>
                        <a:t>doba oběhu kolem Slunce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84 let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</a:tr>
              <a:tr h="50400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střední vzdálenost </a:t>
                      </a:r>
                      <a:r>
                        <a:rPr lang="cs-CZ" sz="2100" b="1" dirty="0">
                          <a:solidFill>
                            <a:schemeClr val="tx1"/>
                          </a:solidFill>
                          <a:effectLst/>
                        </a:rPr>
                        <a:t>od Slunce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2 870 990 000 km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</a:tr>
              <a:tr h="504000">
                <a:tc>
                  <a:txBody>
                    <a:bodyPr/>
                    <a:lstStyle/>
                    <a:p>
                      <a:r>
                        <a:rPr lang="cs-CZ" sz="2100" b="1" dirty="0">
                          <a:solidFill>
                            <a:schemeClr val="tx1"/>
                          </a:solidFill>
                          <a:effectLst/>
                        </a:rPr>
                        <a:t>počet měsíců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27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31788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3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70276" y="28142"/>
            <a:ext cx="33123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NEPTUN</a:t>
            </a:r>
            <a:endParaRPr lang="cs-CZ" sz="4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6632"/>
            <a:ext cx="3600400" cy="3600400"/>
          </a:xfrm>
          <a:prstGeom prst="rect">
            <a:avLst/>
          </a:prstGeom>
          <a:noFill/>
          <a:ln>
            <a:noFill/>
          </a:ln>
          <a:effectLst>
            <a:glow rad="101600">
              <a:schemeClr val="accent1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816424" y="764845"/>
            <a:ext cx="5220072" cy="42011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poloměr </a:t>
            </a:r>
            <a:r>
              <a:rPr lang="cs-CZ" sz="2200" dirty="0">
                <a:solidFill>
                  <a:schemeClr val="bg1"/>
                </a:solidFill>
              </a:rPr>
              <a:t>rovníku Neptunu je 24 764 km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oběžná </a:t>
            </a:r>
            <a:r>
              <a:rPr lang="cs-CZ" sz="2200" dirty="0">
                <a:solidFill>
                  <a:schemeClr val="bg1"/>
                </a:solidFill>
              </a:rPr>
              <a:t>doba kolem Slunce činí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165 </a:t>
            </a:r>
            <a:r>
              <a:rPr lang="cs-CZ" sz="2200" dirty="0">
                <a:solidFill>
                  <a:schemeClr val="bg1"/>
                </a:solidFill>
              </a:rPr>
              <a:t>roků 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pl-PL" sz="2200" dirty="0" smtClean="0">
                <a:solidFill>
                  <a:schemeClr val="bg1"/>
                </a:solidFill>
              </a:rPr>
              <a:t>vzdálenost </a:t>
            </a:r>
            <a:r>
              <a:rPr lang="pl-PL" sz="2200" dirty="0">
                <a:solidFill>
                  <a:schemeClr val="bg1"/>
                </a:solidFill>
              </a:rPr>
              <a:t>planety od </a:t>
            </a:r>
            <a:r>
              <a:rPr lang="pl-PL" sz="2200" dirty="0" smtClean="0">
                <a:solidFill>
                  <a:schemeClr val="bg1"/>
                </a:solidFill>
              </a:rPr>
              <a:t>Slunce je</a:t>
            </a:r>
            <a:br>
              <a:rPr lang="pl-PL" sz="2200" dirty="0" smtClean="0">
                <a:solidFill>
                  <a:schemeClr val="bg1"/>
                </a:solidFill>
              </a:rPr>
            </a:br>
            <a:r>
              <a:rPr lang="pl-PL" sz="2200" dirty="0" smtClean="0">
                <a:solidFill>
                  <a:schemeClr val="bg1"/>
                </a:solidFill>
              </a:rPr>
              <a:t>4 </a:t>
            </a:r>
            <a:r>
              <a:rPr lang="pl-PL" sz="2200" dirty="0">
                <a:solidFill>
                  <a:schemeClr val="bg1"/>
                </a:solidFill>
              </a:rPr>
              <a:t>497 000 000 </a:t>
            </a:r>
            <a:r>
              <a:rPr lang="pl-PL" sz="2200" dirty="0" smtClean="0">
                <a:solidFill>
                  <a:schemeClr val="bg1"/>
                </a:solidFill>
              </a:rPr>
              <a:t>km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perioda </a:t>
            </a:r>
            <a:r>
              <a:rPr lang="cs-CZ" sz="2200" dirty="0">
                <a:solidFill>
                  <a:schemeClr val="bg1"/>
                </a:solidFill>
              </a:rPr>
              <a:t>rotace je 16 hodin a 7 </a:t>
            </a:r>
            <a:r>
              <a:rPr lang="cs-CZ" sz="2200" dirty="0" smtClean="0">
                <a:solidFill>
                  <a:schemeClr val="bg1"/>
                </a:solidFill>
              </a:rPr>
              <a:t>minut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se </a:t>
            </a:r>
            <a:r>
              <a:rPr lang="cs-CZ" sz="2200" dirty="0">
                <a:solidFill>
                  <a:schemeClr val="bg1"/>
                </a:solidFill>
              </a:rPr>
              <a:t>může pochlubit 8 měsíci, z nichž šest bylo objeveno sondou </a:t>
            </a:r>
            <a:r>
              <a:rPr lang="cs-CZ" sz="2200" dirty="0" err="1" smtClean="0">
                <a:solidFill>
                  <a:schemeClr val="bg1"/>
                </a:solidFill>
              </a:rPr>
              <a:t>Voyager</a:t>
            </a:r>
            <a:endParaRPr lang="cs-CZ" sz="2200" dirty="0" smtClean="0">
              <a:solidFill>
                <a:schemeClr val="bg1"/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teplota povrchu dosahuje −213 °C i přes to, že Neptun je mnohem dále od Slunce než </a:t>
            </a:r>
            <a:r>
              <a:rPr lang="cs-CZ" sz="2200" dirty="0" smtClean="0">
                <a:solidFill>
                  <a:schemeClr val="bg1"/>
                </a:solidFill>
              </a:rPr>
              <a:t>Uran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995936" y="4950077"/>
            <a:ext cx="5040560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v</a:t>
            </a:r>
            <a:r>
              <a:rPr lang="cs-CZ" sz="2200" dirty="0">
                <a:solidFill>
                  <a:schemeClr val="bg1"/>
                </a:solidFill>
              </a:rPr>
              <a:t> </a:t>
            </a:r>
            <a:r>
              <a:rPr lang="cs-CZ" sz="2200" dirty="0" smtClean="0">
                <a:solidFill>
                  <a:schemeClr val="bg1"/>
                </a:solidFill>
              </a:rPr>
              <a:t>porovnání </a:t>
            </a:r>
            <a:r>
              <a:rPr lang="cs-CZ" sz="2200" dirty="0">
                <a:solidFill>
                  <a:schemeClr val="bg1"/>
                </a:solidFill>
              </a:rPr>
              <a:t>se Zemí je Neptun </a:t>
            </a:r>
            <a:r>
              <a:rPr lang="cs-CZ" sz="2200" dirty="0" smtClean="0">
                <a:solidFill>
                  <a:schemeClr val="bg1"/>
                </a:solidFill>
              </a:rPr>
              <a:t>sedmnáctkrát hmotnější</a:t>
            </a:r>
          </a:p>
          <a:p>
            <a:pPr>
              <a:spcAft>
                <a:spcPts val="6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vlivem </a:t>
            </a:r>
            <a:r>
              <a:rPr lang="cs-CZ" sz="2200" dirty="0">
                <a:solidFill>
                  <a:schemeClr val="bg1"/>
                </a:solidFill>
              </a:rPr>
              <a:t>velké excentricity dráhy Pluta se Neptun může dočasně ocitnout dál od Slunce než </a:t>
            </a:r>
            <a:r>
              <a:rPr lang="cs-CZ" sz="2200" dirty="0" smtClean="0">
                <a:solidFill>
                  <a:schemeClr val="bg1"/>
                </a:solidFill>
              </a:rPr>
              <a:t>Pluto</a:t>
            </a:r>
            <a:endParaRPr lang="cs-CZ" sz="2200" dirty="0">
              <a:solidFill>
                <a:schemeClr val="bg1"/>
              </a:solidFill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155" y="3866144"/>
            <a:ext cx="3039114" cy="2917819"/>
          </a:xfrm>
          <a:prstGeom prst="rect">
            <a:avLst/>
          </a:prstGeom>
          <a:noFill/>
          <a:ln>
            <a:noFill/>
          </a:ln>
          <a:effectLst>
            <a:glow rad="228600">
              <a:schemeClr val="accent2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96247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3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3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8" dur="23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90" y="747258"/>
            <a:ext cx="4557244" cy="3505572"/>
          </a:xfrm>
          <a:prstGeom prst="rect">
            <a:avLst/>
          </a:prstGeom>
          <a:noFill/>
          <a:ln>
            <a:noFill/>
          </a:ln>
          <a:effectLst>
            <a:glow rad="101600">
              <a:schemeClr val="accent1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7504" y="4293096"/>
            <a:ext cx="4557244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42913" indent="-442913"/>
            <a:r>
              <a:rPr lang="cs-CZ" sz="2200" b="1" dirty="0">
                <a:solidFill>
                  <a:srgbClr val="93E3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– horní vrstva atmosféry, vrcholky mraků</a:t>
            </a:r>
          </a:p>
          <a:p>
            <a:pPr marL="442913" indent="-442913"/>
            <a:r>
              <a:rPr lang="cs-CZ" sz="2200" b="1" dirty="0">
                <a:solidFill>
                  <a:srgbClr val="93E3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– atmosféra složená z vodíku, hélia a metanu</a:t>
            </a:r>
          </a:p>
          <a:p>
            <a:pPr marL="442913" indent="-442913"/>
            <a:r>
              <a:rPr lang="cs-CZ" sz="2200" b="1" dirty="0">
                <a:solidFill>
                  <a:srgbClr val="93E3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– plášť tvořený vodou, čpavkem a ledem metanu</a:t>
            </a:r>
          </a:p>
          <a:p>
            <a:r>
              <a:rPr lang="cs-CZ" sz="2200" b="1" dirty="0">
                <a:solidFill>
                  <a:srgbClr val="93E3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– </a:t>
            </a:r>
            <a:r>
              <a:rPr lang="cs-CZ" sz="2200" b="1" dirty="0" err="1">
                <a:solidFill>
                  <a:srgbClr val="93E3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kamenoledové</a:t>
            </a:r>
            <a:r>
              <a:rPr lang="cs-CZ" sz="2200" b="1" dirty="0">
                <a:solidFill>
                  <a:srgbClr val="93E3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jádro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668261" y="641421"/>
            <a:ext cx="4479252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93E3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Oblast </a:t>
            </a:r>
            <a:r>
              <a:rPr lang="cs-CZ" sz="2000" b="1" dirty="0">
                <a:solidFill>
                  <a:srgbClr val="93E3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jádra </a:t>
            </a:r>
            <a:r>
              <a:rPr lang="cs-CZ" sz="2000" dirty="0">
                <a:solidFill>
                  <a:schemeClr val="bg1"/>
                </a:solidFill>
              </a:rPr>
              <a:t>zabírá přibližně </a:t>
            </a:r>
            <a:r>
              <a:rPr lang="cs-CZ" sz="2000" dirty="0" smtClean="0">
                <a:solidFill>
                  <a:schemeClr val="bg1"/>
                </a:solidFill>
              </a:rPr>
              <a:t>2/3 poloměru planety a je </a:t>
            </a:r>
            <a:r>
              <a:rPr lang="cs-CZ" sz="2000" dirty="0">
                <a:solidFill>
                  <a:schemeClr val="bg1"/>
                </a:solidFill>
              </a:rPr>
              <a:t>složena </a:t>
            </a:r>
            <a:r>
              <a:rPr lang="cs-CZ" sz="2000" dirty="0" smtClean="0">
                <a:solidFill>
                  <a:schemeClr val="bg1"/>
                </a:solidFill>
              </a:rPr>
              <a:t>z: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solidFill>
                  <a:srgbClr val="93E3FF"/>
                </a:solidFill>
              </a:rPr>
              <a:t>kamenného jádra </a:t>
            </a:r>
            <a:r>
              <a:rPr lang="cs-CZ" sz="2000" dirty="0" smtClean="0">
                <a:solidFill>
                  <a:schemeClr val="bg1"/>
                </a:solidFill>
              </a:rPr>
              <a:t>(je </a:t>
            </a:r>
            <a:r>
              <a:rPr lang="cs-CZ" sz="2000" dirty="0">
                <a:solidFill>
                  <a:schemeClr val="bg1"/>
                </a:solidFill>
              </a:rPr>
              <a:t>asi složeninou </a:t>
            </a:r>
            <a:r>
              <a:rPr lang="cs-CZ" sz="2000" u="sng" dirty="0">
                <a:solidFill>
                  <a:schemeClr val="bg1"/>
                </a:solidFill>
              </a:rPr>
              <a:t>železa, niklu a </a:t>
            </a:r>
            <a:r>
              <a:rPr lang="cs-CZ" sz="2000" u="sng" dirty="0" smtClean="0">
                <a:solidFill>
                  <a:schemeClr val="bg1"/>
                </a:solidFill>
              </a:rPr>
              <a:t>silikátů</a:t>
            </a:r>
            <a:r>
              <a:rPr lang="cs-CZ" sz="2000" dirty="0" smtClean="0">
                <a:solidFill>
                  <a:schemeClr val="bg1"/>
                </a:solidFill>
              </a:rPr>
              <a:t>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solidFill>
                  <a:srgbClr val="93E3FF"/>
                </a:solidFill>
              </a:rPr>
              <a:t>ledu a tekutého </a:t>
            </a:r>
            <a:r>
              <a:rPr lang="cs-CZ" sz="2000" dirty="0">
                <a:solidFill>
                  <a:srgbClr val="93E3FF"/>
                </a:solidFill>
              </a:rPr>
              <a:t>čpavku s </a:t>
            </a:r>
            <a:r>
              <a:rPr lang="cs-CZ" sz="2000" dirty="0" smtClean="0">
                <a:solidFill>
                  <a:srgbClr val="93E3FF"/>
                </a:solidFill>
              </a:rPr>
              <a:t>metanem </a:t>
            </a:r>
            <a:endParaRPr lang="cs-CZ" sz="2000" dirty="0">
              <a:solidFill>
                <a:srgbClr val="93E3FF"/>
              </a:solidFill>
            </a:endParaRPr>
          </a:p>
          <a:p>
            <a:r>
              <a:rPr lang="cs-CZ" sz="2000" dirty="0">
                <a:solidFill>
                  <a:schemeClr val="bg1"/>
                </a:solidFill>
              </a:rPr>
              <a:t>Hmotnost jádra se odhaduje na </a:t>
            </a:r>
            <a:r>
              <a:rPr lang="cs-CZ" sz="2000" dirty="0" smtClean="0">
                <a:solidFill>
                  <a:schemeClr val="bg1"/>
                </a:solidFill>
              </a:rPr>
              <a:t/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1,2 </a:t>
            </a:r>
            <a:r>
              <a:rPr lang="cs-CZ" sz="2000" dirty="0">
                <a:solidFill>
                  <a:schemeClr val="bg1"/>
                </a:solidFill>
              </a:rPr>
              <a:t>hmotnosti </a:t>
            </a:r>
            <a:r>
              <a:rPr lang="cs-CZ" sz="2000" dirty="0" smtClean="0">
                <a:solidFill>
                  <a:schemeClr val="bg1"/>
                </a:solidFill>
              </a:rPr>
              <a:t>Země, teploty </a:t>
            </a:r>
            <a:r>
              <a:rPr lang="cs-CZ" sz="2000" dirty="0">
                <a:solidFill>
                  <a:schemeClr val="bg1"/>
                </a:solidFill>
              </a:rPr>
              <a:t>se zde pohybují okolo </a:t>
            </a:r>
            <a:r>
              <a:rPr lang="cs-CZ" sz="2000" u="sng" dirty="0">
                <a:solidFill>
                  <a:schemeClr val="bg1"/>
                </a:solidFill>
              </a:rPr>
              <a:t>5130 K</a:t>
            </a:r>
            <a:r>
              <a:rPr lang="cs-CZ" sz="2000" dirty="0">
                <a:solidFill>
                  <a:schemeClr val="bg1"/>
                </a:solidFill>
              </a:rPr>
              <a:t> , tlak </a:t>
            </a:r>
            <a:r>
              <a:rPr lang="cs-CZ" sz="2000" dirty="0" smtClean="0">
                <a:solidFill>
                  <a:schemeClr val="bg1"/>
                </a:solidFill>
              </a:rPr>
              <a:t>asi </a:t>
            </a:r>
            <a:r>
              <a:rPr lang="cs-CZ" sz="2000" u="sng" dirty="0" smtClean="0">
                <a:solidFill>
                  <a:schemeClr val="bg1"/>
                </a:solidFill>
              </a:rPr>
              <a:t>700 </a:t>
            </a:r>
            <a:r>
              <a:rPr lang="cs-CZ" sz="2000" u="sng" dirty="0" err="1" smtClean="0">
                <a:solidFill>
                  <a:schemeClr val="bg1"/>
                </a:solidFill>
              </a:rPr>
              <a:t>GPa</a:t>
            </a:r>
            <a:r>
              <a:rPr lang="cs-CZ" sz="2000" dirty="0" smtClean="0">
                <a:solidFill>
                  <a:schemeClr val="bg1"/>
                </a:solidFill>
              </a:rPr>
              <a:t>.</a:t>
            </a:r>
            <a:endParaRPr lang="cs-CZ" sz="2000" dirty="0">
              <a:solidFill>
                <a:schemeClr val="bg1"/>
              </a:solidFill>
            </a:endParaRPr>
          </a:p>
          <a:p>
            <a:endParaRPr lang="cs-CZ" sz="1000" dirty="0">
              <a:solidFill>
                <a:schemeClr val="bg1"/>
              </a:solidFill>
            </a:endParaRPr>
          </a:p>
          <a:p>
            <a:r>
              <a:rPr lang="cs-CZ" sz="2000" b="1" dirty="0" smtClean="0">
                <a:solidFill>
                  <a:srgbClr val="93E3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Třetina </a:t>
            </a:r>
            <a:r>
              <a:rPr lang="cs-CZ" sz="2000" b="1" dirty="0">
                <a:solidFill>
                  <a:srgbClr val="93E3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planety v podobě </a:t>
            </a:r>
            <a:r>
              <a:rPr lang="cs-CZ" sz="2000" b="1" dirty="0" smtClean="0">
                <a:solidFill>
                  <a:srgbClr val="93E3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pláště </a:t>
            </a:r>
            <a:r>
              <a:rPr lang="cs-CZ" sz="2000" dirty="0" smtClean="0">
                <a:solidFill>
                  <a:schemeClr val="bg1"/>
                </a:solidFill>
              </a:rPr>
              <a:t>je </a:t>
            </a:r>
            <a:r>
              <a:rPr lang="cs-CZ" sz="2000" dirty="0">
                <a:solidFill>
                  <a:schemeClr val="bg1"/>
                </a:solidFill>
              </a:rPr>
              <a:t>tvořená nejspíše směsicí horkých plynů </a:t>
            </a:r>
            <a:r>
              <a:rPr lang="cs-CZ" sz="2000" u="sng" dirty="0">
                <a:solidFill>
                  <a:schemeClr val="bg1"/>
                </a:solidFill>
              </a:rPr>
              <a:t>vodíku, hélia, vody a </a:t>
            </a:r>
            <a:r>
              <a:rPr lang="cs-CZ" sz="2000" u="sng" dirty="0" smtClean="0">
                <a:solidFill>
                  <a:schemeClr val="bg1"/>
                </a:solidFill>
              </a:rPr>
              <a:t>metanu</a:t>
            </a:r>
            <a:r>
              <a:rPr lang="cs-CZ" sz="2000" dirty="0" smtClean="0">
                <a:solidFill>
                  <a:schemeClr val="bg1"/>
                </a:solidFill>
              </a:rPr>
              <a:t>. Předpokládá </a:t>
            </a:r>
            <a:r>
              <a:rPr lang="cs-CZ" sz="2000" dirty="0">
                <a:solidFill>
                  <a:schemeClr val="bg1"/>
                </a:solidFill>
              </a:rPr>
              <a:t>se, že plášť by mohl dosahovat desetinásobku až patnáctinásobku hmotnosti Země. </a:t>
            </a:r>
            <a:endParaRPr lang="cs-CZ" sz="2000" dirty="0" smtClean="0">
              <a:solidFill>
                <a:schemeClr val="bg1"/>
              </a:solidFill>
            </a:endParaRPr>
          </a:p>
          <a:p>
            <a:r>
              <a:rPr lang="cs-CZ" sz="2000" dirty="0" smtClean="0">
                <a:solidFill>
                  <a:srgbClr val="93E3FF"/>
                </a:solidFill>
              </a:rPr>
              <a:t>Modely </a:t>
            </a:r>
            <a:r>
              <a:rPr lang="cs-CZ" sz="2000" dirty="0">
                <a:solidFill>
                  <a:srgbClr val="93E3FF"/>
                </a:solidFill>
              </a:rPr>
              <a:t>naznačují, že by se v hloubce okolo 7000 km mohly nacházet podmínky, které by umožňovaly vznik diamantů z metanu. Vzniklé diamanty by pak padaly k jádru </a:t>
            </a:r>
            <a:r>
              <a:rPr lang="cs-CZ" sz="2000" dirty="0" smtClean="0">
                <a:solidFill>
                  <a:srgbClr val="93E3FF"/>
                </a:solidFill>
              </a:rPr>
              <a:t>planety.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52335" y="0"/>
            <a:ext cx="87121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Vnitřní stavba Neptunu</a:t>
            </a:r>
            <a:endParaRPr lang="cs-CZ" sz="36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75877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3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23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16632"/>
            <a:ext cx="64807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Osa otáčení Neptunu</a:t>
            </a:r>
            <a:endParaRPr lang="cs-CZ" sz="4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9946" y="960214"/>
            <a:ext cx="7138358" cy="16773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Neptun má podobný </a:t>
            </a:r>
            <a:r>
              <a:rPr lang="cs-CZ" sz="2200" dirty="0">
                <a:solidFill>
                  <a:schemeClr val="bg1"/>
                </a:solidFill>
              </a:rPr>
              <a:t>vzhled </a:t>
            </a:r>
            <a:r>
              <a:rPr lang="cs-CZ" sz="2200" dirty="0" smtClean="0">
                <a:solidFill>
                  <a:schemeClr val="bg1"/>
                </a:solidFill>
              </a:rPr>
              <a:t>i vlastnosti jako Uran. 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Neptun </a:t>
            </a:r>
            <a:r>
              <a:rPr lang="cs-CZ" sz="2200" dirty="0">
                <a:solidFill>
                  <a:schemeClr val="bg1"/>
                </a:solidFill>
              </a:rPr>
              <a:t>je jen o 3% menší a jeho den je o 67 minut delší. </a:t>
            </a:r>
            <a:endParaRPr lang="cs-CZ" sz="2200" dirty="0" smtClean="0">
              <a:solidFill>
                <a:schemeClr val="bg1"/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Neptun </a:t>
            </a:r>
            <a:r>
              <a:rPr lang="cs-CZ" sz="2200" dirty="0">
                <a:solidFill>
                  <a:schemeClr val="bg1"/>
                </a:solidFill>
              </a:rPr>
              <a:t>nemá však tak skloněnou osu otáčení jako Uran. </a:t>
            </a:r>
            <a:endParaRPr lang="cs-CZ" sz="2200" dirty="0" smtClean="0">
              <a:solidFill>
                <a:schemeClr val="bg1"/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Osa otáčení svírá </a:t>
            </a:r>
            <a:r>
              <a:rPr lang="cs-CZ" sz="2200" dirty="0">
                <a:solidFill>
                  <a:schemeClr val="bg1"/>
                </a:solidFill>
              </a:rPr>
              <a:t>s kolmicí úhel 29,6°. </a:t>
            </a: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3" y="400412"/>
            <a:ext cx="1608689" cy="2160240"/>
          </a:xfrm>
          <a:prstGeom prst="rect">
            <a:avLst/>
          </a:prstGeom>
          <a:noFill/>
          <a:ln>
            <a:noFill/>
          </a:ln>
          <a:effectLst>
            <a:glow rad="101600">
              <a:schemeClr val="accent2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9946" y="3606152"/>
            <a:ext cx="436554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err="1" smtClean="0">
                <a:solidFill>
                  <a:schemeClr val="bg1"/>
                </a:solidFill>
              </a:rPr>
              <a:t>Hubblův</a:t>
            </a:r>
            <a:r>
              <a:rPr lang="cs-CZ" sz="2200" dirty="0" smtClean="0">
                <a:solidFill>
                  <a:schemeClr val="bg1"/>
                </a:solidFill>
              </a:rPr>
              <a:t> vesmírný dalekohled zaznamenal </a:t>
            </a:r>
            <a:r>
              <a:rPr lang="cs-CZ" sz="2200" dirty="0">
                <a:solidFill>
                  <a:schemeClr val="bg1"/>
                </a:solidFill>
              </a:rPr>
              <a:t>na jižní polokouli této planety výrazný nárůst odraženého světla, </a:t>
            </a:r>
            <a:r>
              <a:rPr lang="cs-CZ" sz="2200" dirty="0" smtClean="0">
                <a:solidFill>
                  <a:schemeClr val="bg1"/>
                </a:solidFill>
              </a:rPr>
              <a:t>astronomové to pokládají za </a:t>
            </a:r>
            <a:r>
              <a:rPr lang="cs-CZ" sz="2200" dirty="0">
                <a:solidFill>
                  <a:schemeClr val="bg1"/>
                </a:solidFill>
              </a:rPr>
              <a:t>přesvědčivý důkaz způsobení měnících se ročních </a:t>
            </a:r>
            <a:r>
              <a:rPr lang="cs-CZ" sz="2200" dirty="0" smtClean="0">
                <a:solidFill>
                  <a:schemeClr val="bg1"/>
                </a:solidFill>
              </a:rPr>
              <a:t>období.</a:t>
            </a:r>
          </a:p>
          <a:p>
            <a:r>
              <a:rPr lang="cs-CZ" sz="2200" dirty="0" smtClean="0">
                <a:solidFill>
                  <a:schemeClr val="bg1"/>
                </a:solidFill>
              </a:rPr>
              <a:t>K témuž závěru dospěli vědci na základě </a:t>
            </a:r>
            <a:r>
              <a:rPr lang="cs-CZ" sz="2200" dirty="0">
                <a:solidFill>
                  <a:schemeClr val="bg1"/>
                </a:solidFill>
              </a:rPr>
              <a:t>mnohaletého </a:t>
            </a:r>
            <a:r>
              <a:rPr lang="cs-CZ" sz="2200" dirty="0" smtClean="0">
                <a:solidFill>
                  <a:schemeClr val="bg1"/>
                </a:solidFill>
              </a:rPr>
              <a:t>sledování atmosféry Neptunu.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69946" y="2863178"/>
            <a:ext cx="445790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Roční období</a:t>
            </a:r>
            <a:endParaRPr lang="cs-CZ" sz="4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3624" y="2914969"/>
            <a:ext cx="4483150" cy="2920452"/>
          </a:xfrm>
          <a:prstGeom prst="rect">
            <a:avLst/>
          </a:prstGeom>
          <a:noFill/>
          <a:ln>
            <a:noFill/>
          </a:ln>
          <a:effectLst>
            <a:glow rad="101600">
              <a:schemeClr val="accent1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Obdélník 6"/>
          <p:cNvSpPr/>
          <p:nvPr/>
        </p:nvSpPr>
        <p:spPr>
          <a:xfrm>
            <a:off x="4572196" y="6021287"/>
            <a:ext cx="4483150" cy="724185"/>
          </a:xfrm>
          <a:prstGeom prst="rect">
            <a:avLst/>
          </a:prstGeom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chemeClr val="tx1"/>
                </a:solidFill>
              </a:rPr>
              <a:t>Neptunova roční období </a:t>
            </a:r>
            <a:br>
              <a:rPr lang="cs-CZ" sz="2200" b="1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(snímky z HST)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0324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3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"/>
                            </p:stCondLst>
                            <p:childTnLst>
                              <p:par>
                                <p:cTn id="42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4" dur="23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300"/>
                            </p:stCondLst>
                            <p:childTnLst>
                              <p:par>
                                <p:cTn id="46" presetID="4" presetClass="entr" presetSubtype="32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8" dur="23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6" grpId="0"/>
      <p:bldP spid="7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37688"/>
            <a:ext cx="59766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Atmosféra Neptunu</a:t>
            </a:r>
            <a:endParaRPr lang="cs-CZ" sz="4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628" y="849215"/>
            <a:ext cx="8964488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200" dirty="0">
                <a:solidFill>
                  <a:schemeClr val="bg1"/>
                </a:solidFill>
              </a:rPr>
              <a:t>Neptun je vedle planety Země </a:t>
            </a:r>
            <a:r>
              <a:rPr lang="cs-CZ" sz="2200" dirty="0">
                <a:solidFill>
                  <a:srgbClr val="FFC000"/>
                </a:solidFill>
              </a:rPr>
              <a:t>nejmodřejší planetou </a:t>
            </a:r>
            <a:r>
              <a:rPr lang="cs-CZ" sz="2200" dirty="0">
                <a:solidFill>
                  <a:schemeClr val="bg1"/>
                </a:solidFill>
              </a:rPr>
              <a:t>Sluneční soustavy. </a:t>
            </a:r>
          </a:p>
          <a:p>
            <a:pPr>
              <a:spcAft>
                <a:spcPts val="6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Atmosféra </a:t>
            </a:r>
            <a:r>
              <a:rPr lang="cs-CZ" sz="2200" dirty="0">
                <a:solidFill>
                  <a:schemeClr val="bg1"/>
                </a:solidFill>
              </a:rPr>
              <a:t>osmé planety naší Sluneční soustavy je známá výraznými změnami ve své atmosféře</a:t>
            </a:r>
            <a:r>
              <a:rPr lang="cs-CZ" sz="2200" dirty="0">
                <a:solidFill>
                  <a:srgbClr val="FFC000"/>
                </a:solidFill>
              </a:rPr>
              <a:t>. Lze zde najít masivní bouře i divoké větry</a:t>
            </a:r>
            <a:r>
              <a:rPr lang="cs-CZ" sz="2200" dirty="0" smtClean="0">
                <a:solidFill>
                  <a:srgbClr val="FFC000"/>
                </a:solidFill>
              </a:rPr>
              <a:t>.</a:t>
            </a:r>
          </a:p>
          <a:p>
            <a:pPr>
              <a:spcAft>
                <a:spcPts val="600"/>
              </a:spcAft>
            </a:pPr>
            <a:r>
              <a:rPr lang="cs-CZ" sz="2200" dirty="0">
                <a:solidFill>
                  <a:schemeClr val="bg1"/>
                </a:solidFill>
              </a:rPr>
              <a:t>V jeho atmosféře najdeme několik bílých metanových mraků. 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3320" y="2449653"/>
            <a:ext cx="4206974" cy="4206974"/>
          </a:xfrm>
          <a:prstGeom prst="rect">
            <a:avLst/>
          </a:prstGeom>
          <a:noFill/>
          <a:ln>
            <a:noFill/>
          </a:ln>
          <a:effectLst>
            <a:glow rad="101600">
              <a:schemeClr val="accent1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79512" y="2617596"/>
            <a:ext cx="4443360" cy="40472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Na rozdíl od nevýrazné atmosféry Uranu je atmosféra </a:t>
            </a:r>
            <a:r>
              <a:rPr lang="cs-CZ" sz="2200" dirty="0" smtClean="0">
                <a:solidFill>
                  <a:schemeClr val="bg1"/>
                </a:solidFill>
              </a:rPr>
              <a:t>Neptunu</a:t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o </a:t>
            </a:r>
            <a:r>
              <a:rPr lang="cs-CZ" sz="2200" dirty="0">
                <a:solidFill>
                  <a:schemeClr val="bg1"/>
                </a:solidFill>
              </a:rPr>
              <a:t>poznání </a:t>
            </a:r>
            <a:r>
              <a:rPr lang="cs-CZ" sz="2200" dirty="0" smtClean="0">
                <a:solidFill>
                  <a:schemeClr val="bg1"/>
                </a:solidFill>
              </a:rPr>
              <a:t>dynamičtější. 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rgbClr val="FFC000"/>
                </a:solidFill>
              </a:rPr>
              <a:t>Na </a:t>
            </a:r>
            <a:r>
              <a:rPr lang="cs-CZ" sz="2200" dirty="0">
                <a:solidFill>
                  <a:srgbClr val="FFC000"/>
                </a:solidFill>
              </a:rPr>
              <a:t>Neptunu vanou vůbec nejrychlejší větry ze všech </a:t>
            </a:r>
            <a:r>
              <a:rPr lang="cs-CZ" sz="2200" dirty="0" smtClean="0">
                <a:solidFill>
                  <a:srgbClr val="FFC000"/>
                </a:solidFill>
              </a:rPr>
              <a:t>planet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Rychlost </a:t>
            </a:r>
            <a:r>
              <a:rPr lang="cs-CZ" sz="2200" dirty="0">
                <a:solidFill>
                  <a:schemeClr val="bg1"/>
                </a:solidFill>
              </a:rPr>
              <a:t>větru zde dosahuje i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1000 </a:t>
            </a:r>
            <a:r>
              <a:rPr lang="cs-CZ" sz="2200" dirty="0">
                <a:solidFill>
                  <a:schemeClr val="bg1"/>
                </a:solidFill>
              </a:rPr>
              <a:t>km/h, v oblastech atmosférických vírů může rychlost větru dosahovat až 2000 km/h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Většina větrů vane západním směrem, tedy proti rotaci planety.</a:t>
            </a:r>
          </a:p>
        </p:txBody>
      </p:sp>
    </p:spTree>
    <p:extLst>
      <p:ext uri="{BB962C8B-B14F-4D97-AF65-F5344CB8AC3E}">
        <p14:creationId xmlns:p14="http://schemas.microsoft.com/office/powerpoint/2010/main" val="3159059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3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8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4048" y="121889"/>
            <a:ext cx="3749952" cy="3451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990100"/>
            <a:ext cx="2195736" cy="2867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40409" y="811457"/>
            <a:ext cx="525364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Na Neptunu lze pozorovat několik velkých, temných skvrn, připomínajících bouře na Jupiteru</a:t>
            </a:r>
            <a:r>
              <a:rPr lang="cs-CZ" sz="2200" dirty="0" smtClean="0">
                <a:solidFill>
                  <a:schemeClr val="bg1"/>
                </a:solidFill>
              </a:rPr>
              <a:t>. Největší </a:t>
            </a:r>
            <a:r>
              <a:rPr lang="cs-CZ" sz="2200" dirty="0">
                <a:solidFill>
                  <a:schemeClr val="bg1"/>
                </a:solidFill>
              </a:rPr>
              <a:t>se jmenuje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Velká Temná </a:t>
            </a:r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skvrna </a:t>
            </a:r>
            <a:b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200" dirty="0" smtClean="0">
                <a:solidFill>
                  <a:schemeClr val="bg1"/>
                </a:solidFill>
              </a:rPr>
              <a:t>a </a:t>
            </a:r>
            <a:r>
              <a:rPr lang="cs-CZ" sz="2200" dirty="0">
                <a:solidFill>
                  <a:schemeClr val="bg1"/>
                </a:solidFill>
              </a:rPr>
              <a:t>jedná se o bouři ve velikosti Země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26577" y="11659"/>
            <a:ext cx="526747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Bouře na Neptunu</a:t>
            </a:r>
            <a:endParaRPr lang="cs-CZ" sz="4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4283968" y="2056417"/>
            <a:ext cx="1512168" cy="99925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4283968" y="2040469"/>
            <a:ext cx="2549776" cy="2392438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587" y="2780928"/>
            <a:ext cx="3637020" cy="39330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844107" y="3616972"/>
            <a:ext cx="2989637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Kolem skvrny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dosahují </a:t>
            </a:r>
            <a:r>
              <a:rPr lang="cs-CZ" sz="2200" dirty="0">
                <a:solidFill>
                  <a:schemeClr val="bg1"/>
                </a:solidFill>
              </a:rPr>
              <a:t>větry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rychlosti </a:t>
            </a:r>
            <a:r>
              <a:rPr lang="cs-CZ" sz="2200" dirty="0">
                <a:solidFill>
                  <a:schemeClr val="bg1"/>
                </a:solidFill>
              </a:rPr>
              <a:t>až </a:t>
            </a:r>
            <a:r>
              <a:rPr lang="cs-CZ" sz="2200" dirty="0" smtClean="0">
                <a:solidFill>
                  <a:schemeClr val="bg1"/>
                </a:solidFill>
              </a:rPr>
              <a:t>2000 </a:t>
            </a:r>
            <a:r>
              <a:rPr lang="cs-CZ" sz="2200" dirty="0">
                <a:solidFill>
                  <a:schemeClr val="bg1"/>
                </a:solidFill>
              </a:rPr>
              <a:t>km/ </a:t>
            </a:r>
            <a:r>
              <a:rPr lang="cs-CZ" sz="2200" dirty="0" smtClean="0">
                <a:solidFill>
                  <a:schemeClr val="bg1"/>
                </a:solidFill>
              </a:rPr>
              <a:t>h, </a:t>
            </a:r>
            <a:r>
              <a:rPr lang="cs-CZ" sz="2200" dirty="0">
                <a:solidFill>
                  <a:schemeClr val="bg1"/>
                </a:solidFill>
              </a:rPr>
              <a:t>což je nejvyšší rychlost větrů ve Sluneční soustavě. </a:t>
            </a:r>
          </a:p>
        </p:txBody>
      </p:sp>
      <p:sp>
        <p:nvSpPr>
          <p:cNvPr id="16" name="Šipka doleva 15"/>
          <p:cNvSpPr/>
          <p:nvPr/>
        </p:nvSpPr>
        <p:spPr>
          <a:xfrm>
            <a:off x="3419872" y="5733256"/>
            <a:ext cx="3240360" cy="764704"/>
          </a:xfrm>
          <a:prstGeom prst="leftArrow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lin ang="189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Pohyb Velké Temné skvrny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2408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3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480"/>
                            </p:stCondLst>
                            <p:childTnLst>
                              <p:par>
                                <p:cTn id="20" presetID="22" presetClass="entr" presetSubtype="1" fill="hold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480"/>
                            </p:stCondLst>
                            <p:childTnLst>
                              <p:par>
                                <p:cTn id="24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6" dur="23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7780"/>
                            </p:stCondLst>
                            <p:childTnLst>
                              <p:par>
                                <p:cTn id="28" presetID="22" presetClass="entr" presetSubtype="1" fill="hold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5" dur="23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300"/>
                            </p:stCondLst>
                            <p:childTnLst>
                              <p:par>
                                <p:cTn id="37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9" dur="23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600"/>
                            </p:stCondLst>
                            <p:childTnLst>
                              <p:par>
                                <p:cTn id="4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  <p:bldP spid="11" grpId="0" build="p"/>
      <p:bldP spid="16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26577" y="11659"/>
            <a:ext cx="886582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Neptunovy prstence</a:t>
            </a:r>
            <a:endParaRPr lang="cs-CZ" sz="4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2626" y="1107386"/>
            <a:ext cx="3509777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Neptun má 4 slabě znatelné prstence. </a:t>
            </a:r>
            <a:endParaRPr lang="cs-CZ" sz="2200" dirty="0" smtClean="0">
              <a:solidFill>
                <a:schemeClr val="bg1"/>
              </a:solidFill>
            </a:endParaRPr>
          </a:p>
          <a:p>
            <a:r>
              <a:rPr lang="cs-CZ" sz="2200" dirty="0" smtClean="0">
                <a:solidFill>
                  <a:schemeClr val="bg1"/>
                </a:solidFill>
              </a:rPr>
              <a:t>Prstence </a:t>
            </a:r>
            <a:r>
              <a:rPr lang="cs-CZ" sz="2200" dirty="0">
                <a:solidFill>
                  <a:schemeClr val="bg1"/>
                </a:solidFill>
              </a:rPr>
              <a:t>jsou tvořeny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z </a:t>
            </a:r>
            <a:r>
              <a:rPr lang="cs-CZ" sz="2200" dirty="0">
                <a:solidFill>
                  <a:schemeClr val="bg1"/>
                </a:solidFill>
              </a:rPr>
              <a:t>prachových částic a malých tělísek, které často dopadají na povrch Neptunových měsíců. </a:t>
            </a:r>
            <a:endParaRPr lang="cs-CZ" sz="2200" dirty="0" smtClean="0">
              <a:solidFill>
                <a:schemeClr val="bg1"/>
              </a:solidFill>
            </a:endParaRPr>
          </a:p>
          <a:p>
            <a:r>
              <a:rPr lang="cs-CZ" sz="2200" dirty="0" smtClean="0">
                <a:solidFill>
                  <a:schemeClr val="bg1"/>
                </a:solidFill>
              </a:rPr>
              <a:t>Z </a:t>
            </a:r>
            <a:r>
              <a:rPr lang="cs-CZ" sz="2200" dirty="0">
                <a:solidFill>
                  <a:schemeClr val="bg1"/>
                </a:solidFill>
              </a:rPr>
              <a:t>pozemských dalekohledů jsou prstence pozorovatelné jen jako oblouky. </a:t>
            </a: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2432" y="1100052"/>
            <a:ext cx="5349974" cy="39131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26577" y="5229200"/>
            <a:ext cx="886582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Pomocí přístrojů sondy </a:t>
            </a:r>
            <a:r>
              <a:rPr lang="cs-CZ" sz="2200" dirty="0" err="1">
                <a:solidFill>
                  <a:schemeClr val="bg1"/>
                </a:solidFill>
              </a:rPr>
              <a:t>Voyager</a:t>
            </a:r>
            <a:r>
              <a:rPr lang="cs-CZ" sz="2200" dirty="0">
                <a:solidFill>
                  <a:schemeClr val="bg1"/>
                </a:solidFill>
              </a:rPr>
              <a:t> 2, které nám umožnily vidět víc, se některá místa v prstencích jevila jako světlé skvrny nebo chomáče. Pravá příčina těchto světlých chomáčů zatím není přesvědčivě vysvětlena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  <a:endParaRPr lang="cs-CZ" sz="2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9208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3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  <p:bldP spid="5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26577" y="11659"/>
            <a:ext cx="886582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Neptunovy měsíce</a:t>
            </a:r>
            <a:endParaRPr lang="cs-CZ" sz="4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6576" y="684114"/>
            <a:ext cx="882401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Kolem planety Neptun krouží 13 měsíců, největším z nich je měsíc Triton. </a:t>
            </a:r>
            <a:endParaRPr lang="cs-CZ" sz="2200" dirty="0" smtClean="0">
              <a:solidFill>
                <a:schemeClr val="bg1"/>
              </a:solidFill>
            </a:endParaRPr>
          </a:p>
          <a:p>
            <a:r>
              <a:rPr lang="cs-CZ" sz="2200" b="1" dirty="0" smtClean="0">
                <a:solidFill>
                  <a:srgbClr val="FFC000"/>
                </a:solidFill>
              </a:rPr>
              <a:t>Triton </a:t>
            </a:r>
            <a:r>
              <a:rPr lang="cs-CZ" sz="2200" b="1" dirty="0">
                <a:solidFill>
                  <a:srgbClr val="FFC000"/>
                </a:solidFill>
              </a:rPr>
              <a:t>byl objeven v roce 1846 britským astronomem Williamem </a:t>
            </a:r>
            <a:r>
              <a:rPr lang="cs-CZ" sz="2200" b="1" dirty="0" err="1">
                <a:solidFill>
                  <a:srgbClr val="FFC000"/>
                </a:solidFill>
              </a:rPr>
              <a:t>Lassellem</a:t>
            </a:r>
            <a:r>
              <a:rPr lang="cs-CZ" sz="2200" b="1" dirty="0">
                <a:solidFill>
                  <a:srgbClr val="FFC000"/>
                </a:solidFill>
              </a:rPr>
              <a:t> </a:t>
            </a:r>
            <a:r>
              <a:rPr lang="cs-CZ" sz="2200" b="1" dirty="0" smtClean="0">
                <a:solidFill>
                  <a:srgbClr val="FFC000"/>
                </a:solidFill>
              </a:rPr>
              <a:t>pouhých </a:t>
            </a:r>
            <a:r>
              <a:rPr lang="cs-CZ" sz="2200" b="1" dirty="0">
                <a:solidFill>
                  <a:srgbClr val="FFC000"/>
                </a:solidFill>
              </a:rPr>
              <a:t>17 dnů po objevení samotné planety Neptun</a:t>
            </a:r>
            <a:r>
              <a:rPr lang="cs-CZ" sz="2200" b="1" dirty="0" smtClean="0">
                <a:solidFill>
                  <a:srgbClr val="FFC000"/>
                </a:solidFill>
              </a:rPr>
              <a:t>. </a:t>
            </a:r>
          </a:p>
          <a:p>
            <a:r>
              <a:rPr lang="cs-CZ" sz="2200" dirty="0" smtClean="0">
                <a:solidFill>
                  <a:schemeClr val="bg1"/>
                </a:solidFill>
              </a:rPr>
              <a:t>Prozatím </a:t>
            </a:r>
            <a:r>
              <a:rPr lang="cs-CZ" sz="2200" dirty="0">
                <a:solidFill>
                  <a:schemeClr val="bg1"/>
                </a:solidFill>
              </a:rPr>
              <a:t>byl v roce 1989 prozkoumán jedinou sondou a to </a:t>
            </a:r>
            <a:r>
              <a:rPr lang="cs-CZ" sz="2200" dirty="0" err="1">
                <a:solidFill>
                  <a:schemeClr val="bg1"/>
                </a:solidFill>
              </a:rPr>
              <a:t>Voyagerem</a:t>
            </a:r>
            <a:r>
              <a:rPr lang="cs-CZ" sz="2200" dirty="0">
                <a:solidFill>
                  <a:schemeClr val="bg1"/>
                </a:solidFill>
              </a:rPr>
              <a:t> 2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  <a:endParaRPr lang="cs-CZ" sz="2200" dirty="0">
              <a:solidFill>
                <a:schemeClr val="bg1"/>
              </a:solidFill>
            </a:endParaRPr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386362"/>
            <a:ext cx="4283574" cy="4283574"/>
          </a:xfrm>
          <a:prstGeom prst="rect">
            <a:avLst/>
          </a:prstGeom>
          <a:noFill/>
          <a:ln>
            <a:noFill/>
          </a:ln>
          <a:effectLst>
            <a:glow rad="101600">
              <a:schemeClr val="accent6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26578" y="2268731"/>
            <a:ext cx="458943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chemeClr val="bg1"/>
                </a:solidFill>
              </a:rPr>
              <a:t>Triton</a:t>
            </a:r>
            <a:r>
              <a:rPr lang="cs-CZ" sz="2000" dirty="0">
                <a:solidFill>
                  <a:schemeClr val="bg1"/>
                </a:solidFill>
              </a:rPr>
              <a:t> je vůbec </a:t>
            </a:r>
            <a:r>
              <a:rPr lang="cs-CZ" sz="2000" dirty="0">
                <a:solidFill>
                  <a:srgbClr val="FFC000"/>
                </a:solidFill>
              </a:rPr>
              <a:t>nejchladnějším objektem </a:t>
            </a:r>
            <a:r>
              <a:rPr lang="cs-CZ" sz="2000" dirty="0">
                <a:solidFill>
                  <a:schemeClr val="bg1"/>
                </a:solidFill>
              </a:rPr>
              <a:t>ve sluneční soustavě </a:t>
            </a:r>
            <a:r>
              <a:rPr lang="cs-CZ" sz="2000" dirty="0" smtClean="0">
                <a:solidFill>
                  <a:schemeClr val="bg1"/>
                </a:solidFill>
              </a:rPr>
              <a:t> - jeho </a:t>
            </a:r>
            <a:r>
              <a:rPr lang="cs-CZ" sz="2000" dirty="0">
                <a:solidFill>
                  <a:srgbClr val="FFC000"/>
                </a:solidFill>
              </a:rPr>
              <a:t>povrchová teplota je -</a:t>
            </a:r>
            <a:r>
              <a:rPr lang="cs-CZ" sz="2000" dirty="0" smtClean="0">
                <a:solidFill>
                  <a:srgbClr val="FFC000"/>
                </a:solidFill>
              </a:rPr>
              <a:t>235°C.</a:t>
            </a:r>
            <a:endParaRPr lang="cs-CZ" sz="2000" dirty="0">
              <a:solidFill>
                <a:schemeClr val="bg1"/>
              </a:solidFill>
            </a:endParaRPr>
          </a:p>
          <a:p>
            <a:r>
              <a:rPr lang="cs-CZ" sz="2000" dirty="0" smtClean="0">
                <a:solidFill>
                  <a:schemeClr val="bg1"/>
                </a:solidFill>
              </a:rPr>
              <a:t>Zvláštností </a:t>
            </a:r>
            <a:r>
              <a:rPr lang="cs-CZ" sz="2000" dirty="0">
                <a:solidFill>
                  <a:schemeClr val="bg1"/>
                </a:solidFill>
              </a:rPr>
              <a:t>Tritonu je, že se </a:t>
            </a:r>
            <a:r>
              <a:rPr lang="cs-CZ" sz="2000" dirty="0">
                <a:solidFill>
                  <a:srgbClr val="FFC000"/>
                </a:solidFill>
              </a:rPr>
              <a:t>kolem své osy otáčí v protisměru </a:t>
            </a:r>
            <a:r>
              <a:rPr lang="cs-CZ" sz="2000" dirty="0">
                <a:solidFill>
                  <a:schemeClr val="bg1"/>
                </a:solidFill>
              </a:rPr>
              <a:t>oproti planetě Neptun. </a:t>
            </a:r>
            <a:endParaRPr lang="cs-CZ" sz="2000" dirty="0" smtClean="0">
              <a:solidFill>
                <a:schemeClr val="bg1"/>
              </a:solidFill>
            </a:endParaRPr>
          </a:p>
          <a:p>
            <a:r>
              <a:rPr lang="cs-CZ" sz="2000" dirty="0" smtClean="0">
                <a:solidFill>
                  <a:schemeClr val="bg1"/>
                </a:solidFill>
              </a:rPr>
              <a:t>Z </a:t>
            </a:r>
            <a:r>
              <a:rPr lang="cs-CZ" sz="2000" dirty="0">
                <a:solidFill>
                  <a:schemeClr val="bg1"/>
                </a:solidFill>
              </a:rPr>
              <a:t>toho se dá usuzovat, že byl zachycen Neptunovým gravitačním polem. </a:t>
            </a:r>
            <a:endParaRPr lang="cs-CZ" sz="2000" dirty="0" smtClean="0">
              <a:solidFill>
                <a:schemeClr val="bg1"/>
              </a:solidFill>
            </a:endParaRPr>
          </a:p>
          <a:p>
            <a:r>
              <a:rPr lang="cs-CZ" sz="2000" dirty="0" smtClean="0">
                <a:solidFill>
                  <a:schemeClr val="bg1"/>
                </a:solidFill>
              </a:rPr>
              <a:t>Během </a:t>
            </a:r>
            <a:r>
              <a:rPr lang="cs-CZ" sz="2000" dirty="0">
                <a:solidFill>
                  <a:schemeClr val="bg1"/>
                </a:solidFill>
              </a:rPr>
              <a:t>svého oběhu kolem Neptunu se pomalu přibližuje k planetě, což </a:t>
            </a:r>
            <a:r>
              <a:rPr lang="cs-CZ" sz="2000" dirty="0" smtClean="0">
                <a:solidFill>
                  <a:schemeClr val="bg1"/>
                </a:solidFill>
              </a:rPr>
              <a:t/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v </a:t>
            </a:r>
            <a:r>
              <a:rPr lang="cs-CZ" sz="2000" dirty="0">
                <a:solidFill>
                  <a:schemeClr val="bg1"/>
                </a:solidFill>
              </a:rPr>
              <a:t>budoucnosti způsobí jeho rozpad působením slapových sil. </a:t>
            </a:r>
            <a:endParaRPr lang="cs-CZ" sz="2000" dirty="0" smtClean="0">
              <a:solidFill>
                <a:schemeClr val="bg1"/>
              </a:solidFill>
            </a:endParaRPr>
          </a:p>
          <a:p>
            <a:r>
              <a:rPr lang="cs-CZ" sz="2000" dirty="0" smtClean="0">
                <a:solidFill>
                  <a:schemeClr val="bg1"/>
                </a:solidFill>
              </a:rPr>
              <a:t>Kolem </a:t>
            </a:r>
            <a:r>
              <a:rPr lang="cs-CZ" sz="2000" dirty="0">
                <a:solidFill>
                  <a:schemeClr val="bg1"/>
                </a:solidFill>
              </a:rPr>
              <a:t>Neptunu pak díky rozpadu měsíce Tritonu následně vznikne podobný systém prstenců jako je tomu u planety Saturn</a:t>
            </a:r>
            <a:r>
              <a:rPr lang="cs-CZ" sz="2000" dirty="0" smtClean="0">
                <a:solidFill>
                  <a:schemeClr val="bg1"/>
                </a:solidFill>
              </a:rPr>
              <a:t>.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4997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3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3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build="p"/>
      <p:bldP spid="6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47874"/>
            <a:ext cx="87849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Dalšími významnějšími měsíci Neptunu jsou </a:t>
            </a:r>
            <a:r>
              <a:rPr lang="cs-CZ" sz="3200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Nereida</a:t>
            </a:r>
            <a:r>
              <a:rPr lang="cs-CZ" sz="2200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 </a:t>
            </a:r>
            <a:r>
              <a:rPr lang="cs-CZ" sz="2200" dirty="0">
                <a:solidFill>
                  <a:schemeClr val="bg1"/>
                </a:solidFill>
              </a:rPr>
              <a:t>či </a:t>
            </a:r>
            <a:r>
              <a:rPr lang="cs-CZ" sz="3200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Proteus</a:t>
            </a:r>
            <a:r>
              <a:rPr lang="cs-CZ" sz="2200" dirty="0">
                <a:solidFill>
                  <a:schemeClr val="bg1"/>
                </a:solidFill>
              </a:rPr>
              <a:t>, jejichž průměr nedosahuje ani 500 km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79512" y="1340768"/>
            <a:ext cx="4896544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Na další objevený měsíc této planety, Nereidu, jsme si museli počkat bezmála sto let po objeveni největšího měsíce </a:t>
            </a:r>
            <a:r>
              <a:rPr lang="cs-CZ" sz="2200" dirty="0" err="1">
                <a:solidFill>
                  <a:schemeClr val="bg1"/>
                </a:solidFill>
              </a:rPr>
              <a:t>Trironu</a:t>
            </a:r>
            <a:r>
              <a:rPr lang="cs-CZ" sz="2200" dirty="0" smtClean="0">
                <a:solidFill>
                  <a:schemeClr val="bg1"/>
                </a:solidFill>
              </a:rPr>
              <a:t>. Byla </a:t>
            </a:r>
            <a:r>
              <a:rPr lang="pl-PL" sz="2200" dirty="0" smtClean="0">
                <a:solidFill>
                  <a:schemeClr val="bg1"/>
                </a:solidFill>
              </a:rPr>
              <a:t>objevena </a:t>
            </a:r>
            <a:r>
              <a:rPr lang="pl-PL" sz="2200" dirty="0">
                <a:solidFill>
                  <a:schemeClr val="bg1"/>
                </a:solidFill>
              </a:rPr>
              <a:t>roku 1949 astronomem Gerardem </a:t>
            </a:r>
            <a:r>
              <a:rPr lang="pl-PL" sz="2200" dirty="0" smtClean="0">
                <a:solidFill>
                  <a:schemeClr val="bg1"/>
                </a:solidFill>
              </a:rPr>
              <a:t>Kupierem.</a:t>
            </a:r>
            <a:endParaRPr lang="cs-CZ" sz="2200" dirty="0">
              <a:solidFill>
                <a:schemeClr val="bg1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5812" y="1086720"/>
            <a:ext cx="3888432" cy="39028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Šipka doprava 3"/>
          <p:cNvSpPr/>
          <p:nvPr/>
        </p:nvSpPr>
        <p:spPr>
          <a:xfrm rot="6620792">
            <a:off x="7523580" y="1023822"/>
            <a:ext cx="807341" cy="25288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078707" y="5076468"/>
            <a:ext cx="406794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Proteus </a:t>
            </a:r>
            <a:r>
              <a:rPr lang="cs-CZ" sz="2200" dirty="0" smtClean="0">
                <a:solidFill>
                  <a:schemeClr val="bg1"/>
                </a:solidFill>
              </a:rPr>
              <a:t>má </a:t>
            </a:r>
            <a:r>
              <a:rPr lang="cs-CZ" sz="2200" dirty="0">
                <a:solidFill>
                  <a:schemeClr val="bg1"/>
                </a:solidFill>
              </a:rPr>
              <a:t>v </a:t>
            </a:r>
            <a:r>
              <a:rPr lang="cs-CZ" sz="2200" dirty="0" smtClean="0">
                <a:solidFill>
                  <a:schemeClr val="bg1"/>
                </a:solidFill>
              </a:rPr>
              <a:t>průměru asi </a:t>
            </a:r>
            <a:r>
              <a:rPr lang="cs-CZ" sz="2200" dirty="0">
                <a:solidFill>
                  <a:schemeClr val="bg1"/>
                </a:solidFill>
              </a:rPr>
              <a:t>400 </a:t>
            </a:r>
            <a:r>
              <a:rPr lang="cs-CZ" sz="2200" dirty="0" smtClean="0">
                <a:solidFill>
                  <a:schemeClr val="bg1"/>
                </a:solidFill>
              </a:rPr>
              <a:t>km, obíhá </a:t>
            </a:r>
            <a:r>
              <a:rPr lang="cs-CZ" sz="2200" dirty="0">
                <a:solidFill>
                  <a:schemeClr val="bg1"/>
                </a:solidFill>
              </a:rPr>
              <a:t>planetu ve stejném směru jako Neptun a zůstává poblíž Neptunovy rovníkové roviny. </a:t>
            </a:r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125872"/>
            <a:ext cx="3612195" cy="26738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9748" y="3831879"/>
            <a:ext cx="3030289" cy="30261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Šipka doprava 8"/>
          <p:cNvSpPr/>
          <p:nvPr/>
        </p:nvSpPr>
        <p:spPr>
          <a:xfrm rot="7401421" flipV="1">
            <a:off x="2718015" y="2439238"/>
            <a:ext cx="3969547" cy="2312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3363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800"/>
                            </p:stCondLst>
                            <p:childTnLst>
                              <p:par>
                                <p:cTn id="9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" dur="23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100"/>
                            </p:stCondLst>
                            <p:childTnLst>
                              <p:par>
                                <p:cTn id="13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5" dur="23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400"/>
                            </p:stCondLst>
                            <p:childTnLst>
                              <p:par>
                                <p:cTn id="17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9" dur="23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9700"/>
                            </p:stCondLst>
                            <p:childTnLst>
                              <p:par>
                                <p:cTn id="2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23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23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 build="p"/>
      <p:bldP spid="4" grpId="0" animBg="1"/>
      <p:bldP spid="5" grpId="0" build="p"/>
      <p:bldP spid="9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4082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data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5073151"/>
              </p:ext>
            </p:extLst>
          </p:nvPr>
        </p:nvGraphicFramePr>
        <p:xfrm>
          <a:off x="467544" y="1196752"/>
          <a:ext cx="8229600" cy="5040000"/>
        </p:xfrm>
        <a:graphic>
          <a:graphicData uri="http://schemas.openxmlformats.org/drawingml/2006/table">
            <a:tbl>
              <a:tblPr bandRow="1">
                <a:tableStyleId>{3C2FFA5D-87B4-456A-9821-1D502468CF0F}</a:tableStyleId>
              </a:tblPr>
              <a:tblGrid>
                <a:gridCol w="4114800"/>
                <a:gridCol w="4114800"/>
              </a:tblGrid>
              <a:tr h="504000">
                <a:tc>
                  <a:txBody>
                    <a:bodyPr/>
                    <a:lstStyle/>
                    <a:p>
                      <a:r>
                        <a:rPr lang="cs-CZ" sz="2100" b="1" dirty="0">
                          <a:solidFill>
                            <a:schemeClr val="tx1"/>
                          </a:solidFill>
                          <a:effectLst/>
                        </a:rPr>
                        <a:t>hmotnost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1,024×10</a:t>
                      </a:r>
                      <a:r>
                        <a:rPr lang="cs-CZ" sz="2100" b="1" baseline="30000" dirty="0" smtClean="0">
                          <a:solidFill>
                            <a:schemeClr val="tx1"/>
                          </a:solidFill>
                          <a:effectLst/>
                        </a:rPr>
                        <a:t>26</a:t>
                      </a:r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 kg                   17,135xMz 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</a:tr>
              <a:tr h="50400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rovníkový poloměr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24 746 km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</a:tr>
              <a:tr h="504000">
                <a:tc>
                  <a:txBody>
                    <a:bodyPr/>
                    <a:lstStyle/>
                    <a:p>
                      <a:r>
                        <a:rPr lang="cs-CZ" sz="2100" b="1" dirty="0">
                          <a:solidFill>
                            <a:schemeClr val="tx1"/>
                          </a:solidFill>
                          <a:effectLst/>
                        </a:rPr>
                        <a:t>hustota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2050 kg/m</a:t>
                      </a:r>
                      <a:r>
                        <a:rPr lang="cs-CZ" sz="2100" b="1" baseline="30000" dirty="0" smtClean="0">
                          <a:solidFill>
                            <a:schemeClr val="tx1"/>
                          </a:solidFill>
                          <a:effectLst/>
                        </a:rPr>
                        <a:t>3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</a:tr>
              <a:tr h="50400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Zrychlení na povrchu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11 m/s</a:t>
                      </a:r>
                      <a:r>
                        <a:rPr lang="cs-CZ" sz="2100" b="1" baseline="30000" dirty="0" smtClean="0">
                          <a:solidFill>
                            <a:schemeClr val="tx1"/>
                          </a:solidFill>
                          <a:effectLst/>
                        </a:rPr>
                        <a:t>2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</a:tr>
              <a:tr h="50400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Úniková rychlost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23,5  km/s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</a:tr>
              <a:tr h="50400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střední teplota</a:t>
                      </a:r>
                      <a:r>
                        <a:rPr lang="cs-CZ" sz="2100" b="1" baseline="0" dirty="0" smtClean="0">
                          <a:solidFill>
                            <a:schemeClr val="tx1"/>
                          </a:solidFill>
                          <a:effectLst/>
                        </a:rPr>
                        <a:t> mraků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−193°C do  -153°C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</a:tr>
              <a:tr h="504000">
                <a:tc>
                  <a:txBody>
                    <a:bodyPr/>
                    <a:lstStyle/>
                    <a:p>
                      <a:r>
                        <a:rPr lang="cs-CZ" sz="2100" b="1" dirty="0">
                          <a:solidFill>
                            <a:schemeClr val="tx1"/>
                          </a:solidFill>
                          <a:effectLst/>
                        </a:rPr>
                        <a:t>doba otočení kolem osy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16 h 7 min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</a:tr>
              <a:tr h="504000">
                <a:tc>
                  <a:txBody>
                    <a:bodyPr/>
                    <a:lstStyle/>
                    <a:p>
                      <a:r>
                        <a:rPr lang="cs-CZ" sz="2100" b="1" dirty="0">
                          <a:solidFill>
                            <a:schemeClr val="tx1"/>
                          </a:solidFill>
                          <a:effectLst/>
                        </a:rPr>
                        <a:t>doba oběhu kolem Slunce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165 let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</a:tr>
              <a:tr h="50400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střední vzdálenost </a:t>
                      </a:r>
                      <a:r>
                        <a:rPr lang="cs-CZ" sz="2100" b="1" dirty="0">
                          <a:solidFill>
                            <a:schemeClr val="tx1"/>
                          </a:solidFill>
                          <a:effectLst/>
                        </a:rPr>
                        <a:t>od Slunce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4 504 300 000 km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</a:tr>
              <a:tr h="504000">
                <a:tc>
                  <a:txBody>
                    <a:bodyPr/>
                    <a:lstStyle/>
                    <a:p>
                      <a:r>
                        <a:rPr lang="cs-CZ" sz="2100" b="1" dirty="0">
                          <a:solidFill>
                            <a:schemeClr val="tx1"/>
                          </a:solidFill>
                          <a:effectLst/>
                        </a:rPr>
                        <a:t>počet měsíců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13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31788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341"/>
            <a:ext cx="5996611" cy="922114"/>
          </a:xfrm>
        </p:spPr>
        <p:txBody>
          <a:bodyPr>
            <a:normAutofit/>
          </a:bodyPr>
          <a:lstStyle/>
          <a:p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Ledoví obři - výzkum</a:t>
            </a:r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16" y="3177505"/>
            <a:ext cx="4584179" cy="35847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747509" y="3930717"/>
            <a:ext cx="2144561" cy="2831544"/>
          </a:xfrm>
          <a:prstGeom prst="rect">
            <a:avLst/>
          </a:prstGeom>
          <a:solidFill>
            <a:srgbClr val="6D97C9"/>
          </a:solidFill>
        </p:spPr>
        <p:txBody>
          <a:bodyPr wrap="square" rtlCol="0">
            <a:spAutoFit/>
          </a:bodyPr>
          <a:lstStyle/>
          <a:p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Voyager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pPr algn="ctr"/>
            <a:r>
              <a:rPr lang="cs-CZ" sz="2200" dirty="0" smtClean="0"/>
              <a:t>- vesmírná </a:t>
            </a:r>
            <a:r>
              <a:rPr lang="cs-CZ" sz="2200" dirty="0"/>
              <a:t>sonda vypuštěná v roce 1977, určená pro průzkum vnějších planet sluneční </a:t>
            </a:r>
            <a:r>
              <a:rPr lang="cs-CZ" sz="2200" dirty="0" smtClean="0"/>
              <a:t>soustavy.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37248" y="882026"/>
            <a:ext cx="6186018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/>
                </a:solidFill>
              </a:rPr>
              <a:t>první </a:t>
            </a:r>
            <a:r>
              <a:rPr lang="cs-CZ" sz="2200" dirty="0">
                <a:solidFill>
                  <a:schemeClr val="bg1"/>
                </a:solidFill>
              </a:rPr>
              <a:t>a doposud jedinou sondou, která zkoumala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4 </a:t>
            </a:r>
            <a:r>
              <a:rPr lang="cs-CZ" sz="2200" dirty="0">
                <a:solidFill>
                  <a:schemeClr val="bg1"/>
                </a:solidFill>
              </a:rPr>
              <a:t>planety — Jupiter, Saturn, Uran, Neptun, a to díky příznivému uspořádání planet, které nastává jednou za 175 let, a současně i jedinou sondou, která prováděla výzkum Uranu a </a:t>
            </a:r>
            <a:r>
              <a:rPr lang="cs-CZ" sz="2200" dirty="0" smtClean="0">
                <a:solidFill>
                  <a:schemeClr val="bg1"/>
                </a:solidFill>
              </a:rPr>
              <a:t>Neptunu se stala sonda </a:t>
            </a:r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Voyager 2.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1277" y="166337"/>
            <a:ext cx="2541889" cy="3190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229013" y="2710662"/>
            <a:ext cx="2736304" cy="646331"/>
          </a:xfrm>
          <a:prstGeom prst="rect">
            <a:avLst/>
          </a:prstGeom>
          <a:solidFill>
            <a:srgbClr val="CC9900"/>
          </a:solidFill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Zlatá deska s poselstvím případným jiným světům</a:t>
            </a: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1350" y="3610065"/>
            <a:ext cx="2152650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892070" y="6467565"/>
            <a:ext cx="22519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chemeClr val="bg1"/>
                </a:solidFill>
              </a:rPr>
              <a:t>Start sondy Voyager 2</a:t>
            </a:r>
          </a:p>
        </p:txBody>
      </p:sp>
    </p:spTree>
    <p:extLst>
      <p:ext uri="{BB962C8B-B14F-4D97-AF65-F5344CB8AC3E}">
        <p14:creationId xmlns:p14="http://schemas.microsoft.com/office/powerpoint/2010/main" val="2905453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210"/>
                            </p:stCondLst>
                            <p:childTnLst>
                              <p:par>
                                <p:cTn id="24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6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4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5" grpId="0" animBg="1"/>
      <p:bldP spid="6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700808"/>
            <a:ext cx="8730832" cy="4911093"/>
          </a:xfrm>
          <a:prstGeom prst="rect">
            <a:avLst/>
          </a:prstGeom>
          <a:noFill/>
          <a:ln>
            <a:noFill/>
          </a:ln>
          <a:effectLst>
            <a:glow rad="228600">
              <a:schemeClr val="accent1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379139"/>
            <a:ext cx="8730832" cy="1077218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Tak končí NAŠE poslední putování </a:t>
            </a:r>
          </a:p>
          <a:p>
            <a:pPr algn="ctr"/>
            <a:r>
              <a:rPr lang="cs-CZ" sz="32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po planetách  naší sluneční </a:t>
            </a:r>
            <a:r>
              <a:rPr lang="cs-CZ" sz="3200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soustavY</a:t>
            </a:r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.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97852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6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9080"/>
                            </p:stCondLst>
                            <p:childTnLst>
                              <p:par>
                                <p:cTn id="9" presetID="21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1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0622" y="21098"/>
            <a:ext cx="20162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Zdroje: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0622" y="1124744"/>
            <a:ext cx="8905874" cy="5555367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0" scaled="1"/>
            <a:tileRect/>
          </a:gra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 i="1" dirty="0">
                <a:solidFill>
                  <a:srgbClr val="F79646">
                    <a:lumMod val="50000"/>
                  </a:srgbClr>
                </a:solidFill>
              </a:rPr>
              <a:t>První encyklopedie vesmíru</a:t>
            </a:r>
            <a:r>
              <a:rPr lang="cs-CZ" sz="1600" dirty="0">
                <a:solidFill>
                  <a:srgbClr val="F79646">
                    <a:lumMod val="50000"/>
                  </a:srgbClr>
                </a:solidFill>
              </a:rPr>
              <a:t>. Vyd. 1. Praha: Knižní klub, 2011, 127 s. Universum (Knižní klub). ISBN 978-80-242-2898-3</a:t>
            </a:r>
            <a:r>
              <a:rPr lang="cs-CZ" sz="1600" dirty="0" smtClean="0">
                <a:solidFill>
                  <a:srgbClr val="F79646">
                    <a:lumMod val="50000"/>
                  </a:srgbClr>
                </a:solidFill>
              </a:rPr>
              <a:t>.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 dirty="0"/>
              <a:t>Přispěvatelé Wikipedie,</a:t>
            </a:r>
            <a:r>
              <a:rPr lang="cs-CZ" sz="1600" i="1" dirty="0"/>
              <a:t> Uran (planeta)</a:t>
            </a:r>
            <a:r>
              <a:rPr lang="cs-CZ" sz="1600" dirty="0"/>
              <a:t> [online], Wikipedie: Otevřená encyklopedie, c2012, 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Datum </a:t>
            </a:r>
            <a:r>
              <a:rPr lang="cs-CZ" sz="1600" dirty="0"/>
              <a:t>poslední revize 4. 05. 2012, 05:08 UTC, [citováno 15. 06. 2012] &lt;</a:t>
            </a:r>
            <a:r>
              <a:rPr lang="cs-CZ" sz="1600" dirty="0">
                <a:hlinkClick r:id="rId2"/>
              </a:rPr>
              <a:t>http://cs.wikipedia.org/w/</a:t>
            </a:r>
            <a:r>
              <a:rPr lang="cs-CZ" sz="1600" dirty="0" err="1">
                <a:hlinkClick r:id="rId2"/>
              </a:rPr>
              <a:t>index.php?title</a:t>
            </a:r>
            <a:r>
              <a:rPr lang="cs-CZ" sz="1600" dirty="0">
                <a:hlinkClick r:id="rId2"/>
              </a:rPr>
              <a:t>=Uran_(planeta)&amp;</a:t>
            </a:r>
            <a:r>
              <a:rPr lang="cs-CZ" sz="1600" dirty="0" err="1">
                <a:hlinkClick r:id="rId2"/>
              </a:rPr>
              <a:t>oldid</a:t>
            </a:r>
            <a:r>
              <a:rPr lang="cs-CZ" sz="1600" dirty="0">
                <a:hlinkClick r:id="rId2"/>
              </a:rPr>
              <a:t>=8485986</a:t>
            </a:r>
            <a:r>
              <a:rPr lang="cs-CZ" sz="1600" dirty="0"/>
              <a:t>&gt; </a:t>
            </a:r>
            <a:endParaRPr lang="cs-CZ" sz="1600" dirty="0" smtClean="0"/>
          </a:p>
          <a:p>
            <a:pPr marL="342900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 dirty="0"/>
              <a:t>Přispěvatelé Wikipedie,</a:t>
            </a:r>
            <a:r>
              <a:rPr lang="cs-CZ" sz="1600" i="1" dirty="0"/>
              <a:t> Neptun (planeta)</a:t>
            </a:r>
            <a:r>
              <a:rPr lang="cs-CZ" sz="1600" dirty="0"/>
              <a:t> [online], Wikipedie: Otevřená encyklopedie, c2012, 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Datum </a:t>
            </a:r>
            <a:r>
              <a:rPr lang="cs-CZ" sz="1600" dirty="0"/>
              <a:t>poslední revize 1. 06. 2012, 07:35 UTC, [citováno 15. 06. 2012] &lt;</a:t>
            </a:r>
            <a:r>
              <a:rPr lang="cs-CZ" sz="1600" dirty="0">
                <a:hlinkClick r:id="rId3"/>
              </a:rPr>
              <a:t>http://cs.wikipedia.org/w/</a:t>
            </a:r>
            <a:r>
              <a:rPr lang="cs-CZ" sz="1600" dirty="0" err="1">
                <a:hlinkClick r:id="rId3"/>
              </a:rPr>
              <a:t>index.php?title</a:t>
            </a:r>
            <a:r>
              <a:rPr lang="cs-CZ" sz="1600" dirty="0">
                <a:hlinkClick r:id="rId3"/>
              </a:rPr>
              <a:t>=Neptun_(planeta)&amp;</a:t>
            </a:r>
            <a:r>
              <a:rPr lang="cs-CZ" sz="1600" dirty="0" err="1">
                <a:hlinkClick r:id="rId3"/>
              </a:rPr>
              <a:t>oldid</a:t>
            </a:r>
            <a:r>
              <a:rPr lang="cs-CZ" sz="1600" dirty="0">
                <a:hlinkClick r:id="rId3"/>
              </a:rPr>
              <a:t>=8606011</a:t>
            </a:r>
            <a:r>
              <a:rPr lang="cs-CZ" sz="1600" dirty="0"/>
              <a:t>&gt; </a:t>
            </a:r>
            <a:r>
              <a:rPr lang="cs-CZ" sz="1600" dirty="0" smtClean="0">
                <a:solidFill>
                  <a:srgbClr val="F79646">
                    <a:lumMod val="50000"/>
                  </a:srgbClr>
                </a:solidFill>
              </a:rPr>
              <a:t> 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 dirty="0" smtClean="0"/>
              <a:t>Sládek Martin, Sluneční soustava, Uran [online], GALAXIE, [citováno 10. 06. 2012]</a:t>
            </a:r>
            <a:r>
              <a:rPr lang="cs-CZ" sz="1600" dirty="0">
                <a:solidFill>
                  <a:srgbClr val="F79646">
                    <a:lumMod val="50000"/>
                  </a:srgbClr>
                </a:solidFill>
              </a:rPr>
              <a:t/>
            </a:r>
            <a:br>
              <a:rPr lang="cs-CZ" sz="1600" dirty="0">
                <a:solidFill>
                  <a:srgbClr val="F79646">
                    <a:lumMod val="50000"/>
                  </a:srgbClr>
                </a:solidFill>
              </a:rPr>
            </a:br>
            <a:r>
              <a:rPr lang="cs-CZ" sz="1600" dirty="0">
                <a:solidFill>
                  <a:srgbClr val="F79646">
                    <a:lumMod val="50000"/>
                  </a:srgbClr>
                </a:solidFill>
                <a:hlinkClick r:id="rId4"/>
              </a:rPr>
              <a:t>http://galaxie.web2001.cz</a:t>
            </a:r>
            <a:r>
              <a:rPr lang="cs-CZ" sz="1600" dirty="0" smtClean="0">
                <a:solidFill>
                  <a:srgbClr val="F79646">
                    <a:lumMod val="50000"/>
                  </a:srgbClr>
                </a:solidFill>
                <a:hlinkClick r:id="rId4"/>
              </a:rPr>
              <a:t>/</a:t>
            </a:r>
            <a:r>
              <a:rPr lang="cs-CZ" sz="1600" dirty="0" smtClean="0">
                <a:solidFill>
                  <a:srgbClr val="F79646">
                    <a:lumMod val="50000"/>
                  </a:srgbClr>
                </a:solidFill>
              </a:rPr>
              <a:t> 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 dirty="0"/>
              <a:t>Sládek Martin, Sluneční soustava, </a:t>
            </a:r>
            <a:r>
              <a:rPr lang="cs-CZ" sz="1600" dirty="0" smtClean="0"/>
              <a:t>Neptun </a:t>
            </a:r>
            <a:r>
              <a:rPr lang="cs-CZ" sz="1600" dirty="0"/>
              <a:t>[online], GALAXIE, [citováno 10. 06. 2012]</a:t>
            </a:r>
            <a:r>
              <a:rPr lang="cs-CZ" sz="1600" dirty="0">
                <a:solidFill>
                  <a:srgbClr val="F79646">
                    <a:lumMod val="50000"/>
                  </a:srgbClr>
                </a:solidFill>
              </a:rPr>
              <a:t/>
            </a:r>
            <a:br>
              <a:rPr lang="cs-CZ" sz="1600" dirty="0">
                <a:solidFill>
                  <a:srgbClr val="F79646">
                    <a:lumMod val="50000"/>
                  </a:srgbClr>
                </a:solidFill>
              </a:rPr>
            </a:br>
            <a:r>
              <a:rPr lang="cs-CZ" sz="1600" dirty="0">
                <a:solidFill>
                  <a:srgbClr val="F79646">
                    <a:lumMod val="50000"/>
                  </a:srgbClr>
                </a:solidFill>
                <a:hlinkClick r:id="rId4"/>
              </a:rPr>
              <a:t>http://galaxie.web2001.cz/</a:t>
            </a:r>
            <a:r>
              <a:rPr lang="cs-CZ" sz="1600" dirty="0">
                <a:solidFill>
                  <a:srgbClr val="F79646">
                    <a:lumMod val="50000"/>
                  </a:srgbClr>
                </a:solidFill>
              </a:rPr>
              <a:t> 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 dirty="0">
                <a:solidFill>
                  <a:prstClr val="black"/>
                </a:solidFill>
              </a:rPr>
              <a:t>Zámečník P., </a:t>
            </a:r>
            <a:r>
              <a:rPr lang="cs-CZ" sz="1600" i="1" dirty="0" smtClean="0">
                <a:solidFill>
                  <a:prstClr val="black"/>
                </a:solidFill>
              </a:rPr>
              <a:t>Uran </a:t>
            </a:r>
            <a:r>
              <a:rPr lang="cs-CZ" sz="1600" dirty="0" smtClean="0">
                <a:solidFill>
                  <a:prstClr val="black"/>
                </a:solidFill>
              </a:rPr>
              <a:t>[</a:t>
            </a:r>
            <a:r>
              <a:rPr lang="cs-CZ" sz="1600" dirty="0">
                <a:solidFill>
                  <a:prstClr val="black"/>
                </a:solidFill>
              </a:rPr>
              <a:t>online], Planets.cz Vesmír na dosah, c2009, </a:t>
            </a:r>
            <a:r>
              <a:rPr lang="cs-CZ" sz="1600" dirty="0" smtClean="0">
                <a:solidFill>
                  <a:prstClr val="black"/>
                </a:solidFill>
              </a:rPr>
              <a:t>[</a:t>
            </a:r>
            <a:r>
              <a:rPr lang="cs-CZ" sz="1600" dirty="0">
                <a:solidFill>
                  <a:prstClr val="black"/>
                </a:solidFill>
              </a:rPr>
              <a:t>citováno  </a:t>
            </a:r>
            <a:r>
              <a:rPr lang="cs-CZ" sz="1600" dirty="0" smtClean="0">
                <a:solidFill>
                  <a:prstClr val="black"/>
                </a:solidFill>
              </a:rPr>
              <a:t>10. 06. 2012</a:t>
            </a:r>
            <a:r>
              <a:rPr lang="cs-CZ" sz="1600" dirty="0">
                <a:solidFill>
                  <a:prstClr val="black"/>
                </a:solidFill>
              </a:rPr>
              <a:t>]</a:t>
            </a:r>
            <a:br>
              <a:rPr lang="cs-CZ" sz="1600" dirty="0">
                <a:solidFill>
                  <a:prstClr val="black"/>
                </a:solidFill>
              </a:rPr>
            </a:br>
            <a:r>
              <a:rPr lang="cs-CZ" sz="1600" dirty="0" smtClean="0">
                <a:solidFill>
                  <a:srgbClr val="F79646">
                    <a:lumMod val="50000"/>
                  </a:srgbClr>
                </a:solidFill>
                <a:hlinkClick r:id="rId5"/>
              </a:rPr>
              <a:t>http</a:t>
            </a:r>
            <a:r>
              <a:rPr lang="cs-CZ" sz="1600" dirty="0">
                <a:solidFill>
                  <a:srgbClr val="F79646">
                    <a:lumMod val="50000"/>
                  </a:srgbClr>
                </a:solidFill>
                <a:hlinkClick r:id="rId5"/>
              </a:rPr>
              <a:t>://planets.cz/planety/uran</a:t>
            </a:r>
            <a:r>
              <a:rPr lang="cs-CZ" sz="1600" dirty="0" smtClean="0">
                <a:solidFill>
                  <a:srgbClr val="F79646">
                    <a:lumMod val="50000"/>
                  </a:srgbClr>
                </a:solidFill>
                <a:hlinkClick r:id="rId5"/>
              </a:rPr>
              <a:t>/</a:t>
            </a:r>
            <a:r>
              <a:rPr lang="cs-CZ" sz="1600" dirty="0" smtClean="0">
                <a:solidFill>
                  <a:srgbClr val="F79646">
                    <a:lumMod val="50000"/>
                  </a:srgbClr>
                </a:solidFill>
              </a:rPr>
              <a:t> 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 dirty="0">
                <a:solidFill>
                  <a:prstClr val="black"/>
                </a:solidFill>
              </a:rPr>
              <a:t>Zámečník P., </a:t>
            </a:r>
            <a:r>
              <a:rPr lang="cs-CZ" sz="1600" i="1" dirty="0" smtClean="0">
                <a:solidFill>
                  <a:prstClr val="black"/>
                </a:solidFill>
              </a:rPr>
              <a:t>Neptun </a:t>
            </a:r>
            <a:r>
              <a:rPr lang="cs-CZ" sz="1600" dirty="0">
                <a:solidFill>
                  <a:prstClr val="black"/>
                </a:solidFill>
              </a:rPr>
              <a:t>[online], Planets.cz Vesmír na dosah, c2009, [citováno  10. 06. 2012]</a:t>
            </a:r>
            <a:br>
              <a:rPr lang="cs-CZ" sz="1600" dirty="0">
                <a:solidFill>
                  <a:prstClr val="black"/>
                </a:solidFill>
              </a:rPr>
            </a:br>
            <a:r>
              <a:rPr lang="cs-CZ" sz="1600" dirty="0">
                <a:solidFill>
                  <a:srgbClr val="F79646">
                    <a:lumMod val="50000"/>
                  </a:srgbClr>
                </a:solidFill>
                <a:hlinkClick r:id="rId6"/>
              </a:rPr>
              <a:t>http://planets.cz/planety/neptun</a:t>
            </a:r>
            <a:r>
              <a:rPr lang="cs-CZ" sz="1600" dirty="0" smtClean="0">
                <a:solidFill>
                  <a:srgbClr val="F79646">
                    <a:lumMod val="50000"/>
                  </a:srgbClr>
                </a:solidFill>
                <a:hlinkClick r:id="rId6"/>
              </a:rPr>
              <a:t>/</a:t>
            </a:r>
            <a:endParaRPr lang="cs-CZ" sz="1600" dirty="0" smtClean="0">
              <a:solidFill>
                <a:srgbClr val="F79646">
                  <a:lumMod val="50000"/>
                </a:srgbClr>
              </a:solidFill>
            </a:endParaRPr>
          </a:p>
          <a:p>
            <a:pPr marL="342900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 dirty="0" smtClean="0">
                <a:solidFill>
                  <a:prstClr val="black"/>
                </a:solidFill>
                <a:cs typeface="Times New Roman" pitchFamily="18" charset="0"/>
              </a:rPr>
              <a:t>Autorský tým, astronomia.zcu.cz, </a:t>
            </a:r>
            <a:r>
              <a:rPr lang="cs-CZ" sz="1600" i="1" dirty="0" smtClean="0">
                <a:solidFill>
                  <a:prstClr val="black"/>
                </a:solidFill>
                <a:cs typeface="Times New Roman" pitchFamily="18" charset="0"/>
              </a:rPr>
              <a:t>Uran</a:t>
            </a:r>
            <a:r>
              <a:rPr lang="cs-CZ" sz="1600" dirty="0" smtClean="0">
                <a:solidFill>
                  <a:prstClr val="black"/>
                </a:solidFill>
                <a:cs typeface="Times New Roman" pitchFamily="18" charset="0"/>
              </a:rPr>
              <a:t> ]online], ASTRONOMIA: Astronomický server Fakulty pedagogické ZČU v Plzni, c2012 </a:t>
            </a:r>
            <a:r>
              <a:rPr lang="cs-CZ" sz="1600" dirty="0" smtClean="0">
                <a:solidFill>
                  <a:prstClr val="black"/>
                </a:solidFill>
              </a:rPr>
              <a:t>Stránka byla naposledy editována 15. ledna 2010 v 19:41. </a:t>
            </a:r>
            <a:br>
              <a:rPr lang="cs-CZ" sz="1600" dirty="0" smtClean="0">
                <a:solidFill>
                  <a:prstClr val="black"/>
                </a:solidFill>
              </a:rPr>
            </a:br>
            <a:r>
              <a:rPr lang="cs-CZ" sz="1600" dirty="0" smtClean="0">
                <a:solidFill>
                  <a:prstClr val="black"/>
                </a:solidFill>
              </a:rPr>
              <a:t>[citováno  10. 06. 2012]</a:t>
            </a:r>
            <a:br>
              <a:rPr lang="cs-CZ" sz="1600" dirty="0" smtClean="0">
                <a:solidFill>
                  <a:prstClr val="black"/>
                </a:solidFill>
              </a:rPr>
            </a:br>
            <a:r>
              <a:rPr lang="cs-CZ" sz="1600" dirty="0" smtClean="0">
                <a:solidFill>
                  <a:srgbClr val="F79646">
                    <a:lumMod val="50000"/>
                  </a:srgbClr>
                </a:solidFill>
                <a:hlinkClick r:id="rId7"/>
              </a:rPr>
              <a:t>http://astronomia.zcu.cz/planety/uran/1878-uran</a:t>
            </a:r>
            <a:r>
              <a:rPr lang="cs-CZ" sz="1600" dirty="0" smtClean="0">
                <a:solidFill>
                  <a:srgbClr val="F79646">
                    <a:lumMod val="50000"/>
                  </a:srgbClr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99559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88640"/>
            <a:ext cx="8928992" cy="498598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0" scaled="1"/>
            <a:tileRect/>
          </a:gradFill>
        </p:spPr>
        <p:txBody>
          <a:bodyPr wrap="square" rtlCol="0">
            <a:spAutoFit/>
          </a:bodyPr>
          <a:lstStyle/>
          <a:p>
            <a:pPr marL="342900" lvl="0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 dirty="0">
                <a:solidFill>
                  <a:prstClr val="black"/>
                </a:solidFill>
                <a:cs typeface="Times New Roman" pitchFamily="18" charset="0"/>
              </a:rPr>
              <a:t>Autorský tým, astronomia.zcu.cz, </a:t>
            </a:r>
            <a:r>
              <a:rPr lang="cs-CZ" sz="1600" i="1" dirty="0" smtClean="0">
                <a:solidFill>
                  <a:prstClr val="black"/>
                </a:solidFill>
                <a:cs typeface="Times New Roman" pitchFamily="18" charset="0"/>
              </a:rPr>
              <a:t>Neptun</a:t>
            </a:r>
            <a:r>
              <a:rPr lang="cs-CZ" sz="1600" dirty="0" smtClean="0">
                <a:solidFill>
                  <a:prstClr val="black"/>
                </a:solidFill>
                <a:cs typeface="Times New Roman" pitchFamily="18" charset="0"/>
              </a:rPr>
              <a:t> </a:t>
            </a:r>
            <a:r>
              <a:rPr lang="cs-CZ" sz="1600" dirty="0">
                <a:solidFill>
                  <a:prstClr val="black"/>
                </a:solidFill>
                <a:cs typeface="Times New Roman" pitchFamily="18" charset="0"/>
              </a:rPr>
              <a:t>]online], ASTRONOMIA: Astronomický server Fakulty pedagogické ZČU v Plzni, c2012 </a:t>
            </a:r>
            <a:r>
              <a:rPr lang="cs-CZ" sz="1600" dirty="0">
                <a:solidFill>
                  <a:prstClr val="black"/>
                </a:solidFill>
              </a:rPr>
              <a:t>Stránka byla naposledy editována 15. ledna 2010 v 19:41. </a:t>
            </a:r>
            <a:r>
              <a:rPr lang="cs-CZ" sz="1600" dirty="0" smtClean="0">
                <a:solidFill>
                  <a:prstClr val="black"/>
                </a:solidFill>
              </a:rPr>
              <a:t/>
            </a:r>
            <a:br>
              <a:rPr lang="cs-CZ" sz="1600" dirty="0" smtClean="0">
                <a:solidFill>
                  <a:prstClr val="black"/>
                </a:solidFill>
              </a:rPr>
            </a:br>
            <a:r>
              <a:rPr lang="cs-CZ" sz="1600" dirty="0" smtClean="0">
                <a:solidFill>
                  <a:prstClr val="black"/>
                </a:solidFill>
              </a:rPr>
              <a:t>[</a:t>
            </a:r>
            <a:r>
              <a:rPr lang="cs-CZ" sz="1600" dirty="0">
                <a:solidFill>
                  <a:prstClr val="black"/>
                </a:solidFill>
              </a:rPr>
              <a:t>citováno  10. 06. 2012]</a:t>
            </a:r>
            <a:br>
              <a:rPr lang="cs-CZ" sz="1600" dirty="0">
                <a:solidFill>
                  <a:prstClr val="black"/>
                </a:solidFill>
              </a:rPr>
            </a:br>
            <a:r>
              <a:rPr lang="cs-CZ" sz="1600" dirty="0">
                <a:solidFill>
                  <a:srgbClr val="F79646">
                    <a:lumMod val="50000"/>
                  </a:srgbClr>
                </a:solidFill>
                <a:hlinkClick r:id="rId2"/>
              </a:rPr>
              <a:t>http://</a:t>
            </a:r>
            <a:r>
              <a:rPr lang="cs-CZ" sz="1600" dirty="0" smtClean="0">
                <a:solidFill>
                  <a:srgbClr val="F79646">
                    <a:lumMod val="50000"/>
                  </a:srgbClr>
                </a:solidFill>
                <a:hlinkClick r:id="rId2"/>
              </a:rPr>
              <a:t>astronomia.zcu.cz/planety/neptun/1797-neptun</a:t>
            </a:r>
            <a:r>
              <a:rPr lang="cs-CZ" sz="1600" dirty="0" smtClean="0">
                <a:solidFill>
                  <a:srgbClr val="F79646">
                    <a:lumMod val="50000"/>
                  </a:srgbClr>
                </a:solidFill>
              </a:rPr>
              <a:t> </a:t>
            </a:r>
          </a:p>
          <a:p>
            <a:pPr marL="342900" lvl="0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 dirty="0" smtClean="0"/>
              <a:t>Uran [online], Planeta a jejich měsíce, [citováno 10. 06. 2012]</a:t>
            </a:r>
            <a:br>
              <a:rPr lang="cs-CZ" sz="1600" dirty="0" smtClean="0"/>
            </a:br>
            <a:r>
              <a:rPr lang="cs-CZ" sz="1600" dirty="0" smtClean="0">
                <a:hlinkClick r:id="rId3"/>
              </a:rPr>
              <a:t>http</a:t>
            </a:r>
            <a:r>
              <a:rPr lang="cs-CZ" sz="1600" dirty="0">
                <a:hlinkClick r:id="rId3"/>
              </a:rPr>
              <a:t>://</a:t>
            </a:r>
            <a:r>
              <a:rPr lang="cs-CZ" sz="1600" dirty="0" smtClean="0">
                <a:hlinkClick r:id="rId3"/>
              </a:rPr>
              <a:t>planety.mysteria.cz/uran/index.html</a:t>
            </a:r>
            <a:r>
              <a:rPr lang="cs-CZ" sz="1600" dirty="0"/>
              <a:t> </a:t>
            </a:r>
            <a:endParaRPr lang="cs-CZ" sz="1600" dirty="0" smtClean="0"/>
          </a:p>
          <a:p>
            <a:pPr marL="342900" lvl="0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 dirty="0" smtClean="0"/>
              <a:t>Neptun</a:t>
            </a:r>
            <a:r>
              <a:rPr lang="cs-CZ" sz="1600" dirty="0"/>
              <a:t> </a:t>
            </a:r>
            <a:r>
              <a:rPr lang="cs-CZ" sz="1600" dirty="0" smtClean="0"/>
              <a:t> [</a:t>
            </a:r>
            <a:r>
              <a:rPr lang="cs-CZ" sz="1600" dirty="0"/>
              <a:t>online], Planeta a jejich měsíce, [citováno 10. 06. 2012]</a:t>
            </a:r>
            <a:br>
              <a:rPr lang="cs-CZ" sz="1600" dirty="0"/>
            </a:b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planety.mysteria.cz/neptun/index.html</a:t>
            </a:r>
            <a:r>
              <a:rPr lang="cs-CZ" sz="1600" dirty="0" smtClean="0"/>
              <a:t> </a:t>
            </a:r>
            <a:endParaRPr lang="cs-CZ" sz="1600" dirty="0"/>
          </a:p>
          <a:p>
            <a:pPr marL="342900" lvl="0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 dirty="0" smtClean="0"/>
              <a:t> </a:t>
            </a:r>
            <a:r>
              <a:rPr lang="cs-CZ" sz="1600" dirty="0">
                <a:solidFill>
                  <a:prstClr val="black"/>
                </a:solidFill>
                <a:cs typeface="Times New Roman" pitchFamily="18" charset="0"/>
              </a:rPr>
              <a:t>Aldebaran.cz, </a:t>
            </a:r>
            <a:r>
              <a:rPr lang="cs-CZ" sz="1600" i="1" dirty="0" smtClean="0">
                <a:solidFill>
                  <a:prstClr val="black"/>
                </a:solidFill>
                <a:cs typeface="Times New Roman" pitchFamily="18" charset="0"/>
              </a:rPr>
              <a:t>Uran</a:t>
            </a:r>
            <a:r>
              <a:rPr lang="cs-CZ" sz="1600" dirty="0" smtClean="0">
                <a:solidFill>
                  <a:prstClr val="black"/>
                </a:solidFill>
                <a:cs typeface="Times New Roman" pitchFamily="18" charset="0"/>
              </a:rPr>
              <a:t> </a:t>
            </a:r>
            <a:r>
              <a:rPr lang="cs-CZ" sz="1600" dirty="0">
                <a:solidFill>
                  <a:prstClr val="black"/>
                </a:solidFill>
                <a:cs typeface="Times New Roman" pitchFamily="18" charset="0"/>
              </a:rPr>
              <a:t>[online],  ALDEBARAN GROUP FOR ASTROPHYSICS, c2012, </a:t>
            </a:r>
            <a:r>
              <a:rPr lang="cs-CZ" sz="1600" dirty="0" smtClean="0">
                <a:solidFill>
                  <a:prstClr val="black"/>
                </a:solidFill>
                <a:cs typeface="Times New Roman" pitchFamily="18" charset="0"/>
              </a:rPr>
              <a:t/>
            </a:r>
            <a:br>
              <a:rPr lang="cs-CZ" sz="1600" dirty="0" smtClean="0">
                <a:solidFill>
                  <a:prstClr val="black"/>
                </a:solidFill>
                <a:cs typeface="Times New Roman" pitchFamily="18" charset="0"/>
              </a:rPr>
            </a:br>
            <a:r>
              <a:rPr lang="cs-CZ" sz="1600" dirty="0" smtClean="0">
                <a:solidFill>
                  <a:prstClr val="black"/>
                </a:solidFill>
                <a:cs typeface="Times New Roman" pitchFamily="18" charset="0"/>
              </a:rPr>
              <a:t>Datum </a:t>
            </a:r>
            <a:r>
              <a:rPr lang="cs-CZ" sz="1600" dirty="0">
                <a:solidFill>
                  <a:prstClr val="black"/>
                </a:solidFill>
                <a:cs typeface="Times New Roman" pitchFamily="18" charset="0"/>
              </a:rPr>
              <a:t>poslední revize 6. </a:t>
            </a:r>
            <a:r>
              <a:rPr lang="cs-CZ" sz="1600" dirty="0" smtClean="0">
                <a:solidFill>
                  <a:prstClr val="black"/>
                </a:solidFill>
                <a:cs typeface="Times New Roman" pitchFamily="18" charset="0"/>
              </a:rPr>
              <a:t>06. </a:t>
            </a:r>
            <a:r>
              <a:rPr lang="cs-CZ" sz="1600" dirty="0">
                <a:solidFill>
                  <a:prstClr val="black"/>
                </a:solidFill>
                <a:cs typeface="Times New Roman" pitchFamily="18" charset="0"/>
              </a:rPr>
              <a:t>2012, [citováno 9. </a:t>
            </a:r>
            <a:r>
              <a:rPr lang="cs-CZ" sz="1600" dirty="0" smtClean="0">
                <a:solidFill>
                  <a:prstClr val="black"/>
                </a:solidFill>
                <a:cs typeface="Times New Roman" pitchFamily="18" charset="0"/>
              </a:rPr>
              <a:t>06. </a:t>
            </a:r>
            <a:r>
              <a:rPr lang="cs-CZ" sz="1600" dirty="0">
                <a:solidFill>
                  <a:prstClr val="black"/>
                </a:solidFill>
                <a:cs typeface="Times New Roman" pitchFamily="18" charset="0"/>
              </a:rPr>
              <a:t>2012</a:t>
            </a:r>
            <a:r>
              <a:rPr lang="cs-CZ" sz="1600" dirty="0" smtClean="0">
                <a:solidFill>
                  <a:prstClr val="black"/>
                </a:solidFill>
                <a:cs typeface="Times New Roman" pitchFamily="18" charset="0"/>
              </a:rPr>
              <a:t>]</a:t>
            </a:r>
            <a:r>
              <a:rPr lang="cs-CZ" sz="1600" dirty="0">
                <a:solidFill>
                  <a:prstClr val="black"/>
                </a:solidFill>
                <a:cs typeface="Times New Roman" pitchFamily="18" charset="0"/>
              </a:rPr>
              <a:t/>
            </a:r>
            <a:br>
              <a:rPr lang="cs-CZ" sz="1600" dirty="0">
                <a:solidFill>
                  <a:prstClr val="black"/>
                </a:solidFill>
                <a:cs typeface="Times New Roman" pitchFamily="18" charset="0"/>
              </a:rPr>
            </a:br>
            <a:r>
              <a:rPr lang="cs-CZ" sz="1600" dirty="0">
                <a:solidFill>
                  <a:prstClr val="black"/>
                </a:solidFill>
                <a:cs typeface="Times New Roman" pitchFamily="18" charset="0"/>
                <a:hlinkClick r:id="rId5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cs typeface="Times New Roman" pitchFamily="18" charset="0"/>
                <a:hlinkClick r:id="rId5"/>
              </a:rPr>
              <a:t>www.aldebaran.cz/astrofyzika/sunsystem/uran.html</a:t>
            </a:r>
            <a:r>
              <a:rPr lang="cs-CZ" sz="1600" dirty="0" smtClean="0">
                <a:solidFill>
                  <a:prstClr val="black"/>
                </a:solidFill>
                <a:cs typeface="Times New Roman" pitchFamily="18" charset="0"/>
              </a:rPr>
              <a:t> </a:t>
            </a:r>
          </a:p>
          <a:p>
            <a:pPr marL="342900" lvl="0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 dirty="0">
                <a:solidFill>
                  <a:prstClr val="black"/>
                </a:solidFill>
                <a:cs typeface="Times New Roman" pitchFamily="18" charset="0"/>
              </a:rPr>
              <a:t>Aldebaran.cz, </a:t>
            </a:r>
            <a:r>
              <a:rPr lang="cs-CZ" sz="1600" i="1" dirty="0" smtClean="0">
                <a:solidFill>
                  <a:prstClr val="black"/>
                </a:solidFill>
                <a:cs typeface="Times New Roman" pitchFamily="18" charset="0"/>
              </a:rPr>
              <a:t>Neptun</a:t>
            </a:r>
            <a:r>
              <a:rPr lang="cs-CZ" sz="1600" dirty="0" smtClean="0">
                <a:solidFill>
                  <a:prstClr val="black"/>
                </a:solidFill>
                <a:cs typeface="Times New Roman" pitchFamily="18" charset="0"/>
              </a:rPr>
              <a:t> </a:t>
            </a:r>
            <a:r>
              <a:rPr lang="cs-CZ" sz="1600" dirty="0">
                <a:solidFill>
                  <a:prstClr val="black"/>
                </a:solidFill>
                <a:cs typeface="Times New Roman" pitchFamily="18" charset="0"/>
              </a:rPr>
              <a:t>[online],  ALDEBARAN GROUP FOR ASTROPHYSICS, c2012, </a:t>
            </a:r>
            <a:r>
              <a:rPr lang="cs-CZ" sz="1600" dirty="0" smtClean="0">
                <a:solidFill>
                  <a:prstClr val="black"/>
                </a:solidFill>
                <a:cs typeface="Times New Roman" pitchFamily="18" charset="0"/>
              </a:rPr>
              <a:t/>
            </a:r>
            <a:br>
              <a:rPr lang="cs-CZ" sz="1600" dirty="0" smtClean="0">
                <a:solidFill>
                  <a:prstClr val="black"/>
                </a:solidFill>
                <a:cs typeface="Times New Roman" pitchFamily="18" charset="0"/>
              </a:rPr>
            </a:br>
            <a:r>
              <a:rPr lang="cs-CZ" sz="1600" dirty="0" smtClean="0">
                <a:solidFill>
                  <a:prstClr val="black"/>
                </a:solidFill>
                <a:cs typeface="Times New Roman" pitchFamily="18" charset="0"/>
              </a:rPr>
              <a:t>Datum </a:t>
            </a:r>
            <a:r>
              <a:rPr lang="cs-CZ" sz="1600" dirty="0">
                <a:solidFill>
                  <a:prstClr val="black"/>
                </a:solidFill>
                <a:cs typeface="Times New Roman" pitchFamily="18" charset="0"/>
              </a:rPr>
              <a:t>poslední revize 6. </a:t>
            </a:r>
            <a:r>
              <a:rPr lang="cs-CZ" sz="1600" dirty="0" smtClean="0">
                <a:solidFill>
                  <a:prstClr val="black"/>
                </a:solidFill>
                <a:cs typeface="Times New Roman" pitchFamily="18" charset="0"/>
              </a:rPr>
              <a:t>06. </a:t>
            </a:r>
            <a:r>
              <a:rPr lang="cs-CZ" sz="1600" dirty="0">
                <a:solidFill>
                  <a:prstClr val="black"/>
                </a:solidFill>
                <a:cs typeface="Times New Roman" pitchFamily="18" charset="0"/>
              </a:rPr>
              <a:t>2012, [citováno 9. </a:t>
            </a:r>
            <a:r>
              <a:rPr lang="cs-CZ" sz="1600" dirty="0" smtClean="0">
                <a:solidFill>
                  <a:prstClr val="black"/>
                </a:solidFill>
                <a:cs typeface="Times New Roman" pitchFamily="18" charset="0"/>
              </a:rPr>
              <a:t>06. </a:t>
            </a:r>
            <a:r>
              <a:rPr lang="cs-CZ" sz="1600" dirty="0">
                <a:solidFill>
                  <a:prstClr val="black"/>
                </a:solidFill>
                <a:cs typeface="Times New Roman" pitchFamily="18" charset="0"/>
              </a:rPr>
              <a:t>2012]</a:t>
            </a:r>
            <a:r>
              <a:rPr lang="cs-CZ" sz="1600" dirty="0"/>
              <a:t> </a:t>
            </a:r>
            <a:br>
              <a:rPr lang="cs-CZ" sz="1600" dirty="0"/>
            </a:b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www.aldebaran.cz/astrofyzika/sunsystem/neptun.html</a:t>
            </a:r>
            <a:r>
              <a:rPr lang="cs-CZ" sz="1600" dirty="0" smtClean="0"/>
              <a:t> </a:t>
            </a:r>
          </a:p>
          <a:p>
            <a:pPr marL="342900" lvl="0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 dirty="0"/>
              <a:t>Přispěvatelé Wikipedie,</a:t>
            </a:r>
            <a:r>
              <a:rPr lang="cs-CZ" sz="1600" i="1" dirty="0"/>
              <a:t> Voyager 2</a:t>
            </a:r>
            <a:r>
              <a:rPr lang="cs-CZ" sz="1600" dirty="0"/>
              <a:t> [online], Wikipedie: Otevřená encyklopedie, c2012, 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Datum </a:t>
            </a:r>
            <a:r>
              <a:rPr lang="cs-CZ" sz="1600" dirty="0"/>
              <a:t>poslední revize 7. 07. 2012, 11:40 UTC, [citováno 15. 07. 2012] &lt;</a:t>
            </a:r>
            <a:r>
              <a:rPr lang="cs-CZ" sz="1600" dirty="0">
                <a:hlinkClick r:id="rId7"/>
              </a:rPr>
              <a:t>http://cs.wikipedia.org/w/</a:t>
            </a:r>
            <a:r>
              <a:rPr lang="cs-CZ" sz="1600" dirty="0" err="1">
                <a:hlinkClick r:id="rId7"/>
              </a:rPr>
              <a:t>index.php?title</a:t>
            </a:r>
            <a:r>
              <a:rPr lang="cs-CZ" sz="1600" dirty="0">
                <a:hlinkClick r:id="rId7"/>
              </a:rPr>
              <a:t>=Voyager_2&amp;oldid=8753196</a:t>
            </a:r>
            <a:r>
              <a:rPr lang="cs-CZ" sz="1600" dirty="0"/>
              <a:t>&gt; </a:t>
            </a:r>
            <a:endParaRPr lang="cs-CZ" sz="1600" dirty="0" smtClean="0"/>
          </a:p>
          <a:p>
            <a:pPr marL="342900" lvl="0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>
                <a:hlinkClick r:id="rId8"/>
              </a:rPr>
              <a:t>http</a:t>
            </a:r>
            <a:r>
              <a:rPr lang="cs-CZ" sz="1600">
                <a:hlinkClick r:id="rId8"/>
              </a:rPr>
              <a:t>://</a:t>
            </a:r>
            <a:r>
              <a:rPr lang="cs-CZ" sz="1600" smtClean="0">
                <a:hlinkClick r:id="rId8"/>
              </a:rPr>
              <a:t>office.microsoft.com/cs-cz/images</a:t>
            </a:r>
            <a:r>
              <a:rPr lang="cs-CZ" sz="1600" smtClean="0"/>
              <a:t> 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290678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Motiv3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1_Motiv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3_Motiv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4_Motiv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Motiv3</Template>
  <TotalTime>1793</TotalTime>
  <Words>1907</Words>
  <Application>Microsoft Office PowerPoint</Application>
  <PresentationFormat>Předvádění na obrazovce (4:3)</PresentationFormat>
  <Paragraphs>271</Paragraphs>
  <Slides>33</Slides>
  <Notes>1</Notes>
  <HiddenSlides>4</HiddenSlides>
  <MMClips>0</MMClips>
  <ScaleCrop>false</ScaleCrop>
  <HeadingPairs>
    <vt:vector size="4" baseType="variant">
      <vt:variant>
        <vt:lpstr>Motiv</vt:lpstr>
      </vt:variant>
      <vt:variant>
        <vt:i4>7</vt:i4>
      </vt:variant>
      <vt:variant>
        <vt:lpstr>Nadpisy snímků</vt:lpstr>
      </vt:variant>
      <vt:variant>
        <vt:i4>33</vt:i4>
      </vt:variant>
    </vt:vector>
  </HeadingPairs>
  <TitlesOfParts>
    <vt:vector size="40" baseType="lpstr">
      <vt:lpstr>Motiv3</vt:lpstr>
      <vt:lpstr>Motiv systému Office</vt:lpstr>
      <vt:lpstr>1_Živly</vt:lpstr>
      <vt:lpstr>1_Motiv1</vt:lpstr>
      <vt:lpstr>Motiv1</vt:lpstr>
      <vt:lpstr>3_Motiv1</vt:lpstr>
      <vt:lpstr>4_Motiv1</vt:lpstr>
      <vt:lpstr>Prezentace aplikace PowerPoint</vt:lpstr>
      <vt:lpstr>ANOTACE:</vt:lpstr>
      <vt:lpstr>VESMÍR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Základní data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Základní data</vt:lpstr>
      <vt:lpstr>Ledoví obři - výzkum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Špinlerová Zdeňka</dc:creator>
  <cp:lastModifiedBy>admin</cp:lastModifiedBy>
  <cp:revision>107</cp:revision>
  <dcterms:created xsi:type="dcterms:W3CDTF">2012-06-15T18:51:29Z</dcterms:created>
  <dcterms:modified xsi:type="dcterms:W3CDTF">2012-07-17T00:19:59Z</dcterms:modified>
</cp:coreProperties>
</file>