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  <p:sldMasterId id="2147483804" r:id="rId3"/>
    <p:sldMasterId id="2147483816" r:id="rId4"/>
  </p:sldMasterIdLst>
  <p:sldIdLst>
    <p:sldId id="282" r:id="rId5"/>
    <p:sldId id="283" r:id="rId6"/>
    <p:sldId id="284" r:id="rId7"/>
    <p:sldId id="257" r:id="rId8"/>
    <p:sldId id="258" r:id="rId9"/>
    <p:sldId id="259" r:id="rId10"/>
    <p:sldId id="263" r:id="rId11"/>
    <p:sldId id="265" r:id="rId12"/>
    <p:sldId id="262" r:id="rId13"/>
    <p:sldId id="267" r:id="rId14"/>
    <p:sldId id="269" r:id="rId15"/>
    <p:sldId id="261" r:id="rId16"/>
    <p:sldId id="272" r:id="rId17"/>
    <p:sldId id="271" r:id="rId18"/>
    <p:sldId id="274" r:id="rId19"/>
    <p:sldId id="275" r:id="rId20"/>
    <p:sldId id="268" r:id="rId21"/>
    <p:sldId id="276" r:id="rId22"/>
    <p:sldId id="277" r:id="rId23"/>
    <p:sldId id="270" r:id="rId24"/>
    <p:sldId id="273" r:id="rId25"/>
    <p:sldId id="278" r:id="rId26"/>
    <p:sldId id="279" r:id="rId27"/>
    <p:sldId id="281" r:id="rId28"/>
    <p:sldId id="280" r:id="rId29"/>
    <p:sldId id="260" r:id="rId30"/>
    <p:sldId id="28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CF9BAA0-3DD9-49A8-BAFD-869B8F7E4803}">
          <p14:sldIdLst>
            <p14:sldId id="282"/>
            <p14:sldId id="283"/>
            <p14:sldId id="284"/>
            <p14:sldId id="257"/>
            <p14:sldId id="258"/>
            <p14:sldId id="259"/>
            <p14:sldId id="263"/>
            <p14:sldId id="265"/>
            <p14:sldId id="262"/>
            <p14:sldId id="267"/>
            <p14:sldId id="269"/>
            <p14:sldId id="261"/>
            <p14:sldId id="272"/>
            <p14:sldId id="271"/>
            <p14:sldId id="274"/>
            <p14:sldId id="275"/>
            <p14:sldId id="268"/>
            <p14:sldId id="276"/>
            <p14:sldId id="277"/>
            <p14:sldId id="270"/>
            <p14:sldId id="273"/>
            <p14:sldId id="278"/>
            <p14:sldId id="279"/>
            <p14:sldId id="281"/>
            <p14:sldId id="280"/>
            <p14:sldId id="260"/>
            <p14:sldId id="28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0062C4"/>
    <a:srgbClr val="006FDE"/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122CA8-E90E-4AE6-932C-1385103B7DC3}" type="presOf" srcId="{914700B9-77B5-440A-A438-DE98B6D4894D}" destId="{E73F1C26-6DCD-4001-88B9-355E01E2BCE7}" srcOrd="0" destOrd="0" presId="urn:microsoft.com/office/officeart/2005/8/layout/target3"/>
    <dgm:cxn modelId="{FCFAF1D7-E530-45EC-A133-E0EDAEE4893E}" type="presOf" srcId="{130831A4-0540-4EC5-8F5A-93030E89D2D9}" destId="{8E23E229-92FC-49D1-B5FE-0303176B8A4E}" srcOrd="1" destOrd="0" presId="urn:microsoft.com/office/officeart/2005/8/layout/target3"/>
    <dgm:cxn modelId="{E2B234DD-A155-4F02-86F3-D76AE7955B37}" type="presOf" srcId="{1D8420EA-BFA0-403B-80F5-647FA396CC45}" destId="{F7B3C0B7-F0F7-4F49-B02C-3630F8C5FAE5}" srcOrd="0" destOrd="0" presId="urn:microsoft.com/office/officeart/2005/8/layout/target3"/>
    <dgm:cxn modelId="{947515AB-BF0E-44AE-B342-D3A2067E0ACE}" type="presOf" srcId="{914700B9-77B5-440A-A438-DE98B6D4894D}" destId="{BD9AF279-D483-48F2-BBBD-45F8E8923512}" srcOrd="1" destOrd="0" presId="urn:microsoft.com/office/officeart/2005/8/layout/target3"/>
    <dgm:cxn modelId="{77C08171-8057-4DAA-9327-841404C9B1F4}" type="presOf" srcId="{100B6B2E-82E6-4C11-B19B-F2DB3A0EA64F}" destId="{DBA8199F-D892-4A8E-A352-2B7844050E09}" srcOrd="1" destOrd="0" presId="urn:microsoft.com/office/officeart/2005/8/layout/target3"/>
    <dgm:cxn modelId="{A53CBADE-684A-49B0-971B-2B5ADE23DADF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4F78E46-5634-4F02-8910-FB1C8FFCC2F9}" type="presOf" srcId="{27FE2D31-D344-4B63-A89A-A89AB0D9F3E3}" destId="{FE47432B-CA46-450C-8D8F-66C300A95B52}" srcOrd="0" destOrd="0" presId="urn:microsoft.com/office/officeart/2005/8/layout/target3"/>
    <dgm:cxn modelId="{3914ED63-6177-4222-B365-8265274061D6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D396EA4-D5AE-4D25-895B-A8495FA90FDA}" type="presOf" srcId="{1D8420EA-BFA0-403B-80F5-647FA396CC45}" destId="{8467D0EB-87A2-4285-8ACA-0398EFBF29BC}" srcOrd="1" destOrd="0" presId="urn:microsoft.com/office/officeart/2005/8/layout/target3"/>
    <dgm:cxn modelId="{9855E014-8124-4545-A2C8-62E0A166FFCE}" type="presParOf" srcId="{FE47432B-CA46-450C-8D8F-66C300A95B52}" destId="{B522209E-30D0-49D6-A340-2D383A11C668}" srcOrd="0" destOrd="0" presId="urn:microsoft.com/office/officeart/2005/8/layout/target3"/>
    <dgm:cxn modelId="{1CB2E688-F45C-48DF-B246-E2A617D6A20C}" type="presParOf" srcId="{FE47432B-CA46-450C-8D8F-66C300A95B52}" destId="{ED5A8377-51D5-4DC5-B0E7-680166966720}" srcOrd="1" destOrd="0" presId="urn:microsoft.com/office/officeart/2005/8/layout/target3"/>
    <dgm:cxn modelId="{03C04233-042C-44BA-AF82-3F55788BF1CB}" type="presParOf" srcId="{FE47432B-CA46-450C-8D8F-66C300A95B52}" destId="{F69CC921-512E-49F4-824C-A648EC5F27A5}" srcOrd="2" destOrd="0" presId="urn:microsoft.com/office/officeart/2005/8/layout/target3"/>
    <dgm:cxn modelId="{71D385EF-6EF9-4891-81A3-ACDEB4258B84}" type="presParOf" srcId="{FE47432B-CA46-450C-8D8F-66C300A95B52}" destId="{61C9CE18-EDA6-4EDF-BA1C-09779D38FBBF}" srcOrd="3" destOrd="0" presId="urn:microsoft.com/office/officeart/2005/8/layout/target3"/>
    <dgm:cxn modelId="{AFBDACE4-D720-43A4-AEA5-C8A5691D0438}" type="presParOf" srcId="{FE47432B-CA46-450C-8D8F-66C300A95B52}" destId="{D60DEAAB-7AFE-435A-ACF6-18851E4B0426}" srcOrd="4" destOrd="0" presId="urn:microsoft.com/office/officeart/2005/8/layout/target3"/>
    <dgm:cxn modelId="{258177A1-FBA6-44AE-815B-998D13A11E8F}" type="presParOf" srcId="{FE47432B-CA46-450C-8D8F-66C300A95B52}" destId="{F7B3C0B7-F0F7-4F49-B02C-3630F8C5FAE5}" srcOrd="5" destOrd="0" presId="urn:microsoft.com/office/officeart/2005/8/layout/target3"/>
    <dgm:cxn modelId="{AD48A921-166E-43CA-BD00-05E69AF8BA09}" type="presParOf" srcId="{FE47432B-CA46-450C-8D8F-66C300A95B52}" destId="{C9DA9446-E2D3-4F6A-8960-3CADFBF870B8}" srcOrd="6" destOrd="0" presId="urn:microsoft.com/office/officeart/2005/8/layout/target3"/>
    <dgm:cxn modelId="{4B215748-DD14-42F8-9D19-E401F0F5FF48}" type="presParOf" srcId="{FE47432B-CA46-450C-8D8F-66C300A95B52}" destId="{9726EC6F-D322-4CD3-B489-1BE3DF7CE70B}" srcOrd="7" destOrd="0" presId="urn:microsoft.com/office/officeart/2005/8/layout/target3"/>
    <dgm:cxn modelId="{7361B9B3-2D05-428B-9340-F1AD650390D3}" type="presParOf" srcId="{FE47432B-CA46-450C-8D8F-66C300A95B52}" destId="{645AA564-2E9E-4954-AD87-AE01782CEC59}" srcOrd="8" destOrd="0" presId="urn:microsoft.com/office/officeart/2005/8/layout/target3"/>
    <dgm:cxn modelId="{E60E3398-7711-42AA-83AA-FE4F95CE96F0}" type="presParOf" srcId="{FE47432B-CA46-450C-8D8F-66C300A95B52}" destId="{8538CAC4-6A86-42B8-B5AF-2FF155DB9D02}" srcOrd="9" destOrd="0" presId="urn:microsoft.com/office/officeart/2005/8/layout/target3"/>
    <dgm:cxn modelId="{77B8CB38-FC32-4F24-8C16-893802B61FE1}" type="presParOf" srcId="{FE47432B-CA46-450C-8D8F-66C300A95B52}" destId="{26FD6024-A07F-46D0-8BC0-B5E595C5673D}" srcOrd="10" destOrd="0" presId="urn:microsoft.com/office/officeart/2005/8/layout/target3"/>
    <dgm:cxn modelId="{0A5BE71A-CBC2-41FF-BB87-EE2FADAD105C}" type="presParOf" srcId="{FE47432B-CA46-450C-8D8F-66C300A95B52}" destId="{E73F1C26-6DCD-4001-88B9-355E01E2BCE7}" srcOrd="11" destOrd="0" presId="urn:microsoft.com/office/officeart/2005/8/layout/target3"/>
    <dgm:cxn modelId="{62E380DE-F5D5-4210-B2AF-0D595D4BD00E}" type="presParOf" srcId="{FE47432B-CA46-450C-8D8F-66C300A95B52}" destId="{8E23E229-92FC-49D1-B5FE-0303176B8A4E}" srcOrd="12" destOrd="0" presId="urn:microsoft.com/office/officeart/2005/8/layout/target3"/>
    <dgm:cxn modelId="{2F783F47-0EB9-48C6-ABC4-99CC54DCC92C}" type="presParOf" srcId="{FE47432B-CA46-450C-8D8F-66C300A95B52}" destId="{8467D0EB-87A2-4285-8ACA-0398EFBF29BC}" srcOrd="13" destOrd="0" presId="urn:microsoft.com/office/officeart/2005/8/layout/target3"/>
    <dgm:cxn modelId="{683137EC-4D5D-4775-B62A-D53D1E369CD4}" type="presParOf" srcId="{FE47432B-CA46-450C-8D8F-66C300A95B52}" destId="{DBA8199F-D892-4A8E-A352-2B7844050E09}" srcOrd="14" destOrd="0" presId="urn:microsoft.com/office/officeart/2005/8/layout/target3"/>
    <dgm:cxn modelId="{896E2A1E-9213-4111-AA93-DF1E09E1C4C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0346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682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4812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9563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5772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9019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585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9764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4148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5632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813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51594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7873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0305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4019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6344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71489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1493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854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8226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05593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277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3366"/>
            </a:gs>
            <a:gs pos="50000">
              <a:srgbClr val="0062C4"/>
            </a:gs>
            <a:gs pos="100000">
              <a:srgbClr val="003366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270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5077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PcMlRPdrGY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FB5thbCVGqM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://youtu.be/jhEBKr7rV18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pace_Shuttle&amp;oldid=8571553" TargetMode="External"/><Relationship Id="rId7" Type="http://schemas.openxmlformats.org/officeDocument/2006/relationships/hyperlink" Target="http://cs.wikipedia.org/w/index.php?title=Astrofotografie&amp;oldid=8237669" TargetMode="External"/><Relationship Id="rId2" Type="http://schemas.openxmlformats.org/officeDocument/2006/relationships/hyperlink" Target="http://cs.wikipedia.org/w/index.php?title=Mezin%C3%A1rodn%C3%AD_vesm%C3%ADrn%C3%A1_stanice&amp;oldid=866938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Gyroskop&amp;oldid=8564721" TargetMode="External"/><Relationship Id="rId5" Type="http://schemas.openxmlformats.org/officeDocument/2006/relationships/hyperlink" Target="http://cs.wikipedia.org/w/index.php?title=Hubble%C5%AFv_vesm%C3%ADrn%C3%BD_dalekohled&amp;oldid=8670266" TargetMode="External"/><Relationship Id="rId4" Type="http://schemas.openxmlformats.org/officeDocument/2006/relationships/hyperlink" Target="http://cs.wikipedia.org/w/index.php?title=Sojuz_(kosmick%C3%A1_lo%C4%8F)&amp;oldid=7767903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hubblesite.org/the_telescope/hubble_essentials/" TargetMode="External"/><Relationship Id="rId2" Type="http://schemas.openxmlformats.org/officeDocument/2006/relationships/hyperlink" Target="http://cs.wikipedia.org/w/index.php?title=Galaxie_Ml%C3%A9%C4%8Dn%C3%A1_dr%C3%A1ha&amp;oldid=8654286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hubblesite.org/gallery/spacecraf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816297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539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9624946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Výzkum vesmíru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447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752705"/>
              </p:ext>
            </p:extLst>
          </p:nvPr>
        </p:nvGraphicFramePr>
        <p:xfrm>
          <a:off x="539552" y="3573016"/>
          <a:ext cx="8280920" cy="2303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76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spuštění videí je nutné připojení k internetu.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119123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vkladu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učiva. Je zaměřen na  výzkumu vesmíru, seznamuje s mezinárodní stanicí ISS a zejména pak s Hubbleovým vesmírným dalekohledem. Výklad je doplněn videi a řadou obrázků vesmíru.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Mezinárodní vesmírnou stanicí ISS, její výstavbou i životem na ISS. Ve druhé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části poznají nejvýznamnější dalekohled – HUBBLE.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70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39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8"/>
            <a:ext cx="8640960" cy="3785652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VÝZKUM VESMÍRU</a:t>
            </a:r>
            <a:endParaRPr lang="cs-CZ" sz="12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674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/>
              <a:t>Mezinárodní vesmírná </a:t>
            </a:r>
            <a:r>
              <a:rPr lang="cs-CZ" dirty="0" smtClean="0"/>
              <a:t>stanice</a:t>
            </a:r>
            <a:br>
              <a:rPr lang="cs-CZ" dirty="0" smtClean="0"/>
            </a:br>
            <a:r>
              <a:rPr lang="cs-CZ" sz="7200" dirty="0" smtClean="0"/>
              <a:t>ISS</a:t>
            </a:r>
            <a:endParaRPr lang="cs-CZ" sz="7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39526"/>
            <a:ext cx="6699886" cy="4447049"/>
          </a:xfrm>
          <a:prstGeom prst="rect">
            <a:avLst/>
          </a:prstGeom>
          <a:noFill/>
          <a:ln>
            <a:noFill/>
          </a:ln>
          <a:effectLst>
            <a:glow rad="457200">
              <a:schemeClr val="accent1">
                <a:alpha val="26000"/>
              </a:schemeClr>
            </a:glow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4767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9195"/>
            <a:ext cx="8229600" cy="1353582"/>
          </a:xfrm>
        </p:spPr>
        <p:txBody>
          <a:bodyPr>
            <a:normAutofit fontScale="90000"/>
          </a:bodyPr>
          <a:lstStyle/>
          <a:p>
            <a:r>
              <a:rPr lang="cs-CZ" sz="4400" u="sng" dirty="0"/>
              <a:t>Mezinárodní vesmírná stanice </a:t>
            </a:r>
            <a:br>
              <a:rPr lang="cs-CZ" sz="4400" u="sng" dirty="0"/>
            </a:br>
            <a:r>
              <a:rPr lang="cs-CZ" sz="4000" dirty="0"/>
              <a:t>(International Space Station - ISS)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3887" y="2264677"/>
            <a:ext cx="5832648" cy="453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20. listopad 1998 - </a:t>
            </a:r>
            <a:r>
              <a:rPr lang="cs-CZ" sz="2200" dirty="0"/>
              <a:t>na oběžnou dráhu</a:t>
            </a:r>
            <a:r>
              <a:rPr lang="cs-CZ" sz="2200" dirty="0" smtClean="0"/>
              <a:t> </a:t>
            </a:r>
            <a:r>
              <a:rPr lang="cs-CZ" sz="2200" dirty="0"/>
              <a:t>byl vynesen </a:t>
            </a:r>
            <a:r>
              <a:rPr lang="cs-CZ" sz="2200" dirty="0" smtClean="0"/>
              <a:t>první </a:t>
            </a:r>
            <a:r>
              <a:rPr lang="cs-CZ" sz="2200" dirty="0"/>
              <a:t>díl </a:t>
            </a:r>
            <a:r>
              <a:rPr lang="cs-CZ" sz="2200" dirty="0" smtClean="0"/>
              <a:t>stanice - </a:t>
            </a:r>
            <a:r>
              <a:rPr lang="cs-CZ" sz="2200" dirty="0"/>
              <a:t>modul </a:t>
            </a:r>
            <a:r>
              <a:rPr lang="cs-CZ" sz="2200" dirty="0" smtClean="0"/>
              <a:t>Zarja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2</a:t>
            </a:r>
            <a:r>
              <a:rPr lang="cs-CZ" sz="2200" dirty="0"/>
              <a:t>. </a:t>
            </a:r>
            <a:r>
              <a:rPr lang="cs-CZ" sz="2200" dirty="0" smtClean="0"/>
              <a:t>listopad 2000  - na </a:t>
            </a:r>
            <a:r>
              <a:rPr lang="cs-CZ" sz="2200" dirty="0"/>
              <a:t>stanici vstoupila první stálá posádka</a:t>
            </a:r>
            <a:r>
              <a:rPr lang="cs-CZ" sz="2200" dirty="0" smtClean="0"/>
              <a:t>, od té doby je stanice </a:t>
            </a:r>
            <a:r>
              <a:rPr lang="cs-CZ" sz="2200" dirty="0"/>
              <a:t>trvale obydlena alespoň dvoučlennou posádkou, která se každých 6 měsíců </a:t>
            </a:r>
            <a:r>
              <a:rPr lang="cs-CZ" sz="2200" dirty="0" smtClean="0"/>
              <a:t>obměňuje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stanice </a:t>
            </a:r>
            <a:r>
              <a:rPr lang="cs-CZ" sz="22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umístěna na nízké oběžné dráze Země </a:t>
            </a:r>
            <a:endParaRPr lang="cs-CZ" sz="2200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42913" indent="2794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výšce kolem 350 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</a:t>
            </a:r>
          </a:p>
          <a:p>
            <a:pPr marL="442913" indent="2794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periodou oběhu 92 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</a:t>
            </a:r>
          </a:p>
          <a:p>
            <a:pPr marL="442913" indent="2794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rychlostí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7700 m/s (27 720 km/h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2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536" y="2059512"/>
            <a:ext cx="2954062" cy="443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967" y="1597846"/>
            <a:ext cx="8786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 současné době jediná trvale obydlená vesmírná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stanice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87885" y="5889981"/>
            <a:ext cx="295406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000" b="1" dirty="0">
                <a:solidFill>
                  <a:schemeClr val="bg1"/>
                </a:solidFill>
              </a:rPr>
              <a:t>Zárodek stanice v roce 1999, moduly Unity (nahoře) a Zarja (dole)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94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8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920"/>
                            </p:stCondLst>
                            <p:childTnLst>
                              <p:par>
                                <p:cTn id="1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920"/>
                            </p:stCondLst>
                            <p:childTnLst>
                              <p:par>
                                <p:cTn id="1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7061"/>
            <a:ext cx="2890664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ISS</a:t>
            </a:r>
            <a:endParaRPr lang="cs-CZ" sz="6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849" y="188640"/>
            <a:ext cx="4818112" cy="3198022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0171" y="1268760"/>
            <a:ext cx="367240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se stala nástupcem plánovaných nezávislých vesmírných stanic – 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ruské stanice MIR 2 a americké stanice FREEDOM.</a:t>
            </a:r>
            <a:endParaRPr lang="cs-CZ" sz="2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0171" y="3413129"/>
            <a:ext cx="8707441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Mezinárodní vesmírná stanice je společným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projektem </a:t>
            </a:r>
            <a:r>
              <a:rPr lang="cs-CZ" sz="2200" dirty="0"/>
              <a:t>pěti kosmických agentur:</a:t>
            </a:r>
          </a:p>
          <a:p>
            <a:pPr marL="176213" indent="1778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dirty="0" smtClean="0"/>
              <a:t>    </a:t>
            </a:r>
            <a:r>
              <a:rPr lang="cs-CZ" sz="2200" dirty="0"/>
              <a:t>NASA (Spojené státy americké)</a:t>
            </a:r>
          </a:p>
          <a:p>
            <a:pPr marL="176213" indent="1778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dirty="0"/>
              <a:t>    Ruská kosmická agentura (Rusko)</a:t>
            </a:r>
          </a:p>
          <a:p>
            <a:pPr marL="176213" indent="1778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dirty="0"/>
              <a:t>    Japonská kosmická agentura (Japonsko)</a:t>
            </a:r>
          </a:p>
          <a:p>
            <a:pPr marL="176213" indent="1778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dirty="0"/>
              <a:t>    Kanadská kosmická agentura (Kanada)</a:t>
            </a:r>
          </a:p>
          <a:p>
            <a:pPr marL="176213" indent="1778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200" dirty="0"/>
              <a:t>    Evropská kosmická agentura</a:t>
            </a:r>
          </a:p>
        </p:txBody>
      </p:sp>
      <p:sp>
        <p:nvSpPr>
          <p:cNvPr id="7" name="Svislý svitek 6"/>
          <p:cNvSpPr/>
          <p:nvPr/>
        </p:nvSpPr>
        <p:spPr>
          <a:xfrm>
            <a:off x="6072947" y="3567134"/>
            <a:ext cx="3059832" cy="3030217"/>
          </a:xfrm>
          <a:prstGeom prst="verticalScroll">
            <a:avLst>
              <a:gd name="adj" fmla="val 13681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Jak se postupně budovala ISS ukazuje následující video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797749" y="6023879"/>
            <a:ext cx="2294532" cy="83412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Klikněte zde</a:t>
            </a:r>
          </a:p>
        </p:txBody>
      </p:sp>
      <p:sp>
        <p:nvSpPr>
          <p:cNvPr id="10" name="Ovál 9"/>
          <p:cNvSpPr/>
          <p:nvPr/>
        </p:nvSpPr>
        <p:spPr>
          <a:xfrm>
            <a:off x="2669675" y="6193170"/>
            <a:ext cx="1944216" cy="495538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START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890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9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390"/>
                            </p:stCondLst>
                            <p:childTnLst>
                              <p:par>
                                <p:cTn id="5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300"/>
                            </p:stCondLst>
                            <p:childTnLst>
                              <p:par>
                                <p:cTn id="5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300"/>
                            </p:stCondLst>
                            <p:childTnLst>
                              <p:par>
                                <p:cTn id="6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430"/>
                            </p:stCondLst>
                            <p:childTnLst>
                              <p:par>
                                <p:cTn id="6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7430"/>
                            </p:stCondLst>
                            <p:childTnLst>
                              <p:par>
                                <p:cTn id="7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  <p:bldP spid="7" grpId="0" build="p" animBg="1"/>
      <p:bldP spid="9" grpId="0" build="p" animBg="1"/>
      <p:bldP spid="1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116632"/>
            <a:ext cx="8229600" cy="9087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Technické parametry stanice ISS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541" y="3096701"/>
            <a:ext cx="4026024" cy="2682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052736"/>
            <a:ext cx="871296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Po svém dokončení bude mít ISS </a:t>
            </a:r>
            <a:endParaRPr lang="cs-CZ" sz="2200" dirty="0" smtClean="0"/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celkový </a:t>
            </a:r>
            <a:r>
              <a:rPr lang="cs-CZ" sz="2200" dirty="0"/>
              <a:t>vnitřní přetlakový objem téměř 1000 m³ </a:t>
            </a:r>
            <a:endParaRPr lang="cs-CZ" sz="2200" dirty="0" smtClean="0"/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hmotnost bude okolo </a:t>
            </a:r>
            <a:r>
              <a:rPr lang="cs-CZ" sz="2200" dirty="0"/>
              <a:t>450 </a:t>
            </a:r>
            <a:r>
              <a:rPr lang="cs-CZ" sz="2200" dirty="0" smtClean="0"/>
              <a:t>tun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energie pro </a:t>
            </a:r>
            <a:r>
              <a:rPr lang="cs-CZ" sz="2200" dirty="0"/>
              <a:t>všechny </a:t>
            </a:r>
            <a:r>
              <a:rPr lang="cs-CZ" sz="2200" dirty="0" smtClean="0"/>
              <a:t>moduly </a:t>
            </a:r>
            <a:r>
              <a:rPr lang="cs-CZ" sz="2200" dirty="0"/>
              <a:t>se bude získávat z fotovoltaických článků o energetickém výkonu 110 </a:t>
            </a:r>
            <a:r>
              <a:rPr lang="cs-CZ" sz="2200" dirty="0" smtClean="0"/>
              <a:t>kW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rozpětí </a:t>
            </a:r>
            <a:r>
              <a:rPr lang="cs-CZ" sz="2200" dirty="0"/>
              <a:t>stanice bude 108,4 </a:t>
            </a:r>
            <a:r>
              <a:rPr lang="cs-CZ" sz="2200" dirty="0" smtClean="0"/>
              <a:t>metru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délka stanice bude pak </a:t>
            </a:r>
            <a:r>
              <a:rPr lang="cs-CZ" sz="2200" dirty="0"/>
              <a:t>74 </a:t>
            </a:r>
            <a:r>
              <a:rPr lang="cs-CZ" sz="2200" dirty="0" smtClean="0"/>
              <a:t>metrů</a:t>
            </a:r>
            <a:endParaRPr lang="cs-CZ" sz="2200" dirty="0"/>
          </a:p>
        </p:txBody>
      </p:sp>
      <p:sp>
        <p:nvSpPr>
          <p:cNvPr id="4" name="Obdélník 3"/>
          <p:cNvSpPr/>
          <p:nvPr/>
        </p:nvSpPr>
        <p:spPr>
          <a:xfrm>
            <a:off x="4980610" y="5849888"/>
            <a:ext cx="404946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Kosmonaut Sergej Krikaljov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servisním modulu Zvezda,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 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2000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67544" y="4149079"/>
            <a:ext cx="4320480" cy="1440161"/>
          </a:xfrm>
          <a:prstGeom prst="roundRect">
            <a:avLst/>
          </a:prstGeom>
          <a:gradFill>
            <a:gsLst>
              <a:gs pos="0">
                <a:srgbClr val="003366"/>
              </a:gs>
              <a:gs pos="50000">
                <a:srgbClr val="0062C4"/>
              </a:gs>
              <a:gs pos="100000">
                <a:srgbClr val="003366"/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žije na kosmické lodi?</a:t>
            </a:r>
          </a:p>
          <a:p>
            <a:pPr algn="ctr"/>
            <a:r>
              <a:rPr lang="cs-CZ" sz="2000" dirty="0" smtClean="0"/>
              <a:t>Kliknutím na start spustíte video.</a:t>
            </a:r>
          </a:p>
        </p:txBody>
      </p:sp>
      <p:sp>
        <p:nvSpPr>
          <p:cNvPr id="6" name="Ovál 5"/>
          <p:cNvSpPr/>
          <p:nvPr/>
        </p:nvSpPr>
        <p:spPr>
          <a:xfrm>
            <a:off x="1583668" y="5547800"/>
            <a:ext cx="2088232" cy="756084"/>
          </a:xfrm>
          <a:prstGeom prst="ellipse">
            <a:avLst/>
          </a:prstGeom>
          <a:gradFill>
            <a:gsLst>
              <a:gs pos="0">
                <a:srgbClr val="003366"/>
              </a:gs>
              <a:gs pos="50000">
                <a:srgbClr val="0062C4"/>
              </a:gs>
              <a:gs pos="100000">
                <a:srgbClr val="003366"/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START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489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4" presetClass="entr" presetSubtype="32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296" y="2620075"/>
            <a:ext cx="4746104" cy="3049372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88640"/>
            <a:ext cx="871296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/>
              <a:t>Dopravu kosmonautů na stanici a zpět zajišťují transportní pilotované kosmické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lodě Sojuz</a:t>
            </a:r>
            <a:r>
              <a:rPr lang="cs-CZ" sz="2200" dirty="0"/>
              <a:t>. </a:t>
            </a:r>
            <a:endParaRPr lang="cs-CZ" sz="2200" dirty="0" smtClean="0"/>
          </a:p>
          <a:p>
            <a:pPr>
              <a:spcAft>
                <a:spcPts val="1200"/>
              </a:spcAft>
            </a:pPr>
            <a:r>
              <a:rPr lang="cs-CZ" sz="2200" dirty="0" smtClean="0"/>
              <a:t>Zásobování </a:t>
            </a:r>
            <a:r>
              <a:rPr lang="cs-CZ" sz="2200" dirty="0"/>
              <a:t>stanice zajišťují automatické nákladní kosmické lodě –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ruské 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Progressy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evropské ATV a japonské HTV</a:t>
            </a:r>
            <a:r>
              <a:rPr lang="cs-CZ" sz="2200" dirty="0"/>
              <a:t>. </a:t>
            </a:r>
            <a:endParaRPr lang="cs-CZ" sz="2200" dirty="0" smtClean="0"/>
          </a:p>
          <a:p>
            <a:pPr>
              <a:spcAft>
                <a:spcPts val="1200"/>
              </a:spcAft>
            </a:pPr>
            <a:r>
              <a:rPr lang="cs-CZ" sz="2200" dirty="0" smtClean="0"/>
              <a:t>Kosmonauty </a:t>
            </a:r>
            <a:r>
              <a:rPr lang="cs-CZ" sz="2200" dirty="0"/>
              <a:t>i zásoby vozily na stanici i americké raketoplány </a:t>
            </a:r>
            <a:r>
              <a:rPr lang="cs-CZ" sz="2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Space </a:t>
            </a:r>
            <a:r>
              <a:rPr lang="cs-CZ" sz="2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Shuttle do roku 2011</a:t>
            </a:r>
            <a:r>
              <a:rPr lang="cs-CZ" sz="2200" dirty="0" smtClean="0"/>
              <a:t>, kdy byl  </a:t>
            </a:r>
            <a:r>
              <a:rPr lang="cs-CZ" sz="2200" dirty="0"/>
              <a:t>provoz </a:t>
            </a:r>
            <a:r>
              <a:rPr lang="cs-CZ" sz="2200" dirty="0" smtClean="0"/>
              <a:t>ukončen</a:t>
            </a:r>
            <a:r>
              <a:rPr lang="cs-CZ" sz="2200" dirty="0"/>
              <a:t>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83278"/>
            <a:ext cx="3295033" cy="2174722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80" y="2815902"/>
            <a:ext cx="3918691" cy="2596133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15580" y="5412035"/>
            <a:ext cx="3376300" cy="1445965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Kosmická loď </a:t>
            </a:r>
            <a:br>
              <a:rPr lang="cs-CZ" sz="2000" b="1" dirty="0" smtClean="0">
                <a:solidFill>
                  <a:srgbClr val="FFC000"/>
                </a:solidFill>
              </a:rPr>
            </a:br>
            <a:r>
              <a:rPr lang="cs-CZ" sz="2000" b="1" dirty="0" smtClean="0">
                <a:solidFill>
                  <a:srgbClr val="FFC000"/>
                </a:solidFill>
              </a:rPr>
              <a:t>Sojuz </a:t>
            </a:r>
            <a:r>
              <a:rPr lang="cs-CZ" sz="2000" b="1" dirty="0">
                <a:solidFill>
                  <a:srgbClr val="FFC000"/>
                </a:solidFill>
              </a:rPr>
              <a:t>TMA-7 se přibližuje k Mezinárodní vesmírné stanici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074945" y="5669447"/>
            <a:ext cx="2040455" cy="1188553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Raketoplán USA</a:t>
            </a:r>
            <a:endParaRPr lang="cs-CZ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4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80728"/>
            <a:ext cx="8928992" cy="4401205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HUBBLEŮV VESMÍRNÝ </a:t>
            </a:r>
            <a:r>
              <a:rPr lang="cs-CZ" sz="8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DALEKOHLED</a:t>
            </a:r>
            <a:endParaRPr lang="cs-CZ" sz="8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535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772816"/>
            <a:ext cx="4896543" cy="3677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11317"/>
            <a:ext cx="4386064" cy="3229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440160"/>
          </a:xfrm>
        </p:spPr>
        <p:txBody>
          <a:bodyPr>
            <a:normAutofit fontScale="90000"/>
          </a:bodyPr>
          <a:lstStyle/>
          <a:p>
            <a:r>
              <a:rPr lang="cs-CZ" dirty="0"/>
              <a:t>Hubbleův vesmírný dalekohled </a:t>
            </a:r>
            <a:r>
              <a:rPr lang="cs-CZ" sz="3100" dirty="0" smtClean="0"/>
              <a:t>(zkratka </a:t>
            </a:r>
            <a:r>
              <a:rPr lang="cs-CZ" sz="3100" dirty="0"/>
              <a:t>HST z Hubble Space </a:t>
            </a:r>
            <a:r>
              <a:rPr lang="cs-CZ" sz="3100" dirty="0" smtClean="0"/>
              <a:t>Telescope </a:t>
            </a:r>
            <a:br>
              <a:rPr lang="cs-CZ" sz="3100" dirty="0" smtClean="0"/>
            </a:br>
            <a:r>
              <a:rPr lang="cs-CZ" sz="3100" dirty="0" smtClean="0"/>
              <a:t>krátce Hubble nebo zkratkou HST)</a:t>
            </a:r>
            <a:endParaRPr lang="cs-CZ" sz="3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772816"/>
            <a:ext cx="4067944" cy="2123658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dirty="0"/>
              <a:t>je</a:t>
            </a:r>
            <a:r>
              <a:rPr lang="cs-CZ" dirty="0"/>
              <a:t> </a:t>
            </a:r>
            <a:r>
              <a:rPr lang="cs-CZ" sz="2200" dirty="0"/>
              <a:t>dalekohled, který na </a:t>
            </a:r>
            <a:r>
              <a:rPr lang="cs-CZ" sz="2200" dirty="0" smtClean="0"/>
              <a:t>běžnou </a:t>
            </a:r>
            <a:r>
              <a:rPr lang="cs-CZ" sz="2200" dirty="0"/>
              <a:t>dráhu Země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do </a:t>
            </a:r>
            <a:r>
              <a:rPr lang="cs-CZ" sz="2200" dirty="0"/>
              <a:t>výše 600 kilometrů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vynesl </a:t>
            </a:r>
            <a:r>
              <a:rPr lang="cs-CZ" sz="2200" dirty="0"/>
              <a:t>v roce 1990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při </a:t>
            </a:r>
            <a:r>
              <a:rPr lang="cs-CZ" sz="2200" dirty="0"/>
              <a:t>letu </a:t>
            </a:r>
            <a:r>
              <a:rPr lang="cs-CZ" sz="2200" dirty="0" smtClean="0"/>
              <a:t>STS-31 </a:t>
            </a:r>
            <a:r>
              <a:rPr lang="cs-CZ" sz="2200" dirty="0"/>
              <a:t>americký raketoplán Discovery.</a:t>
            </a:r>
          </a:p>
        </p:txBody>
      </p:sp>
    </p:spTree>
    <p:extLst>
      <p:ext uri="{BB962C8B-B14F-4D97-AF65-F5344CB8AC3E}">
        <p14:creationId xmlns:p14="http://schemas.microsoft.com/office/powerpoint/2010/main" val="364070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802" y="973314"/>
            <a:ext cx="425016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1946  </a:t>
            </a:r>
            <a:r>
              <a:rPr lang="cs-CZ" sz="2200" dirty="0" smtClean="0"/>
              <a:t>– až sem sahá historie Hubbleova </a:t>
            </a:r>
            <a:r>
              <a:rPr lang="cs-CZ" sz="2200" dirty="0"/>
              <a:t>vesmírného </a:t>
            </a:r>
            <a:r>
              <a:rPr lang="cs-CZ" sz="2200" dirty="0" smtClean="0"/>
              <a:t>dalekohledu,</a:t>
            </a:r>
            <a:r>
              <a:rPr lang="cs-CZ" sz="2200" b="1" dirty="0" smtClean="0">
                <a:solidFill>
                  <a:srgbClr val="FFC000"/>
                </a:solidFill>
              </a:rPr>
              <a:t> </a:t>
            </a:r>
            <a:r>
              <a:rPr lang="cs-CZ" sz="2200" dirty="0"/>
              <a:t>kdy astronom a teoretický fyzik Lyman Spitzer publikoval článek nazvaný </a:t>
            </a:r>
            <a:r>
              <a:rPr lang="cs-CZ" sz="2200" dirty="0">
                <a:solidFill>
                  <a:srgbClr val="FFC000"/>
                </a:solidFill>
              </a:rPr>
              <a:t>Astronomické výhody hvězdárny mimo Zemi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0272" y="116632"/>
            <a:ext cx="4897792" cy="3269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06477" y="116632"/>
            <a:ext cx="5445643" cy="72008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Jak vznikal HUBBLE</a:t>
            </a:r>
            <a:endParaRPr lang="cs-CZ" sz="3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31" y="3385908"/>
            <a:ext cx="909546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</a:t>
            </a:r>
            <a:r>
              <a:rPr lang="cs-CZ" sz="2200" b="1" dirty="0"/>
              <a:t> </a:t>
            </a:r>
            <a:r>
              <a:rPr lang="cs-CZ" sz="2200" dirty="0"/>
              <a:t> – začaly vlastní práce na projektu</a:t>
            </a:r>
          </a:p>
          <a:p>
            <a:r>
              <a:rPr lang="cs-CZ" sz="2200" dirty="0" smtClean="0">
                <a:solidFill>
                  <a:srgbClr val="00FF00"/>
                </a:solidFill>
              </a:rPr>
              <a:t>Začátkem </a:t>
            </a:r>
            <a:r>
              <a:rPr lang="cs-CZ" sz="2200" dirty="0">
                <a:solidFill>
                  <a:srgbClr val="00FF00"/>
                </a:solidFill>
              </a:rPr>
              <a:t>osmdesátých let teleskop dostal nové jméno po Edwinu Hubbleovi.</a:t>
            </a: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 roku 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1986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/>
              <a:t>- start </a:t>
            </a:r>
            <a:r>
              <a:rPr lang="cs-CZ" sz="2200" dirty="0"/>
              <a:t>dalekohledu </a:t>
            </a:r>
            <a:r>
              <a:rPr lang="cs-CZ" sz="2200" dirty="0" smtClean="0"/>
              <a:t> se celkem </a:t>
            </a:r>
            <a:r>
              <a:rPr lang="cs-CZ" sz="2200" dirty="0"/>
              <a:t> </a:t>
            </a:r>
            <a:r>
              <a:rPr lang="cs-CZ" sz="2200" dirty="0" smtClean="0"/>
              <a:t>reálně plánoval na říjen, </a:t>
            </a:r>
            <a:r>
              <a:rPr lang="cs-CZ" sz="2200" dirty="0"/>
              <a:t>ale havárie raketoplánu Challenger zastavila americký vesmírný </a:t>
            </a:r>
            <a:r>
              <a:rPr lang="cs-CZ" sz="2200" dirty="0" smtClean="0"/>
              <a:t>program.</a:t>
            </a:r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1988 </a:t>
            </a:r>
            <a:r>
              <a:rPr lang="cs-CZ" sz="2200" dirty="0" smtClean="0"/>
              <a:t>– znovu spuštěn Americký </a:t>
            </a:r>
            <a:r>
              <a:rPr lang="cs-CZ" sz="2200" dirty="0"/>
              <a:t>vesmírný program </a:t>
            </a:r>
            <a:endParaRPr lang="cs-CZ" sz="2200" dirty="0" smtClean="0"/>
          </a:p>
          <a:p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dubna 1990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úspěšně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vynesla dalekohled na oběžnou dráhu mise STS-31 pomocí raketoplánu Discovery.</a:t>
            </a:r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15014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7219" y="5411450"/>
            <a:ext cx="61926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C000"/>
                </a:solidFill>
              </a:rPr>
              <a:t>Replika </a:t>
            </a:r>
            <a:r>
              <a:rPr lang="cs-CZ" sz="2200" b="1" dirty="0">
                <a:solidFill>
                  <a:srgbClr val="FFC000"/>
                </a:solidFill>
              </a:rPr>
              <a:t>Hubbleova vesmírného dalekohledu</a:t>
            </a:r>
            <a:r>
              <a:rPr lang="cs-CZ" sz="2200" dirty="0"/>
              <a:t>.</a:t>
            </a:r>
          </a:p>
          <a:p>
            <a:pPr algn="ctr"/>
            <a:r>
              <a:rPr lang="cs-CZ" sz="2200" dirty="0" smtClean="0"/>
              <a:t>Je vystavena v </a:t>
            </a:r>
            <a:r>
              <a:rPr lang="cs-CZ" sz="2200" dirty="0"/>
              <a:t>areálu soudního dvoru ve městě Marshfield ve státě Missouri, rodišti Edwina </a:t>
            </a:r>
            <a:r>
              <a:rPr lang="cs-CZ" sz="2200" dirty="0" smtClean="0"/>
              <a:t>Hubblea.</a:t>
            </a:r>
            <a:endParaRPr lang="cs-CZ" sz="22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563" y="2400450"/>
            <a:ext cx="4590886" cy="3047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2421" y="2423641"/>
            <a:ext cx="4237517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100" dirty="0"/>
              <a:t>Z původně odhadované sumy 400 milionů dolarů stálo vybudování dalekohledu doposud více než </a:t>
            </a:r>
            <a:r>
              <a:rPr lang="cs-CZ" sz="2100" dirty="0" smtClean="0"/>
              <a:t/>
            </a:r>
            <a:br>
              <a:rPr lang="cs-CZ" sz="2100" dirty="0" smtClean="0"/>
            </a:br>
            <a:r>
              <a:rPr lang="cs-CZ" sz="2100" dirty="0" smtClean="0"/>
              <a:t>2,5 </a:t>
            </a:r>
            <a:r>
              <a:rPr lang="cs-CZ" sz="2100" dirty="0"/>
              <a:t>miliardy USD</a:t>
            </a:r>
            <a:r>
              <a:rPr lang="cs-CZ" sz="2100" dirty="0" smtClean="0"/>
              <a:t>.</a:t>
            </a:r>
            <a:br>
              <a:rPr lang="cs-CZ" sz="2100" dirty="0" smtClean="0"/>
            </a:br>
            <a:r>
              <a:rPr lang="cs-CZ" sz="2100" dirty="0" smtClean="0"/>
              <a:t>Souhrnná </a:t>
            </a:r>
            <a:r>
              <a:rPr lang="cs-CZ" sz="2100" dirty="0"/>
              <a:t>cena </a:t>
            </a:r>
            <a:r>
              <a:rPr lang="cs-CZ" sz="2100" dirty="0" smtClean="0"/>
              <a:t>jen pro USA </a:t>
            </a:r>
            <a:r>
              <a:rPr lang="cs-CZ" sz="2100" dirty="0"/>
              <a:t>se </a:t>
            </a:r>
            <a:r>
              <a:rPr lang="cs-CZ" sz="2100" dirty="0" smtClean="0"/>
              <a:t>pohybuje </a:t>
            </a:r>
            <a:r>
              <a:rPr lang="cs-CZ" sz="2100" dirty="0"/>
              <a:t>v rozmezí 4,5 miliardy až 6 miliard dolarů. </a:t>
            </a:r>
            <a:endParaRPr lang="cs-CZ" sz="2100" dirty="0" smtClean="0"/>
          </a:p>
          <a:p>
            <a:r>
              <a:rPr lang="cs-CZ" sz="2100" dirty="0" smtClean="0"/>
              <a:t>Evropský </a:t>
            </a:r>
            <a:r>
              <a:rPr lang="cs-CZ" sz="2100" dirty="0"/>
              <a:t>finanční příspěvek se odhaduje na 593 milionů </a:t>
            </a:r>
            <a:r>
              <a:rPr lang="cs-CZ" sz="2100" dirty="0" smtClean="0"/>
              <a:t>euro.</a:t>
            </a:r>
            <a:endParaRPr lang="cs-CZ" sz="2100" dirty="0"/>
          </a:p>
        </p:txBody>
      </p:sp>
      <p:sp>
        <p:nvSpPr>
          <p:cNvPr id="6" name="Obdélník 5"/>
          <p:cNvSpPr/>
          <p:nvPr/>
        </p:nvSpPr>
        <p:spPr>
          <a:xfrm>
            <a:off x="179512" y="116632"/>
            <a:ext cx="8784976" cy="2308324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Podle slov významného českého astronoma a astrofyzika </a:t>
            </a:r>
            <a:br>
              <a:rPr lang="cs-CZ" sz="240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40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Jiřího Grygara:</a:t>
            </a:r>
          </a:p>
          <a:p>
            <a:pPr algn="ctr"/>
            <a:r>
              <a:rPr lang="cs-CZ" sz="2400" b="1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„Hubbleův </a:t>
            </a:r>
            <a:r>
              <a:rPr lang="cs-CZ" sz="2400" b="1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kosmický teleskop je bezpochyby nejproduktivnějším přístrojem v dějinách </a:t>
            </a:r>
            <a:r>
              <a:rPr lang="cs-CZ" sz="2400" b="1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astronomie. Poznatky</a:t>
            </a:r>
            <a:r>
              <a:rPr lang="cs-CZ" sz="2400" b="1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které nám dal, způsobily průlom v našich vědomostech o vesmíru.</a:t>
            </a:r>
            <a:r>
              <a:rPr lang="cs-CZ" sz="2400" b="1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“ </a:t>
            </a:r>
            <a:endParaRPr lang="cs-CZ" sz="2400" b="1" dirty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467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4348201" cy="2924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9041" y="3047753"/>
            <a:ext cx="5455176" cy="1323439"/>
          </a:xfrm>
          <a:prstGeom prst="rect">
            <a:avLst/>
          </a:prstGeom>
          <a:gradFill flip="none" rotWithShape="1">
            <a:gsLst>
              <a:gs pos="0">
                <a:srgbClr val="006FDE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Výměna kamery  </a:t>
            </a:r>
            <a:r>
              <a:rPr lang="cs-CZ" sz="2000" b="1" dirty="0">
                <a:solidFill>
                  <a:schemeClr val="bg1"/>
                </a:solidFill>
              </a:rPr>
              <a:t>ve tvaru </a:t>
            </a:r>
            <a:r>
              <a:rPr lang="cs-CZ" sz="2000" b="1" dirty="0" smtClean="0">
                <a:solidFill>
                  <a:schemeClr val="bg1"/>
                </a:solidFill>
              </a:rPr>
              <a:t>křídla (- na Zemi váží 610 </a:t>
            </a:r>
            <a:r>
              <a:rPr lang="cs-CZ" sz="2000" b="1" dirty="0">
                <a:solidFill>
                  <a:schemeClr val="bg1"/>
                </a:solidFill>
              </a:rPr>
              <a:t>liber (277 kg</a:t>
            </a:r>
            <a:r>
              <a:rPr lang="cs-CZ" sz="2000" b="1" dirty="0" smtClean="0">
                <a:solidFill>
                  <a:schemeClr val="bg1"/>
                </a:solidFill>
              </a:rPr>
              <a:t>)). 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Většina </a:t>
            </a:r>
            <a:r>
              <a:rPr lang="cs-CZ" sz="2000" b="1" dirty="0">
                <a:solidFill>
                  <a:schemeClr val="bg1"/>
                </a:solidFill>
              </a:rPr>
              <a:t>z nejpopulárnějších snímků HST byla přijata s tímto druhým </a:t>
            </a:r>
            <a:r>
              <a:rPr lang="cs-CZ" sz="2000" b="1" dirty="0" smtClean="0">
                <a:solidFill>
                  <a:schemeClr val="bg1"/>
                </a:solidFill>
              </a:rPr>
              <a:t>fotoaparátem.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06477" y="116632"/>
            <a:ext cx="4149499" cy="72008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Servisní mise</a:t>
            </a:r>
            <a:endParaRPr lang="cs-CZ" sz="3100" dirty="0"/>
          </a:p>
        </p:txBody>
      </p:sp>
      <p:sp>
        <p:nvSpPr>
          <p:cNvPr id="3" name="Obdélník 2"/>
          <p:cNvSpPr/>
          <p:nvPr/>
        </p:nvSpPr>
        <p:spPr>
          <a:xfrm>
            <a:off x="0" y="829991"/>
            <a:ext cx="4355976" cy="702372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Prosinec 1993 - </a:t>
            </a:r>
            <a:r>
              <a:rPr lang="fr-FR" sz="2400" b="1" dirty="0" smtClean="0"/>
              <a:t>Servisní mise</a:t>
            </a:r>
            <a:endParaRPr lang="fr-FR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2450" y="4371192"/>
            <a:ext cx="54551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Poté</a:t>
            </a:r>
            <a:r>
              <a:rPr lang="cs-CZ" sz="2200" dirty="0"/>
              <a:t>, co se objevily problémy se zrcadlem, ukázala první servisní mise, že astronauti budou nuceni provést sérii dodatečných úprav a instalaci korekční optiky.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5" y="3222104"/>
            <a:ext cx="3380606" cy="3358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594352" y="5817742"/>
            <a:ext cx="5455176" cy="964772"/>
          </a:xfrm>
          <a:prstGeom prst="wedgeRoundRectCallout">
            <a:avLst>
              <a:gd name="adj1" fmla="val -61735"/>
              <a:gd name="adj2" fmla="val -42328"/>
              <a:gd name="adj3" fmla="val 16667"/>
            </a:avLst>
          </a:prstGeom>
          <a:solidFill>
            <a:schemeClr val="accent1">
              <a:alpha val="5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Astronauti </a:t>
            </a:r>
            <a:r>
              <a:rPr lang="cs-CZ" sz="2000" b="1" dirty="0">
                <a:solidFill>
                  <a:schemeClr val="bg1"/>
                </a:solidFill>
              </a:rPr>
              <a:t>během práce 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na </a:t>
            </a:r>
            <a:r>
              <a:rPr lang="cs-CZ" sz="2000" b="1" dirty="0">
                <a:solidFill>
                  <a:schemeClr val="bg1"/>
                </a:solidFill>
              </a:rPr>
              <a:t>Hubbleově </a:t>
            </a:r>
            <a:r>
              <a:rPr lang="cs-CZ" sz="2000" b="1" dirty="0" smtClean="0">
                <a:solidFill>
                  <a:schemeClr val="bg1"/>
                </a:solidFill>
              </a:rPr>
              <a:t>vesmírném dalekohledu</a:t>
            </a:r>
            <a:r>
              <a:rPr lang="cs-CZ" sz="2000" b="1" dirty="0">
                <a:solidFill>
                  <a:schemeClr val="bg1"/>
                </a:solidFill>
              </a:rPr>
              <a:t> – servisní mise 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1885" y="1548994"/>
            <a:ext cx="43559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Mise STS-61 (raketoplánu Endeavour) proběhla </a:t>
            </a:r>
            <a:r>
              <a:rPr lang="cs-CZ" sz="2200" dirty="0" smtClean="0"/>
              <a:t> zahrnovala </a:t>
            </a:r>
            <a:r>
              <a:rPr lang="cs-CZ" sz="2200" dirty="0"/>
              <a:t>instalaci několika zařízení a různého vybavení.</a:t>
            </a:r>
          </a:p>
        </p:txBody>
      </p:sp>
    </p:spTree>
    <p:extLst>
      <p:ext uri="{BB962C8B-B14F-4D97-AF65-F5344CB8AC3E}">
        <p14:creationId xmlns:p14="http://schemas.microsoft.com/office/powerpoint/2010/main" val="314325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3" grpId="0" animBg="1"/>
      <p:bldP spid="5" grpId="0" build="p"/>
      <p:bldP spid="6" grpId="0" animBg="1"/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6891" y="144053"/>
            <a:ext cx="4355976" cy="702372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Únor 1997 - </a:t>
            </a:r>
            <a:r>
              <a:rPr lang="fr-FR" sz="2400" b="1" dirty="0" smtClean="0"/>
              <a:t>Servisní mise</a:t>
            </a:r>
            <a:r>
              <a:rPr lang="cs-CZ" sz="2400" b="1" dirty="0" smtClean="0"/>
              <a:t> 2</a:t>
            </a:r>
            <a:endParaRPr lang="fr-FR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926" y="982662"/>
            <a:ext cx="626469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- servisní </a:t>
            </a:r>
            <a:r>
              <a:rPr lang="cs-CZ" sz="2200" dirty="0"/>
              <a:t>mise 2 </a:t>
            </a:r>
            <a:r>
              <a:rPr lang="cs-CZ" sz="2200" dirty="0" smtClean="0"/>
              <a:t>Discovery</a:t>
            </a:r>
            <a:r>
              <a:rPr lang="cs-CZ" sz="2200" dirty="0"/>
              <a:t> - výměna zařízení </a:t>
            </a:r>
            <a:r>
              <a:rPr lang="cs-CZ" sz="2200" dirty="0" smtClean="0"/>
              <a:t>za spektrometr, </a:t>
            </a:r>
            <a:r>
              <a:rPr lang="cs-CZ" sz="2400" dirty="0" smtClean="0"/>
              <a:t>byla </a:t>
            </a:r>
            <a:r>
              <a:rPr lang="cs-CZ" sz="2400" dirty="0"/>
              <a:t>opravena tepelná izolace a znova upravena oběžná </a:t>
            </a:r>
            <a:r>
              <a:rPr lang="cs-CZ" sz="2400" dirty="0" smtClean="0"/>
              <a:t>dráha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951645"/>
            <a:ext cx="374441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Servisní mise 3A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Discovery </a:t>
            </a:r>
            <a:r>
              <a:rPr lang="cs-CZ" sz="2200" dirty="0"/>
              <a:t>(STS-103) </a:t>
            </a:r>
            <a:r>
              <a:rPr lang="cs-CZ" sz="2200" dirty="0" smtClean="0"/>
              <a:t>– </a:t>
            </a:r>
            <a:br>
              <a:rPr lang="cs-CZ" sz="2200" dirty="0" smtClean="0"/>
            </a:br>
            <a:r>
              <a:rPr lang="cs-CZ" sz="2200" dirty="0" smtClean="0"/>
              <a:t>byla odštěpnou </a:t>
            </a:r>
            <a:r>
              <a:rPr lang="cs-CZ" sz="2200" dirty="0"/>
              <a:t>misi od původně plánované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servisní </a:t>
            </a:r>
            <a:r>
              <a:rPr lang="cs-CZ" sz="2200" dirty="0"/>
              <a:t>mise 3. Vznik varianty 3A byl vynucen nenadálým selháním tří palubních </a:t>
            </a:r>
            <a:r>
              <a:rPr lang="cs-CZ" sz="2200" dirty="0" smtClean="0"/>
              <a:t>gyroskopů.</a:t>
            </a:r>
            <a:endParaRPr lang="cs-CZ" sz="2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405" y="173270"/>
            <a:ext cx="2700541" cy="4045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15616" y="2267744"/>
            <a:ext cx="4680520" cy="702372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Prosinec 1997 - </a:t>
            </a:r>
            <a:r>
              <a:rPr lang="fr-FR" sz="2400" b="1" dirty="0" smtClean="0"/>
              <a:t>Servisní mise</a:t>
            </a:r>
            <a:r>
              <a:rPr lang="cs-CZ" sz="2400" b="1" dirty="0" smtClean="0"/>
              <a:t> 3A</a:t>
            </a:r>
            <a:endParaRPr lang="fr-FR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311616" y="651095"/>
            <a:ext cx="1767763" cy="15372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371494"/>
            <a:ext cx="2372796" cy="2372796"/>
          </a:xfrm>
          <a:prstGeom prst="rect">
            <a:avLst/>
          </a:prstGeom>
        </p:spPr>
      </p:pic>
      <p:sp>
        <p:nvSpPr>
          <p:cNvPr id="10" name="Zaoblený obdélníkový popisek 9"/>
          <p:cNvSpPr/>
          <p:nvPr/>
        </p:nvSpPr>
        <p:spPr>
          <a:xfrm>
            <a:off x="282402" y="5733256"/>
            <a:ext cx="6006220" cy="1011034"/>
          </a:xfrm>
          <a:prstGeom prst="wedgeRoundRectCallout">
            <a:avLst>
              <a:gd name="adj1" fmla="val 73015"/>
              <a:gd name="adj2" fmla="val 1168"/>
              <a:gd name="adj3" fmla="val 16667"/>
            </a:avLst>
          </a:prstGeom>
          <a:solidFill>
            <a:schemeClr val="accent1"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Gyroskop (zařízení využívané v </a:t>
            </a:r>
            <a:r>
              <a:rPr lang="cs-CZ" sz="2000" dirty="0" smtClean="0">
                <a:solidFill>
                  <a:schemeClr val="bg1"/>
                </a:solidFill>
              </a:rPr>
              <a:t>navigaci). </a:t>
            </a:r>
            <a:r>
              <a:rPr lang="cs-CZ" sz="2000" dirty="0">
                <a:solidFill>
                  <a:schemeClr val="bg1"/>
                </a:solidFill>
              </a:rPr>
              <a:t>Rotor (rotující setrvačník uprostřed) zachovává svou polohu bez ohledu na polohu vnějšího rámu.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8137"/>
            <a:ext cx="2627784" cy="262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792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" presetClass="entr" presetSubtype="32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/>
      <p:bldP spid="5" grpId="0" build="p"/>
      <p:bldP spid="7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7256" y="185551"/>
            <a:ext cx="4680520" cy="702372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Březen 2002 - Servisní </a:t>
            </a:r>
            <a:r>
              <a:rPr lang="cs-CZ" sz="2400" b="1" dirty="0"/>
              <a:t>mise </a:t>
            </a:r>
            <a:r>
              <a:rPr lang="cs-CZ" sz="2400" b="1" dirty="0" smtClean="0"/>
              <a:t>3B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544" y="3970254"/>
            <a:ext cx="4176464" cy="2756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4680520" cy="3382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99743" y="1096503"/>
            <a:ext cx="396044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Během mise </a:t>
            </a:r>
            <a:r>
              <a:rPr lang="cs-CZ" sz="2200" dirty="0" smtClean="0"/>
              <a:t>bylo </a:t>
            </a:r>
            <a:r>
              <a:rPr lang="cs-CZ" sz="2200" dirty="0"/>
              <a:t>nainstalováno nové zařízení – </a:t>
            </a:r>
            <a:r>
              <a:rPr lang="cs-CZ" sz="2200" dirty="0" smtClean="0"/>
              <a:t>pokročilá </a:t>
            </a:r>
            <a:r>
              <a:rPr lang="cs-CZ" sz="2200" dirty="0"/>
              <a:t>pozorovací kamera (ACS</a:t>
            </a:r>
            <a:r>
              <a:rPr lang="cs-CZ" sz="2200" dirty="0" smtClean="0"/>
              <a:t>). </a:t>
            </a:r>
          </a:p>
          <a:p>
            <a:r>
              <a:rPr lang="cs-CZ" sz="2200" dirty="0" smtClean="0"/>
              <a:t>Byl </a:t>
            </a:r>
            <a:r>
              <a:rPr lang="cs-CZ" sz="2200" dirty="0"/>
              <a:t>instalován nový chladicí </a:t>
            </a:r>
            <a:r>
              <a:rPr lang="cs-CZ" sz="2200" dirty="0" smtClean="0"/>
              <a:t>systém.</a:t>
            </a:r>
          </a:p>
          <a:p>
            <a:r>
              <a:rPr lang="cs-CZ" sz="2200" dirty="0" smtClean="0"/>
              <a:t>Již podruhé byly vyměněny </a:t>
            </a:r>
            <a:r>
              <a:rPr lang="cs-CZ" sz="2200" dirty="0"/>
              <a:t>solární panely.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221555" y="5013176"/>
            <a:ext cx="4248472" cy="1368152"/>
          </a:xfrm>
          <a:prstGeom prst="wedgeRoundRectCallout">
            <a:avLst>
              <a:gd name="adj1" fmla="val -1046"/>
              <a:gd name="adj2" fmla="val -86261"/>
              <a:gd name="adj3" fmla="val 16667"/>
            </a:avLst>
          </a:prstGeom>
          <a:solidFill>
            <a:schemeClr val="accent1">
              <a:alpha val="4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Připojení raketoplánu Columbia k Hubbleově vesmírnému dalekohledu – servisní mise 3B</a:t>
            </a:r>
          </a:p>
        </p:txBody>
      </p:sp>
    </p:spTree>
    <p:extLst>
      <p:ext uri="{BB962C8B-B14F-4D97-AF65-F5344CB8AC3E}">
        <p14:creationId xmlns:p14="http://schemas.microsoft.com/office/powerpoint/2010/main" val="360178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6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1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5551"/>
            <a:ext cx="381000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45" y="1037625"/>
            <a:ext cx="46805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/>
              <a:t>Servisní mise 4 (SM4), byla závěrečná mise raketoplánu Atlantis (STS-125) k údržbě Hubble Space </a:t>
            </a:r>
            <a:r>
              <a:rPr lang="cs-CZ" sz="2200" dirty="0" smtClean="0"/>
              <a:t>Telescopu.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118745" y="185551"/>
            <a:ext cx="4680520" cy="702372"/>
          </a:xfrm>
          <a:prstGeom prst="rect">
            <a:avLst/>
          </a:prstGeom>
          <a:gradFill>
            <a:gsLst>
              <a:gs pos="0">
                <a:srgbClr val="003366"/>
              </a:gs>
              <a:gs pos="52000">
                <a:srgbClr val="0062C4"/>
              </a:gs>
              <a:gs pos="100000">
                <a:srgbClr val="003366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/>
              <a:t>Květen 2009 - Servisní </a:t>
            </a:r>
            <a:r>
              <a:rPr lang="cs-CZ" sz="2400" b="1" dirty="0"/>
              <a:t>mise </a:t>
            </a:r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4761" y="2947801"/>
            <a:ext cx="326129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Astronauti během této mise vykonali pět „vesmírných procházek“.</a:t>
            </a:r>
            <a:endParaRPr lang="cs-CZ" sz="2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34944"/>
            <a:ext cx="2791404" cy="4242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159" y="4566585"/>
            <a:ext cx="3339514" cy="2212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65273"/>
            <a:ext cx="2291568" cy="345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232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470"/>
                            </p:stCondLst>
                            <p:childTnLst>
                              <p:par>
                                <p:cTn id="13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animBg="1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88640"/>
            <a:ext cx="5205264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nám přinesl HUBBLE?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339712"/>
            <a:ext cx="5223088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/>
              <a:t>U</a:t>
            </a:r>
            <a:r>
              <a:rPr lang="cs-CZ" sz="2200" dirty="0" smtClean="0"/>
              <a:t>místění HST mimo </a:t>
            </a:r>
            <a:r>
              <a:rPr lang="cs-CZ" sz="2200" dirty="0"/>
              <a:t>zemskou atmosféru umožňuje pořizovat velmi ostré snímky vesmírných těles</a:t>
            </a:r>
            <a:r>
              <a:rPr lang="cs-CZ" sz="2200" dirty="0" smtClean="0"/>
              <a:t>.</a:t>
            </a:r>
          </a:p>
          <a:p>
            <a:pPr algn="ctr">
              <a:spcAft>
                <a:spcPts val="1200"/>
              </a:spcAft>
            </a:pPr>
            <a:r>
              <a:rPr lang="cs-CZ" sz="2200" dirty="0"/>
              <a:t>Dalekohled předává na Zemi obrazy vesmíru neovlivněné zemskou </a:t>
            </a:r>
            <a:r>
              <a:rPr lang="cs-CZ" sz="2200" dirty="0" smtClean="0"/>
              <a:t>atmosférou.</a:t>
            </a: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69041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074" y="3789040"/>
            <a:ext cx="4347654" cy="2880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56" y="3142496"/>
            <a:ext cx="4427984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/>
              <a:t>Od svého vypuštění se stal </a:t>
            </a:r>
            <a:r>
              <a:rPr lang="cs-CZ" sz="2200" dirty="0" smtClean="0"/>
              <a:t>jedním z </a:t>
            </a:r>
            <a:r>
              <a:rPr lang="cs-CZ" sz="2200" dirty="0"/>
              <a:t>nejdůležitějších dalekohledů v historii astronomie a významně se zasloužil </a:t>
            </a:r>
            <a:r>
              <a:rPr lang="cs-CZ" sz="2200" dirty="0" smtClean="0"/>
              <a:t>o </a:t>
            </a:r>
            <a:r>
              <a:rPr lang="cs-CZ" sz="2200" dirty="0"/>
              <a:t>prohloubení poznatků o vesmíru. </a:t>
            </a:r>
          </a:p>
          <a:p>
            <a:pPr algn="ctr">
              <a:spcAft>
                <a:spcPts val="1200"/>
              </a:spcAft>
            </a:pPr>
            <a:r>
              <a:rPr lang="cs-CZ" sz="2200" dirty="0"/>
              <a:t>Přispěl k mnohým klíčovým objevům, které pomohly astronomům lépe porozumět základním problémům astrofyziky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31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7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243" y="116632"/>
            <a:ext cx="8915697" cy="1145611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dirty="0" smtClean="0"/>
              <a:t>Pohled do vesmíru </a:t>
            </a:r>
            <a:br>
              <a:rPr lang="cs-CZ" dirty="0" smtClean="0"/>
            </a:br>
            <a:r>
              <a:rPr lang="cs-CZ" dirty="0" smtClean="0"/>
              <a:t>z Hubblova vesmírného teleskopu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59" y="1400553"/>
            <a:ext cx="4087341" cy="4087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892776" y="1700808"/>
            <a:ext cx="3672408" cy="720080"/>
          </a:xfrm>
          <a:prstGeom prst="wedgeRoundRectCallout">
            <a:avLst>
              <a:gd name="adj1" fmla="val -72314"/>
              <a:gd name="adj2" fmla="val 56986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Mlhovina v Orionu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759" y="2996952"/>
            <a:ext cx="4588442" cy="3785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245815" y="5733256"/>
            <a:ext cx="3949030" cy="936104"/>
          </a:xfrm>
          <a:prstGeom prst="wedgeRoundRectCallout">
            <a:avLst>
              <a:gd name="adj1" fmla="val 73523"/>
              <a:gd name="adj2" fmla="val -52669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Spirální galaxie NGC 4414 v souhvězdí Vlasy Bereniky</a:t>
            </a:r>
          </a:p>
        </p:txBody>
      </p:sp>
    </p:spTree>
    <p:extLst>
      <p:ext uri="{BB962C8B-B14F-4D97-AF65-F5344CB8AC3E}">
        <p14:creationId xmlns:p14="http://schemas.microsoft.com/office/powerpoint/2010/main" val="268611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39"/>
            <a:ext cx="4652065" cy="338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436096" y="728699"/>
            <a:ext cx="3456384" cy="1152128"/>
          </a:xfrm>
          <a:prstGeom prst="wedgeRoundRectCallout">
            <a:avLst>
              <a:gd name="adj1" fmla="val -70262"/>
              <a:gd name="adj2" fmla="val -3828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Mlhovina Koňská hlava</a:t>
            </a:r>
            <a:b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temná mlhovina </a:t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souhvězdí Orion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79534"/>
            <a:ext cx="4176464" cy="4218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323528" y="4489608"/>
            <a:ext cx="3456384" cy="1152128"/>
          </a:xfrm>
          <a:prstGeom prst="wedgeRoundRectCallout">
            <a:avLst>
              <a:gd name="adj1" fmla="val 86337"/>
              <a:gd name="adj2" fmla="val 65297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část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mlhoviny Tarantule ve Velkém Magellanovu oblaku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546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378086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96347" y="4653516"/>
            <a:ext cx="3744416" cy="2107744"/>
          </a:xfrm>
          <a:prstGeom prst="wedgeRoundRectCallout">
            <a:avLst>
              <a:gd name="adj1" fmla="val -7883"/>
              <a:gd name="adj2" fmla="val -64152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Jeden z nejznámějších obrázků Hubbleova dalekohledu tzv</a:t>
            </a:r>
            <a:r>
              <a:rPr lang="cs-CZ" sz="2200" b="1" dirty="0">
                <a:solidFill>
                  <a:schemeClr val="bg1"/>
                </a:solidFill>
              </a:rPr>
              <a:t>.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Sloupy </a:t>
            </a:r>
            <a:r>
              <a:rPr lang="cs-CZ" sz="2200" b="1" dirty="0">
                <a:solidFill>
                  <a:schemeClr val="bg1"/>
                </a:solidFill>
              </a:rPr>
              <a:t>stvoření, oblast v Orlí mlhovině, ve které se rodí nové </a:t>
            </a:r>
            <a:r>
              <a:rPr lang="cs-CZ" sz="2200" b="1" dirty="0" smtClean="0">
                <a:solidFill>
                  <a:schemeClr val="bg1"/>
                </a:solidFill>
              </a:rPr>
              <a:t>hvězdy.</a:t>
            </a:r>
            <a:endParaRPr lang="cs-CZ" sz="2200" b="1" dirty="0">
              <a:solidFill>
                <a:schemeClr val="bg1"/>
              </a:solidFill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41700"/>
            <a:ext cx="4302050" cy="3321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4745553" y="476672"/>
            <a:ext cx="4302050" cy="2537088"/>
          </a:xfrm>
          <a:prstGeom prst="wedgeRoundRectCallout">
            <a:avLst>
              <a:gd name="adj1" fmla="val 2"/>
              <a:gd name="adj2" fmla="val 74781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200" b="1" dirty="0">
                <a:solidFill>
                  <a:schemeClr val="bg1"/>
                </a:solidFill>
              </a:rPr>
              <a:t>Trifid</a:t>
            </a:r>
            <a:r>
              <a:rPr lang="cs-CZ" sz="2200" dirty="0">
                <a:solidFill>
                  <a:schemeClr val="bg1"/>
                </a:solidFill>
              </a:rPr>
              <a:t> - červená část je emisní mlhovina spojená s mladou hvězdokupou v blízkosti centra.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Celý </a:t>
            </a:r>
            <a:r>
              <a:rPr lang="cs-CZ" sz="2200" dirty="0">
                <a:solidFill>
                  <a:schemeClr val="bg1"/>
                </a:solidFill>
              </a:rPr>
              <a:t>systém je obklopen modrou reflexní mlhovinou.</a:t>
            </a:r>
          </a:p>
          <a:p>
            <a:r>
              <a:rPr lang="cs-CZ" sz="2400" dirty="0"/>
              <a:t>     </a:t>
            </a:r>
          </a:p>
        </p:txBody>
      </p:sp>
    </p:spTree>
    <p:extLst>
      <p:ext uri="{BB962C8B-B14F-4D97-AF65-F5344CB8AC3E}">
        <p14:creationId xmlns:p14="http://schemas.microsoft.com/office/powerpoint/2010/main" val="298343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43" y="0"/>
            <a:ext cx="4276965" cy="486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760" y="2390096"/>
            <a:ext cx="4415532" cy="441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153443" y="5013176"/>
            <a:ext cx="3744416" cy="1631072"/>
          </a:xfrm>
          <a:prstGeom prst="wedgeRoundRectCallout">
            <a:avLst>
              <a:gd name="adj1" fmla="val 75226"/>
              <a:gd name="adj2" fmla="val -9608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Mlhovina </a:t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Přesýpací </a:t>
            </a:r>
            <a:r>
              <a:rPr lang="cs-CZ" sz="2200" b="1" dirty="0">
                <a:solidFill>
                  <a:schemeClr val="bg1"/>
                </a:solidFill>
              </a:rPr>
              <a:t>hodiny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leží  </a:t>
            </a:r>
            <a:r>
              <a:rPr lang="cs-CZ" sz="2200" b="1" dirty="0">
                <a:solidFill>
                  <a:schemeClr val="bg1"/>
                </a:solidFill>
              </a:rPr>
              <a:t>v centrální části mlhoviny </a:t>
            </a:r>
            <a:r>
              <a:rPr lang="cs-CZ" sz="2200" b="1" dirty="0" smtClean="0">
                <a:solidFill>
                  <a:schemeClr val="bg1"/>
                </a:solidFill>
              </a:rPr>
              <a:t>Laguna. 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5021426" y="332656"/>
            <a:ext cx="3908865" cy="1631072"/>
          </a:xfrm>
          <a:prstGeom prst="wedgeRoundRectCallout">
            <a:avLst>
              <a:gd name="adj1" fmla="val -72084"/>
              <a:gd name="adj2" fmla="val 31986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bg1"/>
                </a:solidFill>
              </a:rPr>
              <a:t>Laguna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má </a:t>
            </a:r>
            <a:r>
              <a:rPr lang="cs-CZ" sz="2200" dirty="0">
                <a:solidFill>
                  <a:schemeClr val="bg1"/>
                </a:solidFill>
              </a:rPr>
              <a:t>rozměry 140×60 l.y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(pohled </a:t>
            </a:r>
            <a:r>
              <a:rPr lang="cs-CZ" sz="2200" dirty="0">
                <a:solidFill>
                  <a:schemeClr val="bg1"/>
                </a:solidFill>
              </a:rPr>
              <a:t>na celou </a:t>
            </a:r>
            <a:r>
              <a:rPr lang="cs-CZ" sz="2200" dirty="0" smtClean="0">
                <a:solidFill>
                  <a:schemeClr val="bg1"/>
                </a:solidFill>
              </a:rPr>
              <a:t>mlhovinu)</a:t>
            </a:r>
            <a:endParaRPr lang="cs-CZ" sz="2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95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62010"/>
            <a:ext cx="4848969" cy="3951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60851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237451" y="260648"/>
            <a:ext cx="3744416" cy="2232248"/>
          </a:xfrm>
          <a:prstGeom prst="wedgeRoundRectCallout">
            <a:avLst>
              <a:gd name="adj1" fmla="val 39778"/>
              <a:gd name="adj2" fmla="val 74520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Krabí mlhovina</a:t>
            </a:r>
            <a:b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>
                <a:solidFill>
                  <a:schemeClr val="bg1"/>
                </a:solidFill>
              </a:rPr>
              <a:t>- pozůstatek po explozi supernovy v souhvězdí Býka. </a:t>
            </a:r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Exploze </a:t>
            </a:r>
            <a:r>
              <a:rPr lang="cs-CZ" sz="2000" b="1" dirty="0">
                <a:solidFill>
                  <a:schemeClr val="bg1"/>
                </a:solidFill>
              </a:rPr>
              <a:t>byla pozorována ve staré Číně roku 1054.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107504" y="3933056"/>
            <a:ext cx="3744416" cy="2780928"/>
          </a:xfrm>
          <a:prstGeom prst="wedgeRoundRectCallout">
            <a:avLst>
              <a:gd name="adj1" fmla="val 51200"/>
              <a:gd name="adj2" fmla="val -72551"/>
              <a:gd name="adj3" fmla="val 16667"/>
            </a:avLst>
          </a:prstGeom>
          <a:gradFill flip="none" rotWithShape="1">
            <a:gsLst>
              <a:gs pos="0">
                <a:srgbClr val="0062C4"/>
              </a:gs>
              <a:gs pos="51000">
                <a:srgbClr val="0062C4">
                  <a:tint val="44500"/>
                  <a:satMod val="160000"/>
                </a:srgbClr>
              </a:gs>
              <a:gs pos="100000">
                <a:srgbClr val="0062C4"/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NGC 4038/4039 (Tykadla, Anténa) - kolize dvou galaxií v souhvězdí Havrana. </a:t>
            </a:r>
            <a:r>
              <a:rPr lang="cs-CZ" sz="2000" b="1" dirty="0" smtClean="0">
                <a:solidFill>
                  <a:schemeClr val="bg1"/>
                </a:solidFill>
              </a:rPr>
              <a:t/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HST </a:t>
            </a:r>
            <a:r>
              <a:rPr lang="cs-CZ" sz="2000" dirty="0">
                <a:solidFill>
                  <a:schemeClr val="bg1"/>
                </a:solidFill>
              </a:rPr>
              <a:t>objevil přes 1000 jasných mladých hvězdokup vznikajících v důsledku srážky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Vzdálenost 63 000 000 </a:t>
            </a:r>
            <a:r>
              <a:rPr lang="cs-CZ" sz="2000" dirty="0">
                <a:solidFill>
                  <a:schemeClr val="bg1"/>
                </a:solidFill>
              </a:rPr>
              <a:t>l.y. </a:t>
            </a:r>
          </a:p>
        </p:txBody>
      </p:sp>
    </p:spTree>
    <p:extLst>
      <p:ext uri="{BB962C8B-B14F-4D97-AF65-F5344CB8AC3E}">
        <p14:creationId xmlns:p14="http://schemas.microsoft.com/office/powerpoint/2010/main" val="320809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248" y="191211"/>
            <a:ext cx="8229600" cy="917051"/>
          </a:xfrm>
        </p:spPr>
        <p:txBody>
          <a:bodyPr/>
          <a:lstStyle/>
          <a:p>
            <a:r>
              <a:rPr lang="cs-CZ" dirty="0" smtClean="0"/>
              <a:t>A ještě něco navíc . . .</a:t>
            </a:r>
            <a:endParaRPr lang="cs-CZ" dirty="0"/>
          </a:p>
        </p:txBody>
      </p:sp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638" y="2060848"/>
            <a:ext cx="4424821" cy="4437112"/>
          </a:xfrm>
          <a:prstGeom prst="rect">
            <a:avLst/>
          </a:prstGeom>
          <a:noFill/>
          <a:ln>
            <a:noFill/>
          </a:ln>
          <a:effectLst>
            <a:glow rad="8890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2958868" y="1174304"/>
            <a:ext cx="3240360" cy="1008112"/>
          </a:xfrm>
          <a:prstGeom prst="horizontalScroll">
            <a:avLst>
              <a:gd name="adj" fmla="val 17441"/>
            </a:avLst>
          </a:prstGeom>
          <a:gradFill>
            <a:gsLst>
              <a:gs pos="0">
                <a:srgbClr val="003366"/>
              </a:gs>
              <a:gs pos="50000">
                <a:srgbClr val="003366">
                  <a:lumMod val="45000"/>
                  <a:lumOff val="55000"/>
                  <a:alpha val="56000"/>
                </a:srgbClr>
              </a:gs>
              <a:gs pos="100000">
                <a:srgbClr val="0062C4"/>
              </a:gs>
            </a:gsLst>
            <a:lin ang="5400000" scaled="0"/>
          </a:gradFill>
          <a:ln>
            <a:solidFill>
              <a:srgbClr val="0033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KLIKNI NA OBRÁZEK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563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525658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7704" y="1844824"/>
            <a:ext cx="8424936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Děkuji </a:t>
            </a:r>
            <a:b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 pozornost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606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70" y="1196752"/>
            <a:ext cx="9144000" cy="5401479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Mezinárodní vesmírná stanice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c2012, Datum poslední revize 16. 06. 2012, 13:10 UTC, [citováno 19. 06. 2012]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cs.wikipedia.org/w/index.php?title=Mezin%C3%A1rodn%C3%AD_vesm%C3%ADrn%C3%A1_stanice&amp;oldid=8669382</a:t>
            </a: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 Space Shuttle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poslední revize 23. 05. 2012, 18:26 UTC, [citováno 19. 06. 2012]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cs.wikipedia.org/w/index.php?title=Space_Shuttle&amp;oldid=8571553</a:t>
            </a: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Sojuz (kosmická loď)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c2011,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poslední revize 22. 12. 2011, 13:14 UTC, [citováno 20. 06. 2012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], &lt;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://cs.wikipedia.org/w/index.php?title=Sojuz_(kosmick%C3%A1_lo%C4%8F)&amp;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oldid=7767903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&gt;   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Hubbleův vesmírný dalekohled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c2012, Datum poslední revize 16. 06. 2012, 17:25 UTC, [citováno 20. 06. 2012] &lt;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http://cs.wikipedia.org/w/index.php?title=Hubble%C5%AFv_vesm%C3%ADrn%C3%BD_dalekohled&amp;oldid=8670266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&gt; </a:t>
            </a: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Gyroskop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poslední revize 22. 05. 2012, 08:29 UTC, [citováno 20. 06. 2012] &lt;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http://cs.wikipedia.org/w/index.php?title=Gyroskop&amp;oldid=8564721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&gt; </a:t>
            </a: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Astrofotografie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poslední revize 9. 03. 2012, 04:59 UTC, [citováno 20. 06. 2012] &lt;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http://cs.wikipedia.org/w/index.php?title=Astrofotografie&amp;oldid=8237669</a:t>
            </a:r>
            <a:r>
              <a:rPr lang="cs-CZ" sz="1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&gt; </a:t>
            </a:r>
            <a:endPara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84284"/>
            <a:ext cx="20370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026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2462213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Galaxie Mléčná dráha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[online], Wikipedie: Otevřená encyklopedie, c2012, Datum poslední revize 13. 06. 2012, 01:15 UTC, [citováno 21. 06. 2012] &lt;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http://cs.wikipedia.org/w/index.php?title=Galaxie_Ml%C3%A9%C4%8Dn%C3%A1_dr%C3%A1ha&amp;oldid=8654286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HUBBLESITE, [ONLINE], [citováno 20. 06. 2012]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/>
            </a:r>
            <a:b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</a:b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http://hubblesite.org/the_telescope/hubble_essentials/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http://hubblesite.org/gallery/spacecraft/</a:t>
            </a:r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office.microsoft.com/cs-cz/images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8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6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1056</TotalTime>
  <Words>959</Words>
  <Application>Microsoft Office PowerPoint</Application>
  <PresentationFormat>Předvádění na obrazovce (4:3)</PresentationFormat>
  <Paragraphs>142</Paragraphs>
  <Slides>27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Vrchol</vt:lpstr>
      <vt:lpstr>Motiv6</vt:lpstr>
      <vt:lpstr>Motiv systému Office</vt:lpstr>
      <vt:lpstr>1_Živly</vt:lpstr>
      <vt:lpstr>Prezentace aplikace PowerPoint</vt:lpstr>
      <vt:lpstr>ANOTACE:</vt:lpstr>
      <vt:lpstr>VESMÍR</vt:lpstr>
      <vt:lpstr>Prezentace aplikace PowerPoint</vt:lpstr>
      <vt:lpstr>Mezinárodní vesmírná stanice ISS</vt:lpstr>
      <vt:lpstr>Mezinárodní vesmírná stanice  (International Space Station - ISS) </vt:lpstr>
      <vt:lpstr>ISS</vt:lpstr>
      <vt:lpstr>Technické parametry stanice ISS</vt:lpstr>
      <vt:lpstr>Prezentace aplikace PowerPoint</vt:lpstr>
      <vt:lpstr>Prezentace aplikace PowerPoint</vt:lpstr>
      <vt:lpstr>Hubbleův vesmírný dalekohled (zkratka HST z Hubble Space Telescope  krátce Hubble nebo zkratkou HST)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nám přinesl HUBBLE?</vt:lpstr>
      <vt:lpstr>Pohled do vesmíru  z Hubblova vesmírného teleskopu</vt:lpstr>
      <vt:lpstr>Prezentace aplikace PowerPoint</vt:lpstr>
      <vt:lpstr>Prezentace aplikace PowerPoint</vt:lpstr>
      <vt:lpstr>Prezentace aplikace PowerPoint</vt:lpstr>
      <vt:lpstr>Prezentace aplikace PowerPoint</vt:lpstr>
      <vt:lpstr>A ještě něco navíc . . 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HUBBLEŮV TELESKOP</dc:title>
  <dc:creator>Špinlerová Zdeňka</dc:creator>
  <cp:lastModifiedBy>admin</cp:lastModifiedBy>
  <cp:revision>64</cp:revision>
  <dcterms:created xsi:type="dcterms:W3CDTF">2012-06-19T16:17:04Z</dcterms:created>
  <dcterms:modified xsi:type="dcterms:W3CDTF">2012-07-17T00:20:34Z</dcterms:modified>
</cp:coreProperties>
</file>