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71" r:id="rId3"/>
    <p:sldId id="256" r:id="rId4"/>
    <p:sldId id="257" r:id="rId5"/>
    <p:sldId id="258" r:id="rId6"/>
    <p:sldId id="261" r:id="rId7"/>
    <p:sldId id="260" r:id="rId8"/>
    <p:sldId id="262" r:id="rId9"/>
    <p:sldId id="263" r:id="rId10"/>
    <p:sldId id="264" r:id="rId11"/>
    <p:sldId id="269" r:id="rId12"/>
    <p:sldId id="265" r:id="rId13"/>
    <p:sldId id="266" r:id="rId14"/>
    <p:sldId id="267" r:id="rId15"/>
    <p:sldId id="268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652" autoAdjust="0"/>
  </p:normalViewPr>
  <p:slideViewPr>
    <p:cSldViewPr>
      <p:cViewPr>
        <p:scale>
          <a:sx n="60" d="100"/>
          <a:sy n="60" d="100"/>
        </p:scale>
        <p:origin x="-1572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A87272-4104-4BBD-86CF-B6D0BC8CB06C}" type="presOf" srcId="{914700B9-77B5-440A-A438-DE98B6D4894D}" destId="{E73F1C26-6DCD-4001-88B9-355E01E2BCE7}" srcOrd="0" destOrd="0" presId="urn:microsoft.com/office/officeart/2005/8/layout/target3"/>
    <dgm:cxn modelId="{3BB057CD-CA16-4336-B8CA-673A2678F0DC}" type="presOf" srcId="{1D8420EA-BFA0-403B-80F5-647FA396CC45}" destId="{8467D0EB-87A2-4285-8ACA-0398EFBF29BC}" srcOrd="1" destOrd="0" presId="urn:microsoft.com/office/officeart/2005/8/layout/target3"/>
    <dgm:cxn modelId="{22C0F88A-CF1E-473A-A0FC-0D519CB86821}" type="presOf" srcId="{27FE2D31-D344-4B63-A89A-A89AB0D9F3E3}" destId="{FE47432B-CA46-450C-8D8F-66C300A95B52}" srcOrd="0" destOrd="0" presId="urn:microsoft.com/office/officeart/2005/8/layout/target3"/>
    <dgm:cxn modelId="{B0F4C596-4B5F-4D36-8C30-955D09DF6F06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3362AA3-1618-42BD-9DFD-DEA81A634263}" type="presOf" srcId="{1D8420EA-BFA0-403B-80F5-647FA396CC45}" destId="{F7B3C0B7-F0F7-4F49-B02C-3630F8C5FAE5}" srcOrd="0" destOrd="0" presId="urn:microsoft.com/office/officeart/2005/8/layout/target3"/>
    <dgm:cxn modelId="{AA01CF4E-90A9-479D-B028-7B6A11E4016E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AD3A917-3321-41BB-A811-F5AC0C109CA3}" type="presOf" srcId="{100B6B2E-82E6-4C11-B19B-F2DB3A0EA64F}" destId="{645AA564-2E9E-4954-AD87-AE01782CEC59}" srcOrd="0" destOrd="0" presId="urn:microsoft.com/office/officeart/2005/8/layout/target3"/>
    <dgm:cxn modelId="{A43A1175-5AF3-48C6-9BE3-0BC135223D61}" type="presOf" srcId="{130831A4-0540-4EC5-8F5A-93030E89D2D9}" destId="{8E23E229-92FC-49D1-B5FE-0303176B8A4E}" srcOrd="1" destOrd="0" presId="urn:microsoft.com/office/officeart/2005/8/layout/target3"/>
    <dgm:cxn modelId="{D48766ED-8255-45BD-A74E-23FA7BB4AAD3}" type="presOf" srcId="{100B6B2E-82E6-4C11-B19B-F2DB3A0EA64F}" destId="{DBA8199F-D892-4A8E-A352-2B7844050E09}" srcOrd="1" destOrd="0" presId="urn:microsoft.com/office/officeart/2005/8/layout/target3"/>
    <dgm:cxn modelId="{8879319F-E2D9-4F2A-A01F-694161BC5A75}" type="presParOf" srcId="{FE47432B-CA46-450C-8D8F-66C300A95B52}" destId="{B522209E-30D0-49D6-A340-2D383A11C668}" srcOrd="0" destOrd="0" presId="urn:microsoft.com/office/officeart/2005/8/layout/target3"/>
    <dgm:cxn modelId="{23399706-A399-4392-932A-C00757A2631F}" type="presParOf" srcId="{FE47432B-CA46-450C-8D8F-66C300A95B52}" destId="{ED5A8377-51D5-4DC5-B0E7-680166966720}" srcOrd="1" destOrd="0" presId="urn:microsoft.com/office/officeart/2005/8/layout/target3"/>
    <dgm:cxn modelId="{072CC2B1-4596-41C6-B685-EF18CEA02053}" type="presParOf" srcId="{FE47432B-CA46-450C-8D8F-66C300A95B52}" destId="{F69CC921-512E-49F4-824C-A648EC5F27A5}" srcOrd="2" destOrd="0" presId="urn:microsoft.com/office/officeart/2005/8/layout/target3"/>
    <dgm:cxn modelId="{77C06E19-039B-401C-A8AC-DDEC617764FD}" type="presParOf" srcId="{FE47432B-CA46-450C-8D8F-66C300A95B52}" destId="{61C9CE18-EDA6-4EDF-BA1C-09779D38FBBF}" srcOrd="3" destOrd="0" presId="urn:microsoft.com/office/officeart/2005/8/layout/target3"/>
    <dgm:cxn modelId="{8ABBEA46-A23F-430A-8922-4B2B1CD3167D}" type="presParOf" srcId="{FE47432B-CA46-450C-8D8F-66C300A95B52}" destId="{D60DEAAB-7AFE-435A-ACF6-18851E4B0426}" srcOrd="4" destOrd="0" presId="urn:microsoft.com/office/officeart/2005/8/layout/target3"/>
    <dgm:cxn modelId="{117AEE3B-98E9-401A-92C2-472E53254F15}" type="presParOf" srcId="{FE47432B-CA46-450C-8D8F-66C300A95B52}" destId="{F7B3C0B7-F0F7-4F49-B02C-3630F8C5FAE5}" srcOrd="5" destOrd="0" presId="urn:microsoft.com/office/officeart/2005/8/layout/target3"/>
    <dgm:cxn modelId="{C4E51585-B327-42DC-A641-DB8BF734C31B}" type="presParOf" srcId="{FE47432B-CA46-450C-8D8F-66C300A95B52}" destId="{C9DA9446-E2D3-4F6A-8960-3CADFBF870B8}" srcOrd="6" destOrd="0" presId="urn:microsoft.com/office/officeart/2005/8/layout/target3"/>
    <dgm:cxn modelId="{E2E94A40-5BA5-4A8D-9927-C01961ED1796}" type="presParOf" srcId="{FE47432B-CA46-450C-8D8F-66C300A95B52}" destId="{9726EC6F-D322-4CD3-B489-1BE3DF7CE70B}" srcOrd="7" destOrd="0" presId="urn:microsoft.com/office/officeart/2005/8/layout/target3"/>
    <dgm:cxn modelId="{DE201A3F-8DB1-4839-8B5E-1EE54A037B37}" type="presParOf" srcId="{FE47432B-CA46-450C-8D8F-66C300A95B52}" destId="{645AA564-2E9E-4954-AD87-AE01782CEC59}" srcOrd="8" destOrd="0" presId="urn:microsoft.com/office/officeart/2005/8/layout/target3"/>
    <dgm:cxn modelId="{0DCE9A4D-CB9D-4AD5-9294-36C4DC9385E9}" type="presParOf" srcId="{FE47432B-CA46-450C-8D8F-66C300A95B52}" destId="{8538CAC4-6A86-42B8-B5AF-2FF155DB9D02}" srcOrd="9" destOrd="0" presId="urn:microsoft.com/office/officeart/2005/8/layout/target3"/>
    <dgm:cxn modelId="{F66BFB3B-FA49-4BCB-B5EA-79148DBFA8DF}" type="presParOf" srcId="{FE47432B-CA46-450C-8D8F-66C300A95B52}" destId="{26FD6024-A07F-46D0-8BC0-B5E595C5673D}" srcOrd="10" destOrd="0" presId="urn:microsoft.com/office/officeart/2005/8/layout/target3"/>
    <dgm:cxn modelId="{E653DAA5-2B55-4508-856F-5331FFC03B35}" type="presParOf" srcId="{FE47432B-CA46-450C-8D8F-66C300A95B52}" destId="{E73F1C26-6DCD-4001-88B9-355E01E2BCE7}" srcOrd="11" destOrd="0" presId="urn:microsoft.com/office/officeart/2005/8/layout/target3"/>
    <dgm:cxn modelId="{4281F8DD-6C4F-480B-85E7-10765F52C1E7}" type="presParOf" srcId="{FE47432B-CA46-450C-8D8F-66C300A95B52}" destId="{8E23E229-92FC-49D1-B5FE-0303176B8A4E}" srcOrd="12" destOrd="0" presId="urn:microsoft.com/office/officeart/2005/8/layout/target3"/>
    <dgm:cxn modelId="{781B3FFC-1484-42C9-8C04-8F3FC81D2F0B}" type="presParOf" srcId="{FE47432B-CA46-450C-8D8F-66C300A95B52}" destId="{8467D0EB-87A2-4285-8ACA-0398EFBF29BC}" srcOrd="13" destOrd="0" presId="urn:microsoft.com/office/officeart/2005/8/layout/target3"/>
    <dgm:cxn modelId="{C82ACBDB-3470-42EC-8C43-236B4C29B37E}" type="presParOf" srcId="{FE47432B-CA46-450C-8D8F-66C300A95B52}" destId="{DBA8199F-D892-4A8E-A352-2B7844050E09}" srcOrd="14" destOrd="0" presId="urn:microsoft.com/office/officeart/2005/8/layout/target3"/>
    <dgm:cxn modelId="{97962B47-B48F-495A-9CE7-E9673776BDB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media1.mp3"/><Relationship Id="rId7" Type="http://schemas.openxmlformats.org/officeDocument/2006/relationships/image" Target="../media/image8.wmf"/><Relationship Id="rId2" Type="http://schemas.microsoft.com/office/2007/relationships/media" Target="../media/media1.mp3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audio" Target="../media/audio1.wav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Alois_Jir&#225;sek.jpg" TargetMode="External"/><Relationship Id="rId7" Type="http://schemas.openxmlformats.org/officeDocument/2006/relationships/hyperlink" Target="http://wiki.rvp.cz/@api/deki/files/15813/=palet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iki.rvp.cz/Kabinet/0.0.0.Kliparty/Doprava/Dopravn%C3%AD_prost%C5%99edky" TargetMode="External"/><Relationship Id="rId5" Type="http://schemas.openxmlformats.org/officeDocument/2006/relationships/hyperlink" Target="http://wiki.rvp.cz/@api/deki/files/15829/=tabule.jpg" TargetMode="External"/><Relationship Id="rId4" Type="http://schemas.openxmlformats.org/officeDocument/2006/relationships/hyperlink" Target="http://cs.wikipedia.org/wiki/Soubor:Bundesarchiv_Bild_183-R04034,_Erich_Maria_Remarqu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9979020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Poválečná německá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Obrázek 6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0942269"/>
              </p:ext>
            </p:extLst>
          </p:nvPr>
        </p:nvGraphicFramePr>
        <p:xfrm>
          <a:off x="539552" y="3573016"/>
          <a:ext cx="8280920" cy="2303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ixy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76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informovat o poválečné německé literatuře, o životě a díle Ericha M. Remarqua.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se stručným životopisem  Ericha M. Remarqua,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jeho četnými profesemi. Žák se zaměří především na autobiografický příběh knihy Na západní frontě klid, odpoví na otázky vztahující se k textu a pochopí tak atmosféru autorovy doby.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Předválečná literatura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72560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>
                    <a:lumMod val="65000"/>
                  </a:schemeClr>
                </a:solidFill>
              </a:rPr>
              <a:t>Literatura německá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u="sng" dirty="0" smtClean="0">
                <a:solidFill>
                  <a:srgbClr val="92D050"/>
                </a:solidFill>
              </a:rPr>
              <a:t>Erich Maria Remarque</a:t>
            </a:r>
            <a:endParaRPr lang="cs-CZ" b="1" u="sng" dirty="0">
              <a:solidFill>
                <a:srgbClr val="92D05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928926" y="2000240"/>
            <a:ext cx="300039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92D050"/>
                </a:solidFill>
              </a:rPr>
              <a:t>Erich Maria Remarque</a:t>
            </a:r>
            <a:endParaRPr lang="cs-CZ" b="1" u="sng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1898 – 1970</a:t>
            </a:r>
          </a:p>
          <a:p>
            <a:r>
              <a:rPr lang="cs-CZ" dirty="0" smtClean="0"/>
              <a:t>Pocházel z velké, šťastné rodiny (2 bratři, 2 sestry)</a:t>
            </a:r>
          </a:p>
          <a:p>
            <a:r>
              <a:rPr lang="cs-CZ" dirty="0" smtClean="0"/>
              <a:t>Již v 18 letech se účastnil jako dobrovolník bojů na západní frontě</a:t>
            </a:r>
          </a:p>
          <a:p>
            <a:r>
              <a:rPr lang="cs-CZ" dirty="0" smtClean="0"/>
              <a:t>Během bojů byl několikrát zraněn</a:t>
            </a:r>
          </a:p>
          <a:p>
            <a:r>
              <a:rPr lang="cs-CZ" dirty="0" smtClean="0"/>
              <a:t>Po skončení 1. světové války vystřídal různá povolání.  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Povolání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 smtClean="0"/>
              <a:t>Erich Maria Remarque byl muž mnoha profesí. Poznáš z následujících obrázků, která všechna povolení vykonával?</a:t>
            </a:r>
            <a:endParaRPr lang="cs-CZ" sz="3600" b="1" dirty="0"/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3438" y="1214422"/>
            <a:ext cx="3571900" cy="46434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 </a:t>
            </a:r>
            <a:r>
              <a:rPr lang="cs-CZ" sz="2200" b="1" dirty="0" smtClean="0"/>
              <a:t>- na gymnáziu Ericha a jeho kamarády zfanatizovaný učitel naverboval jako dobrovolníky  do války</a:t>
            </a:r>
            <a:br>
              <a:rPr lang="cs-CZ" sz="2200" b="1" dirty="0" smtClean="0"/>
            </a:br>
            <a:r>
              <a:rPr lang="cs-CZ" sz="2200" b="1" dirty="0" smtClean="0"/>
              <a:t>- Erich tak viděl své nejlepší kamarády v bojích umírat, nikdy to svému učiteli neodpustil</a:t>
            </a:r>
            <a:br>
              <a:rPr lang="cs-CZ" sz="2200" b="1" dirty="0" smtClean="0"/>
            </a:br>
            <a:r>
              <a:rPr lang="cs-CZ" sz="2200" b="1" dirty="0" smtClean="0"/>
              <a:t>- sám pak celý život cítil, že je nutno studentům předávat hlavně pravdu </a:t>
            </a:r>
            <a:endParaRPr lang="cs-CZ" sz="22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57200" y="2034381"/>
            <a:ext cx="36576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28596" y="357167"/>
            <a:ext cx="7143800" cy="1214446"/>
          </a:xfrm>
        </p:spPr>
        <p:txBody>
          <a:bodyPr>
            <a:normAutofit/>
          </a:bodyPr>
          <a:lstStyle/>
          <a:p>
            <a:r>
              <a:rPr lang="cs-CZ" dirty="0" smtClean="0"/>
              <a:t>Erich Maria Remargue pracoval jako …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857752" y="1071546"/>
            <a:ext cx="3571900" cy="105727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Učitel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4876" y="571480"/>
            <a:ext cx="3686172" cy="571504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b="1" dirty="0" smtClean="0"/>
              <a:t>- Erich byl milovník adrenalinu a rychlých aut</a:t>
            </a:r>
            <a:br>
              <a:rPr lang="cs-CZ" sz="2800" b="1" dirty="0" smtClean="0"/>
            </a:br>
            <a:r>
              <a:rPr lang="cs-CZ" sz="2800" b="1" dirty="0" smtClean="0"/>
              <a:t>- v této oblasti moc úspěchu nezaznamenal</a:t>
            </a:r>
            <a:endParaRPr lang="cs-CZ" sz="2800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14348" y="2428868"/>
            <a:ext cx="3571900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Elipsa 3"/>
          <p:cNvSpPr/>
          <p:nvPr/>
        </p:nvSpPr>
        <p:spPr>
          <a:xfrm>
            <a:off x="4857752" y="1357298"/>
            <a:ext cx="3714776" cy="121444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Automobilový závodník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3438" y="1000108"/>
            <a:ext cx="3857652" cy="551181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b="1" dirty="0" smtClean="0"/>
              <a:t>- </a:t>
            </a:r>
            <a:r>
              <a:rPr lang="cs-CZ" sz="2700" b="1" dirty="0" smtClean="0"/>
              <a:t>Erich již od dětství měl umělecké sklony, které zdědil především po matce</a:t>
            </a:r>
            <a:br>
              <a:rPr lang="cs-CZ" sz="2700" b="1" dirty="0" smtClean="0"/>
            </a:br>
            <a:r>
              <a:rPr lang="cs-CZ" sz="2700" b="1" dirty="0" smtClean="0"/>
              <a:t>- neproslavily ho však ani velká plátna ani hra na klavír, ale mimořádná literární díla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500042"/>
            <a:ext cx="3071834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4000504"/>
            <a:ext cx="1928826" cy="244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4714876" y="1000108"/>
            <a:ext cx="3571900" cy="112871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Malíř a hudebník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74638"/>
            <a:ext cx="7424766" cy="114300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Remarque - spisovatel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72072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cs-CZ" sz="6000" dirty="0" smtClean="0"/>
              <a:t>Proslavil ho autobiografický román </a:t>
            </a:r>
          </a:p>
          <a:p>
            <a:pPr algn="ctr">
              <a:buNone/>
            </a:pPr>
            <a:r>
              <a:rPr lang="cs-CZ" sz="6000" b="1" dirty="0" smtClean="0"/>
              <a:t>	</a:t>
            </a:r>
            <a:r>
              <a:rPr lang="cs-CZ" sz="6000" b="1" u="sng" dirty="0" smtClean="0"/>
              <a:t>Na západní frontě klid</a:t>
            </a:r>
          </a:p>
          <a:p>
            <a:pPr>
              <a:buNone/>
            </a:pPr>
            <a:endParaRPr lang="cs-CZ" sz="6000" b="1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2786058"/>
            <a:ext cx="2928958" cy="3850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Příběh knihy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596" y="214290"/>
            <a:ext cx="8001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	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cs-CZ" sz="3200" b="1" dirty="0" smtClean="0"/>
              <a:t>Kniha vypráví příběh Pavla Bäumera za 1. světové války.  Spolu se svými kamarády Müllerem, Kroppem, Kemmerichem a Leerem se Pavel rozhodne poslechnout rady třídního profesora a dobrovolně se přihlásit </a:t>
            </a:r>
            <a:br>
              <a:rPr lang="cs-CZ" sz="3200" b="1" dirty="0" smtClean="0"/>
            </a:br>
            <a:r>
              <a:rPr lang="cs-CZ" sz="3200" b="1" dirty="0" smtClean="0"/>
              <a:t>k vojenskému výcviku a odvelení na frontu.</a:t>
            </a:r>
          </a:p>
          <a:p>
            <a:pPr algn="just"/>
            <a:r>
              <a:rPr lang="cs-CZ" sz="3200" b="1" dirty="0" smtClean="0"/>
              <a:t>Paul popisuje vše od výcviku plného šikany, války, až po dovolenou a život v kasárnách. Postupem času  jeho kamarádi jeden po druhém umírají a on zůstává sám.  </a:t>
            </a:r>
          </a:p>
          <a:p>
            <a:pPr algn="just"/>
            <a:r>
              <a:rPr lang="cs-CZ" sz="3200" b="1" dirty="0" smtClean="0"/>
              <a:t>Jednoho dne ale dostane na dva týdny propustku a jede domů. Tam zjišťuje, že jeho maminka má rakovinu. Nerozumí si s lidmi, kteří mu byli dříve tak blízcí. Uvědomuje si, že  se změnil  on sám. Válku už bere jako samozřejmost, a proto už nedokáže komunikovat s lidmi a nebaví ho jeho dřívější zájmy.	</a:t>
            </a:r>
          </a:p>
          <a:p>
            <a:pPr algn="just">
              <a:buNone/>
            </a:pPr>
            <a:endParaRPr lang="cs-CZ" sz="3200" dirty="0" smtClean="0"/>
          </a:p>
          <a:p>
            <a:pPr algn="just">
              <a:buNone/>
            </a:pPr>
            <a:r>
              <a:rPr lang="cs-CZ" sz="3200" dirty="0" smtClean="0"/>
              <a:t>					(upraveno: www.wikipedia.cz)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857224" y="5857892"/>
          <a:ext cx="22860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Objekt prostředí balíčkovače" showAsIcon="1" r:id="rId6" imgW="2286360" imgH="685800" progId="Package">
                  <p:embed/>
                </p:oleObj>
              </mc:Choice>
              <mc:Fallback>
                <p:oleObj name="Objekt prostředí balíčkovače" showAsIcon="1" r:id="rId6" imgW="2286360" imgH="685800" progId="Package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7224" y="5857892"/>
                        <a:ext cx="2286000" cy="685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Na západní frontě klid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241956" y="5877272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5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0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7496204" cy="114300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Zajímavosti o knize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- kniha byla vydána až devět let po skončení války</a:t>
            </a:r>
          </a:p>
          <a:p>
            <a:pPr>
              <a:buNone/>
            </a:pPr>
            <a:r>
              <a:rPr lang="cs-CZ" b="1" dirty="0" smtClean="0"/>
              <a:t>	- během tří let se prodalo 3 a půl milionu výtisků</a:t>
            </a:r>
          </a:p>
          <a:p>
            <a:pPr>
              <a:buNone/>
            </a:pPr>
            <a:r>
              <a:rPr lang="cs-CZ" b="1" dirty="0" smtClean="0"/>
              <a:t>	- román byl dvakrát filmově zpracován, první zpracování získalo filmového  Oskara</a:t>
            </a:r>
          </a:p>
          <a:p>
            <a:pPr>
              <a:buNone/>
            </a:pPr>
            <a:r>
              <a:rPr lang="cs-CZ" b="1" dirty="0" smtClean="0"/>
              <a:t>	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Pojmenování knihy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72452" cy="4829196"/>
          </a:xfrm>
        </p:spPr>
        <p:txBody>
          <a:bodyPr>
            <a:normAutofit/>
          </a:bodyPr>
          <a:lstStyle/>
          <a:p>
            <a:r>
              <a:rPr lang="cs-CZ" dirty="0" smtClean="0"/>
              <a:t>Zajímá vás, proč se kniha jmenuje právě tak? Přečtěte si poslední věty tohoto románu.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</a:rPr>
              <a:t> „ Padl v říjnu 1918, v den, jenž byl na celém bojišti tak tichý, že se zpráva vrchního velitelství omezila na větu:     Na západní frontě byl klid.”</a:t>
            </a:r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r>
              <a:rPr lang="cs-CZ" sz="1900" dirty="0" smtClean="0"/>
              <a:t>Citováno: http://cs.wikipedia.org/wiki/Na_západní_frontě_klid</a:t>
            </a:r>
            <a:endParaRPr lang="cs-CZ" sz="1900" dirty="0"/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Odpověz na následující otázky</a:t>
            </a:r>
            <a:r>
              <a:rPr lang="cs-CZ" b="1" u="sng" dirty="0" smtClean="0">
                <a:solidFill>
                  <a:srgbClr val="92D050"/>
                </a:solidFill>
              </a:rPr>
              <a:t>:</a:t>
            </a:r>
            <a:endParaRPr lang="cs-CZ" b="1" u="sng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Jakou literaturu Erich Maria Remarque reprezentuje?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Odkud čerpal Remargue informace pro svůj nejslavnější román?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Kdo zřejmě nejvíce ovlivnil spisovatelovo rozhodnutí odejít na frontu?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000496" y="1357298"/>
            <a:ext cx="2986102" cy="142876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Německou předválečnou literaturu</a:t>
            </a:r>
          </a:p>
        </p:txBody>
      </p:sp>
      <p:sp>
        <p:nvSpPr>
          <p:cNvPr id="6" name="Elipsa 5"/>
          <p:cNvSpPr/>
          <p:nvPr/>
        </p:nvSpPr>
        <p:spPr>
          <a:xfrm>
            <a:off x="5715008" y="3000372"/>
            <a:ext cx="2986102" cy="142876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 svého života - sám se aktivně účastnil bojů na frontě</a:t>
            </a:r>
          </a:p>
        </p:txBody>
      </p:sp>
      <p:sp>
        <p:nvSpPr>
          <p:cNvPr id="7" name="Elipsa 6"/>
          <p:cNvSpPr/>
          <p:nvPr/>
        </p:nvSpPr>
        <p:spPr>
          <a:xfrm>
            <a:off x="4071934" y="4857760"/>
            <a:ext cx="2986102" cy="142876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Jeho třídní učitel –  fanatik, který věřil, že válka je nádherná věc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467600" cy="1285884"/>
          </a:xfrm>
        </p:spPr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Najdi na internetu odpovědi na následující otázky: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7467600" cy="5168905"/>
          </a:xfrm>
        </p:spPr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Jaké další romány Remarque napsal?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Kde leží město Locarno kde Remarque zemřel?</a:t>
            </a: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 Remarque nositelem Nobelovy ceny? Jestli ano, v kterém roce ji získal?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428728" y="2000240"/>
            <a:ext cx="621510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kamarádi  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Nebe nezná vyvolených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1571604" y="5786454"/>
            <a:ext cx="62865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Nobelovu cenu nezískal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1643042" y="3786190"/>
            <a:ext cx="600079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Švýcarsku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Použité obrázky: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200" b="1" dirty="0" smtClean="0"/>
              <a:t>Všechny uveřejněné odkazy [cit. 2012-01-20]. Dostupné pod licencí Public domain na:</a:t>
            </a:r>
            <a:endParaRPr lang="cs-CZ" sz="22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endParaRPr lang="cs-CZ" sz="2200" b="1" dirty="0" smtClean="0">
              <a:hlinkClick r:id="rId4"/>
            </a:endParaRPr>
          </a:p>
          <a:p>
            <a:r>
              <a:rPr lang="cs-CZ" sz="1900" b="1" dirty="0" smtClean="0">
                <a:solidFill>
                  <a:srgbClr val="00B0F0"/>
                </a:solidFill>
                <a:hlinkClick r:id="rId4"/>
              </a:rPr>
              <a:t>http://cs.wikipedia.org/wiki/Soubor:Bundesarchiv_Bild_183-R04034,_Erich_Maria_Remarque.jpg</a:t>
            </a:r>
            <a:endParaRPr lang="cs-CZ" sz="1900" b="1" dirty="0" smtClean="0">
              <a:solidFill>
                <a:srgbClr val="00B0F0"/>
              </a:solidFill>
            </a:endParaRPr>
          </a:p>
          <a:p>
            <a:r>
              <a:rPr lang="cs-CZ" sz="1900" b="1" dirty="0" smtClean="0">
                <a:solidFill>
                  <a:srgbClr val="00B0F0"/>
                </a:solidFill>
                <a:hlinkClick r:id="rId5"/>
              </a:rPr>
              <a:t>http://wiki.rvp.cz/@api/deki/files/15829/=tabule.jpg</a:t>
            </a:r>
            <a:r>
              <a:rPr lang="cs-CZ" sz="1900" b="1" dirty="0" smtClean="0">
                <a:solidFill>
                  <a:srgbClr val="00B0F0"/>
                </a:solidFill>
              </a:rPr>
              <a:t> </a:t>
            </a:r>
            <a:br>
              <a:rPr lang="cs-CZ" sz="1900" b="1" dirty="0" smtClean="0">
                <a:solidFill>
                  <a:srgbClr val="00B0F0"/>
                </a:solidFill>
              </a:rPr>
            </a:br>
            <a:r>
              <a:rPr lang="cs-CZ" sz="1900" b="1" dirty="0" smtClean="0">
                <a:solidFill>
                  <a:srgbClr val="00B0F0"/>
                </a:solidFill>
              </a:rPr>
              <a:t>(obrázek tabule -autorka Tereza Chaloupková, str. 5)</a:t>
            </a:r>
          </a:p>
          <a:p>
            <a:r>
              <a:rPr lang="cs-CZ" sz="1900" b="1" dirty="0" smtClean="0">
                <a:solidFill>
                  <a:srgbClr val="00B0F0"/>
                </a:solidFill>
                <a:hlinkClick r:id="rId6"/>
              </a:rPr>
              <a:t>http://wiki.rvp.cz/Kabinet/0.0.0.Kliparty/Doprava/Dopravn%C3%AD_prost%C5%99edky</a:t>
            </a:r>
            <a:r>
              <a:rPr lang="cs-CZ" sz="1900" b="1" dirty="0" smtClean="0">
                <a:solidFill>
                  <a:srgbClr val="00B0F0"/>
                </a:solidFill>
              </a:rPr>
              <a:t> </a:t>
            </a:r>
            <a:br>
              <a:rPr lang="cs-CZ" sz="1900" b="1" dirty="0" smtClean="0">
                <a:solidFill>
                  <a:srgbClr val="00B0F0"/>
                </a:solidFill>
              </a:rPr>
            </a:br>
            <a:r>
              <a:rPr lang="cs-CZ" sz="1900" b="1" dirty="0" smtClean="0">
                <a:solidFill>
                  <a:srgbClr val="00B0F0"/>
                </a:solidFill>
              </a:rPr>
              <a:t>(obrázek auta- autorka Tereza Chaloupková, str. 6)</a:t>
            </a:r>
          </a:p>
          <a:p>
            <a:r>
              <a:rPr lang="cs-CZ" sz="1900" b="1" dirty="0" smtClean="0">
                <a:solidFill>
                  <a:srgbClr val="00B0F0"/>
                </a:solidFill>
                <a:hlinkClick r:id="rId7"/>
              </a:rPr>
              <a:t>http://wiki.rvp.cz/@api/deki/files/15813/=paleta.jpg</a:t>
            </a:r>
            <a:r>
              <a:rPr lang="cs-CZ" sz="1900" b="1" dirty="0" smtClean="0">
                <a:solidFill>
                  <a:srgbClr val="00B0F0"/>
                </a:solidFill>
              </a:rPr>
              <a:t>   </a:t>
            </a:r>
            <a:br>
              <a:rPr lang="cs-CZ" sz="1900" b="1" dirty="0" smtClean="0">
                <a:solidFill>
                  <a:srgbClr val="00B0F0"/>
                </a:solidFill>
              </a:rPr>
            </a:br>
            <a:r>
              <a:rPr lang="cs-CZ" sz="1900" b="1" dirty="0" smtClean="0">
                <a:solidFill>
                  <a:srgbClr val="00B0F0"/>
                </a:solidFill>
              </a:rPr>
              <a:t>(obrázek palety - autorka Tereza Chaloupková, str. 7)</a:t>
            </a:r>
          </a:p>
          <a:p>
            <a:r>
              <a:rPr lang="cs-CZ" sz="1900" b="1" dirty="0" smtClean="0">
                <a:solidFill>
                  <a:srgbClr val="00B0F0"/>
                </a:solidFill>
              </a:rPr>
              <a:t>Obrázek knihy, str. 8 – vlastní fotografie</a:t>
            </a:r>
          </a:p>
          <a:p>
            <a:r>
              <a:rPr lang="cs-CZ" sz="1900" b="1" dirty="0" smtClean="0">
                <a:solidFill>
                  <a:srgbClr val="00B0F0"/>
                </a:solidFill>
              </a:rPr>
              <a:t>Zvuková </a:t>
            </a:r>
            <a:r>
              <a:rPr lang="cs-CZ" sz="1900" b="1" smtClean="0">
                <a:solidFill>
                  <a:srgbClr val="00B0F0"/>
                </a:solidFill>
              </a:rPr>
              <a:t>nahrávka – namluveno autorem DUM</a:t>
            </a:r>
            <a:endParaRPr lang="cs-CZ" sz="1900" b="1" dirty="0" smtClean="0">
              <a:solidFill>
                <a:srgbClr val="00B0F0"/>
              </a:solidFill>
            </a:endParaRPr>
          </a:p>
          <a:p>
            <a:r>
              <a:rPr lang="cs-CZ" sz="19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200" b="1" dirty="0" smtClean="0"/>
          </a:p>
          <a:p>
            <a:endParaRPr lang="cs-CZ" sz="2200" b="1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262</TotalTime>
  <Words>511</Words>
  <Application>Microsoft Office PowerPoint</Application>
  <PresentationFormat>Předvádění na obrazovce (4:3)</PresentationFormat>
  <Paragraphs>121</Paragraphs>
  <Slides>16</Slides>
  <Notes>0</Notes>
  <HiddenSlides>2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Technický</vt:lpstr>
      <vt:lpstr>Objekt prostředí balíčkovače</vt:lpstr>
      <vt:lpstr>Prezentace aplikace PowerPoint</vt:lpstr>
      <vt:lpstr>ANOTACE:</vt:lpstr>
      <vt:lpstr>Předválečná literatura</vt:lpstr>
      <vt:lpstr>Literatura německá Erich Maria Remarque</vt:lpstr>
      <vt:lpstr>Erich Maria Remarque</vt:lpstr>
      <vt:lpstr>Povolání</vt:lpstr>
      <vt:lpstr>  - na gymnáziu Ericha a jeho kamarády zfanatizovaný učitel naverboval jako dobrovolníky  do války - Erich tak viděl své nejlepší kamarády v bojích umírat, nikdy to svému učiteli neodpustil - sám pak celý život cítil, že je nutno studentům předávat hlavně pravdu </vt:lpstr>
      <vt:lpstr>  - Erich byl milovník adrenalinu a rychlých aut - v této oblasti moc úspěchu nezaznamenal</vt:lpstr>
      <vt:lpstr>  - Erich již od dětství měl umělecké sklony, které zdědil především po matce - neproslavily ho však ani velká plátna ani hra na klavír, ale mimořádná literární díla  </vt:lpstr>
      <vt:lpstr>Remarque - spisovatel</vt:lpstr>
      <vt:lpstr>Příběh knihy</vt:lpstr>
      <vt:lpstr>Zajímavosti o knize</vt:lpstr>
      <vt:lpstr>Pojmenování knihy</vt:lpstr>
      <vt:lpstr>Odpověz na následující otázky:</vt:lpstr>
      <vt:lpstr>Najdi na internetu odpovědi na následující otázky: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38</cp:revision>
  <dcterms:created xsi:type="dcterms:W3CDTF">2012-01-21T17:57:42Z</dcterms:created>
  <dcterms:modified xsi:type="dcterms:W3CDTF">2012-07-11T09:37:25Z</dcterms:modified>
</cp:coreProperties>
</file>