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8" r:id="rId2"/>
    <p:sldId id="267" r:id="rId3"/>
    <p:sldId id="256" r:id="rId4"/>
    <p:sldId id="257" r:id="rId5"/>
    <p:sldId id="258" r:id="rId6"/>
    <p:sldId id="265" r:id="rId7"/>
    <p:sldId id="259" r:id="rId8"/>
    <p:sldId id="260" r:id="rId9"/>
    <p:sldId id="261" r:id="rId10"/>
    <p:sldId id="263" r:id="rId11"/>
    <p:sldId id="264" r:id="rId12"/>
    <p:sldId id="266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02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-513" custLinFactNeighborY="-9091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-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-513" custLinFactNeighborY="-159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-513" custLinFactNeighborY="-53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F035792-932C-496A-AC8C-A0166644AB77}" type="presOf" srcId="{1D8420EA-BFA0-403B-80F5-647FA396CC45}" destId="{F7B3C0B7-F0F7-4F49-B02C-3630F8C5FAE5}" srcOrd="0" destOrd="0" presId="urn:microsoft.com/office/officeart/2005/8/layout/target3"/>
    <dgm:cxn modelId="{55FEDF47-9B3B-4DD5-A847-C8775FD50197}" type="presOf" srcId="{1D8420EA-BFA0-403B-80F5-647FA396CC45}" destId="{8467D0EB-87A2-4285-8ACA-0398EFBF29BC}" srcOrd="1" destOrd="0" presId="urn:microsoft.com/office/officeart/2005/8/layout/target3"/>
    <dgm:cxn modelId="{7AA9ED09-D27A-433E-83C8-8950CD9C80F0}" type="presOf" srcId="{130831A4-0540-4EC5-8F5A-93030E89D2D9}" destId="{8E23E229-92FC-49D1-B5FE-0303176B8A4E}" srcOrd="1" destOrd="0" presId="urn:microsoft.com/office/officeart/2005/8/layout/target3"/>
    <dgm:cxn modelId="{D10D00A8-EB06-42B3-9B51-DDBA1D770C0D}" type="presOf" srcId="{130831A4-0540-4EC5-8F5A-93030E89D2D9}" destId="{F69CC921-512E-49F4-824C-A648EC5F27A5}" srcOrd="0" destOrd="0" presId="urn:microsoft.com/office/officeart/2005/8/layout/target3"/>
    <dgm:cxn modelId="{F05FEA00-619D-4835-AFF5-0B4D5A2101EF}" type="presOf" srcId="{914700B9-77B5-440A-A438-DE98B6D4894D}" destId="{BD9AF279-D483-48F2-BBBD-45F8E8923512}" srcOrd="1" destOrd="0" presId="urn:microsoft.com/office/officeart/2005/8/layout/target3"/>
    <dgm:cxn modelId="{2C4345C4-056D-4A6D-9809-500D31088C01}" type="presOf" srcId="{27FE2D31-D344-4B63-A89A-A89AB0D9F3E3}" destId="{FE47432B-CA46-450C-8D8F-66C300A95B52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CFCE0936-7EA6-415E-B047-34015C9E2714}" type="presOf" srcId="{100B6B2E-82E6-4C11-B19B-F2DB3A0EA64F}" destId="{645AA564-2E9E-4954-AD87-AE01782CEC59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6DC3F307-F60C-432B-83C8-545DA0D69A8A}" type="presOf" srcId="{100B6B2E-82E6-4C11-B19B-F2DB3A0EA64F}" destId="{DBA8199F-D892-4A8E-A352-2B7844050E09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154F9FA2-2797-476E-9A02-B682BB772F17}" type="presOf" srcId="{914700B9-77B5-440A-A438-DE98B6D4894D}" destId="{E73F1C26-6DCD-4001-88B9-355E01E2BCE7}" srcOrd="0" destOrd="0" presId="urn:microsoft.com/office/officeart/2005/8/layout/target3"/>
    <dgm:cxn modelId="{0DFF5ED1-78C5-456A-91A6-A2C50A96ED8C}" type="presParOf" srcId="{FE47432B-CA46-450C-8D8F-66C300A95B52}" destId="{B522209E-30D0-49D6-A340-2D383A11C668}" srcOrd="0" destOrd="0" presId="urn:microsoft.com/office/officeart/2005/8/layout/target3"/>
    <dgm:cxn modelId="{ABBD6057-B729-4CF3-9C02-598C62939C75}" type="presParOf" srcId="{FE47432B-CA46-450C-8D8F-66C300A95B52}" destId="{ED5A8377-51D5-4DC5-B0E7-680166966720}" srcOrd="1" destOrd="0" presId="urn:microsoft.com/office/officeart/2005/8/layout/target3"/>
    <dgm:cxn modelId="{E3D6EAE0-FAEC-459C-A3ED-B7EA8E1E54A0}" type="presParOf" srcId="{FE47432B-CA46-450C-8D8F-66C300A95B52}" destId="{F69CC921-512E-49F4-824C-A648EC5F27A5}" srcOrd="2" destOrd="0" presId="urn:microsoft.com/office/officeart/2005/8/layout/target3"/>
    <dgm:cxn modelId="{71DE962D-2E3C-4DA7-90E0-BF2A0BC095E5}" type="presParOf" srcId="{FE47432B-CA46-450C-8D8F-66C300A95B52}" destId="{61C9CE18-EDA6-4EDF-BA1C-09779D38FBBF}" srcOrd="3" destOrd="0" presId="urn:microsoft.com/office/officeart/2005/8/layout/target3"/>
    <dgm:cxn modelId="{187EAF7C-004E-448F-8EF8-A6C2BCD009CE}" type="presParOf" srcId="{FE47432B-CA46-450C-8D8F-66C300A95B52}" destId="{D60DEAAB-7AFE-435A-ACF6-18851E4B0426}" srcOrd="4" destOrd="0" presId="urn:microsoft.com/office/officeart/2005/8/layout/target3"/>
    <dgm:cxn modelId="{CA40B039-8E84-4C50-8EF7-D4E51C144203}" type="presParOf" srcId="{FE47432B-CA46-450C-8D8F-66C300A95B52}" destId="{F7B3C0B7-F0F7-4F49-B02C-3630F8C5FAE5}" srcOrd="5" destOrd="0" presId="urn:microsoft.com/office/officeart/2005/8/layout/target3"/>
    <dgm:cxn modelId="{0E0D5069-F5AF-45C0-B001-50BE22634652}" type="presParOf" srcId="{FE47432B-CA46-450C-8D8F-66C300A95B52}" destId="{C9DA9446-E2D3-4F6A-8960-3CADFBF870B8}" srcOrd="6" destOrd="0" presId="urn:microsoft.com/office/officeart/2005/8/layout/target3"/>
    <dgm:cxn modelId="{CDA94182-26F6-4818-A1DE-94948BCFD22E}" type="presParOf" srcId="{FE47432B-CA46-450C-8D8F-66C300A95B52}" destId="{9726EC6F-D322-4CD3-B489-1BE3DF7CE70B}" srcOrd="7" destOrd="0" presId="urn:microsoft.com/office/officeart/2005/8/layout/target3"/>
    <dgm:cxn modelId="{AF6486D7-D752-4CED-9A9D-D57E1C669026}" type="presParOf" srcId="{FE47432B-CA46-450C-8D8F-66C300A95B52}" destId="{645AA564-2E9E-4954-AD87-AE01782CEC59}" srcOrd="8" destOrd="0" presId="urn:microsoft.com/office/officeart/2005/8/layout/target3"/>
    <dgm:cxn modelId="{C191705F-1772-43F5-8CDE-802511028E35}" type="presParOf" srcId="{FE47432B-CA46-450C-8D8F-66C300A95B52}" destId="{8538CAC4-6A86-42B8-B5AF-2FF155DB9D02}" srcOrd="9" destOrd="0" presId="urn:microsoft.com/office/officeart/2005/8/layout/target3"/>
    <dgm:cxn modelId="{2F601915-91DB-40B0-8796-80E6A25ADFB2}" type="presParOf" srcId="{FE47432B-CA46-450C-8D8F-66C300A95B52}" destId="{26FD6024-A07F-46D0-8BC0-B5E595C5673D}" srcOrd="10" destOrd="0" presId="urn:microsoft.com/office/officeart/2005/8/layout/target3"/>
    <dgm:cxn modelId="{44B0FF78-F163-4304-B906-34A7B71095AC}" type="presParOf" srcId="{FE47432B-CA46-450C-8D8F-66C300A95B52}" destId="{E73F1C26-6DCD-4001-88B9-355E01E2BCE7}" srcOrd="11" destOrd="0" presId="urn:microsoft.com/office/officeart/2005/8/layout/target3"/>
    <dgm:cxn modelId="{62BEC46E-CE0A-47A4-B850-BA70836141A6}" type="presParOf" srcId="{FE47432B-CA46-450C-8D8F-66C300A95B52}" destId="{8E23E229-92FC-49D1-B5FE-0303176B8A4E}" srcOrd="12" destOrd="0" presId="urn:microsoft.com/office/officeart/2005/8/layout/target3"/>
    <dgm:cxn modelId="{9BB1BEA9-1660-4EB3-AFCD-EA3F13A15392}" type="presParOf" srcId="{FE47432B-CA46-450C-8D8F-66C300A95B52}" destId="{8467D0EB-87A2-4285-8ACA-0398EFBF29BC}" srcOrd="13" destOrd="0" presId="urn:microsoft.com/office/officeart/2005/8/layout/target3"/>
    <dgm:cxn modelId="{7EAF27DD-8E57-4410-BA8F-7CB56C5C6AA1}" type="presParOf" srcId="{FE47432B-CA46-450C-8D8F-66C300A95B52}" destId="{DBA8199F-D892-4A8E-A352-2B7844050E09}" srcOrd="14" destOrd="0" presId="urn:microsoft.com/office/officeart/2005/8/layout/target3"/>
    <dgm:cxn modelId="{F3DBB724-DDB5-4D09-AA60-371CD96D8F48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52115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52115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52115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52115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52115" y="1008117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52115" y="1008117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52115" y="1512166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52115" y="1512166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B7BA-65C3-4210-AA0B-5BD94D6F166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B1073-1D7A-41DC-ACCB-9034B02827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B7BA-65C3-4210-AA0B-5BD94D6F166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B1073-1D7A-41DC-ACCB-9034B02827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B7BA-65C3-4210-AA0B-5BD94D6F166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B1073-1D7A-41DC-ACCB-9034B02827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B7BA-65C3-4210-AA0B-5BD94D6F166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B1073-1D7A-41DC-ACCB-9034B02827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B7BA-65C3-4210-AA0B-5BD94D6F166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B1073-1D7A-41DC-ACCB-9034B02827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B7BA-65C3-4210-AA0B-5BD94D6F166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58B1073-1D7A-41DC-ACCB-9034B028276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B7BA-65C3-4210-AA0B-5BD94D6F166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B1073-1D7A-41DC-ACCB-9034B02827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B7BA-65C3-4210-AA0B-5BD94D6F166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858B1073-1D7A-41DC-ACCB-9034B02827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4201B7BA-65C3-4210-AA0B-5BD94D6F166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B1073-1D7A-41DC-ACCB-9034B02827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B7BA-65C3-4210-AA0B-5BD94D6F166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B1073-1D7A-41DC-ACCB-9034B02827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B7BA-65C3-4210-AA0B-5BD94D6F166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B1073-1D7A-41DC-ACCB-9034B02827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201B7BA-65C3-4210-AA0B-5BD94D6F166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858B1073-1D7A-41DC-ACCB-9034B02827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newsflash/>
    <p:sndAc>
      <p:stSnd>
        <p:snd r:embed="rId13" name="type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Ee5wPAxbd8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literatura.cz/texty/sramek.htm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rana_Sramek_1926.jpg" TargetMode="External"/><Relationship Id="rId3" Type="http://schemas.openxmlformats.org/officeDocument/2006/relationships/hyperlink" Target="http://cs.wikipedia.org/wiki/Soubor:Jan_Vil&#237;mek_-_Alois_Jir&#225;sek.jpg" TargetMode="External"/><Relationship Id="rId7" Type="http://schemas.openxmlformats.org/officeDocument/2006/relationships/hyperlink" Target="http://cs.wikipedia.org/wiki/Soubor:JosefKopta1923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%C4%8Cs._legie_v_It%C3%A1lii.jpg" TargetMode="External"/><Relationship Id="rId5" Type="http://schemas.openxmlformats.org/officeDocument/2006/relationships/hyperlink" Target="http://cs.wikipedia.org/wiki/Soubor:Cs._legie_ve_Francii.jpg" TargetMode="External"/><Relationship Id="rId4" Type="http://schemas.openxmlformats.org/officeDocument/2006/relationships/hyperlink" Target="http://cs.wikipedia.org/wiki/Soubor:Legionarsky_odznak_cepice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26536267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5509457"/>
              </p:ext>
            </p:extLst>
          </p:nvPr>
        </p:nvGraphicFramePr>
        <p:xfrm>
          <a:off x="1691680" y="2852936"/>
          <a:ext cx="7056784" cy="2214941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VY_32_INOVACE_05_S05-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26269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 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Česká poválečná literatura – 1.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" name="Obrázek 6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0485638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informovat o literárních proudech české poválečné literatury – především o proudu legionářském.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se stručně seznámí o době poválečného Československa a o literárních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proudech v československé literatuře. Podrobněji se zabývá literaturou  legionářskou – životem a dílem Josefa Kopty a Fráni Šrámka.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Česká poválečná literatura 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Český jazyk 9. ročník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CHARAKTERISTIKA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214282" y="1214422"/>
            <a:ext cx="6558002" cy="170021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1. světová válka trvá od roku 1914 – 1918</a:t>
            </a:r>
          </a:p>
        </p:txBody>
      </p:sp>
      <p:sp>
        <p:nvSpPr>
          <p:cNvPr id="5" name="Elipsa 4"/>
          <p:cNvSpPr/>
          <p:nvPr/>
        </p:nvSpPr>
        <p:spPr>
          <a:xfrm>
            <a:off x="2500298" y="3143248"/>
            <a:ext cx="6415126" cy="142876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28.10. 1918 vzniká nezávislý stát Československá republika</a:t>
            </a:r>
          </a:p>
        </p:txBody>
      </p:sp>
      <p:sp>
        <p:nvSpPr>
          <p:cNvPr id="6" name="Elipsa 5"/>
          <p:cNvSpPr/>
          <p:nvPr/>
        </p:nvSpPr>
        <p:spPr>
          <a:xfrm>
            <a:off x="285720" y="4857760"/>
            <a:ext cx="6415126" cy="157163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Česká literatura se rozpadá do několika proudů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1. Reportážní vzpomínky na válku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Legionáři jsou vojáci, kteří sloužili ve speciálních oddílech (legiích) především v Rusku.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Mezi těmito vojáky se objevovali spisovatelé, kteří válku přežili a detailně popsali hrůzy války.</a:t>
            </a:r>
          </a:p>
          <a:p>
            <a:r>
              <a:rPr lang="cs-CZ" dirty="0" smtClean="0"/>
              <a:t> </a:t>
            </a:r>
            <a:r>
              <a:rPr lang="cs-CZ" b="1" dirty="0" smtClean="0"/>
              <a:t>Jejich dílo jsou především krátké reportáže – povídky či romány kratšího rozsahu.</a:t>
            </a:r>
            <a:endParaRPr lang="cs-CZ" b="1" dirty="0"/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Československé legie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471990" cy="4525963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92D050"/>
                </a:solidFill>
              </a:rPr>
              <a:t>Legionářský odznak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92D050"/>
                </a:solidFill>
              </a:rPr>
              <a:t>Legionáři v Itálii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4376766" cy="4525963"/>
          </a:xfrm>
        </p:spPr>
        <p:txBody>
          <a:bodyPr>
            <a:normAutofit/>
          </a:bodyPr>
          <a:lstStyle/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92D050"/>
                </a:solidFill>
              </a:rPr>
              <a:t>Legionáři ve Francii</a:t>
            </a:r>
            <a:endParaRPr lang="cs-CZ" b="1" dirty="0">
              <a:solidFill>
                <a:srgbClr val="92D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2143116"/>
            <a:ext cx="2604664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29124" y="2214554"/>
            <a:ext cx="4429156" cy="214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43372" y="5000636"/>
            <a:ext cx="2805157" cy="15954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Josef Kopta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29058" y="1600200"/>
            <a:ext cx="4429156" cy="4829196"/>
          </a:xfrm>
        </p:spPr>
        <p:txBody>
          <a:bodyPr>
            <a:normAutofit fontScale="92500"/>
          </a:bodyPr>
          <a:lstStyle/>
          <a:p>
            <a:r>
              <a:rPr lang="cs-CZ" b="1" dirty="0" smtClean="0"/>
              <a:t>Původním povoláním byl úředník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rgbClr val="00B050"/>
                </a:solidFill>
              </a:rPr>
              <a:t>Po návratu z války se věnoval pouze spisovatelské činnosti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Proslul především dílem „Hlídač č. 47“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1785926"/>
            <a:ext cx="2928958" cy="4354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Hlídač č. 47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dirty="0" smtClean="0"/>
              <a:t>Podívej se na krátký sestřih filmu Hlídač č. 47. Pokus se na základě tohoto videa odhadnout, o čem bude příběh Františka Douši (ve filmu herec Karel Roden).</a:t>
            </a:r>
          </a:p>
          <a:p>
            <a:pPr algn="ctr">
              <a:buNone/>
            </a:pPr>
            <a:r>
              <a:rPr lang="cs-CZ" b="1" dirty="0" smtClean="0"/>
              <a:t>  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142976" y="4500570"/>
            <a:ext cx="7072362" cy="1714512"/>
          </a:xfrm>
          <a:prstGeom prst="ellipse">
            <a:avLst/>
          </a:prstGeom>
          <a:solidFill>
            <a:schemeClr val="bg1">
              <a:lumMod val="85000"/>
              <a:lumOff val="15000"/>
            </a:schemeClr>
          </a:solidFill>
          <a:ln>
            <a:solidFill>
              <a:srgbClr val="92D050"/>
            </a:solidFill>
          </a:ln>
          <a:effectLst>
            <a:glow rad="101600">
              <a:srgbClr val="92D05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hlinkClick r:id="rId3"/>
              </a:rPr>
              <a:t>http://www.youtube.com/watch?v=NEe5wPAxbd8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2. Válkou trpí i zvířata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V mnoha dílech českých autorů se objevují v hlavních rolích zvířata a jejich život během války.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Zřejmě nejdojemnější básní z tohoto období je báseň Raport od všestranného spisovatele Fráni Šrámka.</a:t>
            </a:r>
            <a:endParaRPr lang="cs-CZ" b="1" dirty="0"/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Fráňa  Šrámek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71934" y="1714488"/>
            <a:ext cx="4572032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Narodil se ve městě Sobotka – každý rok se v tomto městě koná literární festival Šrámkova Sobotka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rgbClr val="00B050"/>
                </a:solidFill>
              </a:rPr>
              <a:t>Bojoval v Itálii a v Rumunsku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2000240"/>
            <a:ext cx="3214710" cy="36326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941372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Báseň  Raport – Fráňa Šrámek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214282" y="1071546"/>
            <a:ext cx="6715172" cy="607220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Hlásím, pane hejtmane, </a:t>
            </a:r>
            <a:b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 se mi zdál sen, </a:t>
            </a:r>
            <a:b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vojna byla a já ležel </a:t>
            </a:r>
            <a:b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poli zastřelen; </a:t>
            </a:r>
            <a:b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zrovna u mne váš kůň taky pad, </a:t>
            </a:r>
            <a:b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nám přáno bylo spolu umírat, </a:t>
            </a:r>
            <a:b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z boží vůle jen.   </a:t>
            </a:r>
            <a:b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 louky voní kol a jeteli </a:t>
            </a:r>
            <a:b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kvete řeřicha - </a:t>
            </a:r>
            <a:b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on… kůň… což byl vinen čím? </a:t>
            </a:r>
            <a:b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díru do břicha, </a:t>
            </a:r>
            <a:b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 na něm seděl kdos, už nesedí </a:t>
            </a:r>
            <a:b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oči vědět chtí, však nevědí </a:t>
            </a:r>
            <a:b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v hrdle vysychá… 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18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Zdroj:</a:t>
            </a:r>
            <a:r>
              <a:rPr lang="cs-CZ" sz="18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http://www.ceskaliteratura.cz/texty/sramek.htm</a:t>
            </a:r>
            <a:r>
              <a:rPr lang="cs-CZ" sz="18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(k 1.2. 2012)</a:t>
            </a:r>
            <a:endParaRPr lang="cs-CZ" sz="18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1800" b="1" dirty="0" smtClean="0"/>
              <a:t>	</a:t>
            </a:r>
            <a:endParaRPr lang="cs-CZ" sz="1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072066" y="1516912"/>
            <a:ext cx="3714776" cy="4769608"/>
          </a:xfrm>
        </p:spPr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 čemu byli zapotřebí koně během války?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00B050"/>
                </a:solidFill>
              </a:rPr>
              <a:t>Popis situaci v prvním odstavci. 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chemeClr val="bg1"/>
                </a:solidFill>
              </a:rPr>
              <a:t>Proč se autor pozastavuje nad umírajícím koněm?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00B050"/>
                </a:solidFill>
              </a:rPr>
              <a:t>Jaké máš pocity z tohoto úryvku?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Básnická sbírka</a:t>
            </a:r>
            <a:endParaRPr lang="cs-CZ" sz="36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525780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Vysvětli, co znamenají barvy v názvu knihy:</a:t>
            </a:r>
          </a:p>
          <a:p>
            <a:endParaRPr lang="cs-CZ" dirty="0" smtClean="0"/>
          </a:p>
          <a:p>
            <a:pPr>
              <a:buNone/>
            </a:pPr>
            <a:endParaRPr lang="cs-CZ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4" name="Picture 6" descr="http://www.artbook.cz/images/Foto/b/246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1" y="1714488"/>
            <a:ext cx="2957533" cy="3857652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4214810" y="3286124"/>
            <a:ext cx="4286280" cy="1343028"/>
          </a:xfrm>
          <a:prstGeom prst="ellipse">
            <a:avLst/>
          </a:prstGeom>
          <a:solidFill>
            <a:srgbClr val="0070C0"/>
          </a:solidFill>
          <a:ln>
            <a:solidFill>
              <a:schemeClr val="bg1"/>
            </a:solidFill>
          </a:ln>
          <a:effectLst>
            <a:glow rad="228600">
              <a:schemeClr val="bg1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Modrý- barva rakouské uniformy</a:t>
            </a:r>
          </a:p>
        </p:txBody>
      </p:sp>
      <p:sp>
        <p:nvSpPr>
          <p:cNvPr id="7" name="Elipsa 6"/>
          <p:cNvSpPr/>
          <p:nvPr/>
        </p:nvSpPr>
        <p:spPr>
          <a:xfrm>
            <a:off x="4214810" y="5000636"/>
            <a:ext cx="4214842" cy="1357322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  <a:effectLst>
            <a:glow rad="101600">
              <a:schemeClr val="bg1"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Rudý – barva anarchismu</a:t>
            </a: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Zdroje obrázků: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/>
              <a:t>Všechny uveřejněné odkazy [cit. 2012-01-20]. Není-li uvedeno jinak - dostupné pod licencí Public domain na:</a:t>
            </a:r>
            <a:endParaRPr lang="cs-CZ" sz="2000" b="1" dirty="0" smtClean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  <a:hlinkClick r:id="rId3"/>
            </a:endParaRPr>
          </a:p>
          <a:p>
            <a:endParaRPr lang="cs-CZ" sz="2000" b="1" dirty="0" smtClean="0">
              <a:hlinkClick r:id="rId4"/>
            </a:endParaRPr>
          </a:p>
          <a:p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http://cs.wikipedia.org/wiki/Soubor:Legionarsky_odznak_cepice.gif</a:t>
            </a:r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(obrázek legionářského odznaku – str. 4)</a:t>
            </a:r>
          </a:p>
          <a:p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http://cs.wikipedia.org/wiki/Soubor:Cs._legie_ve_Francii.jpg</a:t>
            </a:r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(obrázek legií ve Francii – str. 4)</a:t>
            </a:r>
          </a:p>
          <a:p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http://cs.wikipedia.org/wiki/Soubor:%C4%8Cs._legie_v_It%C3%A1lii.jpg</a:t>
            </a:r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(obrázek legionářů v Itálii – str.4)</a:t>
            </a:r>
            <a:endParaRPr lang="cs-CZ" sz="18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  <a:hlinkClick r:id="rId7"/>
            </a:endParaRPr>
          </a:p>
          <a:p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http://cs.wikipedia.org/wiki/Soubor:JosefKopta1923.jpg</a:t>
            </a:r>
            <a:endParaRPr lang="cs-CZ" sz="18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http://cs.wikipedia.org/wiki/Soubor:Frana_Sramek_1926.jpg</a:t>
            </a:r>
            <a:endParaRPr lang="cs-CZ" sz="18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Vlastní zdroj - obrázek – str. 10</a:t>
            </a:r>
          </a:p>
          <a:p>
            <a:r>
              <a:rPr lang="cs-CZ" sz="1800" b="1" dirty="0" smtClean="0">
                <a:solidFill>
                  <a:srgbClr val="00B0F0"/>
                </a:solidFill>
              </a:rPr>
              <a:t>Klipart (volně ke stažení Microsoft Office</a:t>
            </a:r>
            <a:r>
              <a:rPr lang="cs-CZ" sz="1800" dirty="0" smtClean="0">
                <a:solidFill>
                  <a:srgbClr val="00B0F0"/>
                </a:solidFill>
              </a:rPr>
              <a:t>)</a:t>
            </a:r>
          </a:p>
          <a:p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176</TotalTime>
  <Words>492</Words>
  <Application>Microsoft Office PowerPoint</Application>
  <PresentationFormat>Předvádění na obrazovce (4:3)</PresentationFormat>
  <Paragraphs>115</Paragraphs>
  <Slides>13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Technický</vt:lpstr>
      <vt:lpstr>Prezentace aplikace PowerPoint</vt:lpstr>
      <vt:lpstr>ANOTACE:</vt:lpstr>
      <vt:lpstr> Česká poválečná literatura I.</vt:lpstr>
      <vt:lpstr>ZÁKLADNÍ CHARAKTERISTIKA</vt:lpstr>
      <vt:lpstr>1. Reportážní vzpomínky na válku</vt:lpstr>
      <vt:lpstr>Československé legie</vt:lpstr>
      <vt:lpstr>Josef Kopta</vt:lpstr>
      <vt:lpstr>Hlídač č. 47</vt:lpstr>
      <vt:lpstr>2. Válkou trpí i zvířata</vt:lpstr>
      <vt:lpstr>Fráňa  Šrámek</vt:lpstr>
      <vt:lpstr>Báseň  Raport – Fráňa Šrámek</vt:lpstr>
      <vt:lpstr>Básnická sbírka</vt:lpstr>
      <vt:lpstr>Zdroje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poválečná literatura</dc:title>
  <dc:creator>ajinka</dc:creator>
  <cp:lastModifiedBy>admin</cp:lastModifiedBy>
  <cp:revision>27</cp:revision>
  <dcterms:created xsi:type="dcterms:W3CDTF">2012-01-29T17:37:25Z</dcterms:created>
  <dcterms:modified xsi:type="dcterms:W3CDTF">2012-07-11T09:38:39Z</dcterms:modified>
</cp:coreProperties>
</file>