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52D8D88-E5C7-4A36-A99D-4FF8CD21E679}" type="presOf" srcId="{100B6B2E-82E6-4C11-B19B-F2DB3A0EA64F}" destId="{DBA8199F-D892-4A8E-A352-2B7844050E09}" srcOrd="1" destOrd="0" presId="urn:microsoft.com/office/officeart/2005/8/layout/target3"/>
    <dgm:cxn modelId="{0E1FBDB2-6DD3-4CC4-BC53-8B9C89A511BE}" type="presOf" srcId="{1D8420EA-BFA0-403B-80F5-647FA396CC45}" destId="{F7B3C0B7-F0F7-4F49-B02C-3630F8C5FAE5}" srcOrd="0" destOrd="0" presId="urn:microsoft.com/office/officeart/2005/8/layout/target3"/>
    <dgm:cxn modelId="{30CF6D4F-C50A-4C70-9B7A-02A478EF30C1}" type="presOf" srcId="{914700B9-77B5-440A-A438-DE98B6D4894D}" destId="{BD9AF279-D483-48F2-BBBD-45F8E8923512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7D5A61C6-9707-4199-8249-9995E89808AD}" type="presOf" srcId="{100B6B2E-82E6-4C11-B19B-F2DB3A0EA64F}" destId="{645AA564-2E9E-4954-AD87-AE01782CEC59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C57D3DF2-2A6A-452B-A61B-CBEF263F51EC}" type="presOf" srcId="{130831A4-0540-4EC5-8F5A-93030E89D2D9}" destId="{8E23E229-92FC-49D1-B5FE-0303176B8A4E}" srcOrd="1" destOrd="0" presId="urn:microsoft.com/office/officeart/2005/8/layout/target3"/>
    <dgm:cxn modelId="{889359C2-7CB9-4444-A198-E58681F570B6}" type="presOf" srcId="{130831A4-0540-4EC5-8F5A-93030E89D2D9}" destId="{F69CC921-512E-49F4-824C-A648EC5F27A5}" srcOrd="0" destOrd="0" presId="urn:microsoft.com/office/officeart/2005/8/layout/target3"/>
    <dgm:cxn modelId="{7FFEE823-8DDF-48FB-9B08-40880CE9F866}" type="presOf" srcId="{1D8420EA-BFA0-403B-80F5-647FA396CC45}" destId="{8467D0EB-87A2-4285-8ACA-0398EFBF29BC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ECF3BF2D-FD14-4B64-9DF0-89CC87002E3F}" type="presOf" srcId="{27FE2D31-D344-4B63-A89A-A89AB0D9F3E3}" destId="{FE47432B-CA46-450C-8D8F-66C300A95B52}" srcOrd="0" destOrd="0" presId="urn:microsoft.com/office/officeart/2005/8/layout/target3"/>
    <dgm:cxn modelId="{DC410AA8-04EE-4D67-BC3D-36DBC045804F}" type="presOf" srcId="{914700B9-77B5-440A-A438-DE98B6D4894D}" destId="{E73F1C26-6DCD-4001-88B9-355E01E2BCE7}" srcOrd="0" destOrd="0" presId="urn:microsoft.com/office/officeart/2005/8/layout/target3"/>
    <dgm:cxn modelId="{37CBA527-4DB7-4410-8561-A72E78AB442A}" type="presParOf" srcId="{FE47432B-CA46-450C-8D8F-66C300A95B52}" destId="{B522209E-30D0-49D6-A340-2D383A11C668}" srcOrd="0" destOrd="0" presId="urn:microsoft.com/office/officeart/2005/8/layout/target3"/>
    <dgm:cxn modelId="{84F14048-F507-4E3F-BB87-752EF0971197}" type="presParOf" srcId="{FE47432B-CA46-450C-8D8F-66C300A95B52}" destId="{ED5A8377-51D5-4DC5-B0E7-680166966720}" srcOrd="1" destOrd="0" presId="urn:microsoft.com/office/officeart/2005/8/layout/target3"/>
    <dgm:cxn modelId="{A5E7E733-BF69-443B-A57D-91CAAD71E438}" type="presParOf" srcId="{FE47432B-CA46-450C-8D8F-66C300A95B52}" destId="{F69CC921-512E-49F4-824C-A648EC5F27A5}" srcOrd="2" destOrd="0" presId="urn:microsoft.com/office/officeart/2005/8/layout/target3"/>
    <dgm:cxn modelId="{2BD25305-6265-46AD-B362-22C14D0FE09F}" type="presParOf" srcId="{FE47432B-CA46-450C-8D8F-66C300A95B52}" destId="{61C9CE18-EDA6-4EDF-BA1C-09779D38FBBF}" srcOrd="3" destOrd="0" presId="urn:microsoft.com/office/officeart/2005/8/layout/target3"/>
    <dgm:cxn modelId="{B973AF5D-D6D8-47A0-B8DF-E3D8D6A810F6}" type="presParOf" srcId="{FE47432B-CA46-450C-8D8F-66C300A95B52}" destId="{D60DEAAB-7AFE-435A-ACF6-18851E4B0426}" srcOrd="4" destOrd="0" presId="urn:microsoft.com/office/officeart/2005/8/layout/target3"/>
    <dgm:cxn modelId="{0FCDFF28-8E81-45AD-BB3D-31AF309631EF}" type="presParOf" srcId="{FE47432B-CA46-450C-8D8F-66C300A95B52}" destId="{F7B3C0B7-F0F7-4F49-B02C-3630F8C5FAE5}" srcOrd="5" destOrd="0" presId="urn:microsoft.com/office/officeart/2005/8/layout/target3"/>
    <dgm:cxn modelId="{E2BCF85A-D279-4A17-87EB-30A85293004D}" type="presParOf" srcId="{FE47432B-CA46-450C-8D8F-66C300A95B52}" destId="{C9DA9446-E2D3-4F6A-8960-3CADFBF870B8}" srcOrd="6" destOrd="0" presId="urn:microsoft.com/office/officeart/2005/8/layout/target3"/>
    <dgm:cxn modelId="{CEB9DF52-DAE2-4588-8FDE-AAE5B97ED45F}" type="presParOf" srcId="{FE47432B-CA46-450C-8D8F-66C300A95B52}" destId="{9726EC6F-D322-4CD3-B489-1BE3DF7CE70B}" srcOrd="7" destOrd="0" presId="urn:microsoft.com/office/officeart/2005/8/layout/target3"/>
    <dgm:cxn modelId="{4F41489B-4DE9-4DCD-96C8-019F0BC4E954}" type="presParOf" srcId="{FE47432B-CA46-450C-8D8F-66C300A95B52}" destId="{645AA564-2E9E-4954-AD87-AE01782CEC59}" srcOrd="8" destOrd="0" presId="urn:microsoft.com/office/officeart/2005/8/layout/target3"/>
    <dgm:cxn modelId="{77970732-8034-45B5-82EE-3720454B6018}" type="presParOf" srcId="{FE47432B-CA46-450C-8D8F-66C300A95B52}" destId="{8538CAC4-6A86-42B8-B5AF-2FF155DB9D02}" srcOrd="9" destOrd="0" presId="urn:microsoft.com/office/officeart/2005/8/layout/target3"/>
    <dgm:cxn modelId="{1FD42D65-A88D-4DAC-A49B-42B8DA580FDB}" type="presParOf" srcId="{FE47432B-CA46-450C-8D8F-66C300A95B52}" destId="{26FD6024-A07F-46D0-8BC0-B5E595C5673D}" srcOrd="10" destOrd="0" presId="urn:microsoft.com/office/officeart/2005/8/layout/target3"/>
    <dgm:cxn modelId="{64CE2560-F35D-48D3-8280-9553B87712A9}" type="presParOf" srcId="{FE47432B-CA46-450C-8D8F-66C300A95B52}" destId="{E73F1C26-6DCD-4001-88B9-355E01E2BCE7}" srcOrd="11" destOrd="0" presId="urn:microsoft.com/office/officeart/2005/8/layout/target3"/>
    <dgm:cxn modelId="{2C8042E9-0EE2-47CF-8898-6A53D02E10A4}" type="presParOf" srcId="{FE47432B-CA46-450C-8D8F-66C300A95B52}" destId="{8E23E229-92FC-49D1-B5FE-0303176B8A4E}" srcOrd="12" destOrd="0" presId="urn:microsoft.com/office/officeart/2005/8/layout/target3"/>
    <dgm:cxn modelId="{2E3B5F43-C175-442D-AFF4-E7CC62AD4991}" type="presParOf" srcId="{FE47432B-CA46-450C-8D8F-66C300A95B52}" destId="{8467D0EB-87A2-4285-8ACA-0398EFBF29BC}" srcOrd="13" destOrd="0" presId="urn:microsoft.com/office/officeart/2005/8/layout/target3"/>
    <dgm:cxn modelId="{7B8396DB-D795-4C21-AF7F-FF024BDFA95A}" type="presParOf" srcId="{FE47432B-CA46-450C-8D8F-66C300A95B52}" destId="{DBA8199F-D892-4A8E-A352-2B7844050E09}" srcOrd="14" destOrd="0" presId="urn:microsoft.com/office/officeart/2005/8/layout/target3"/>
    <dgm:cxn modelId="{A030DAD8-6B5B-4A1B-B30E-23B175D2BCC3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  <p:sndAc>
      <p:stSnd>
        <p:snd r:embed="rId1" name="typ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newsflash/>
    <p:sndAc>
      <p:stSnd>
        <p:snd r:embed="rId1" name="typ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  <p:sndAc>
      <p:stSnd>
        <p:snd r:embed="rId1" name="typ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newsflash/>
    <p:sndAc>
      <p:stSnd>
        <p:snd r:embed="rId1" name="typ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newsflash/>
    <p:sndAc>
      <p:stSnd>
        <p:snd r:embed="rId1" name="typ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newsflash/>
    <p:sndAc>
      <p:stSnd>
        <p:snd r:embed="rId1" name="typ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newsflash/>
    <p:sndAc>
      <p:stSnd>
        <p:snd r:embed="rId1" name="typ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newsflash/>
    <p:sndAc>
      <p:stSnd>
        <p:snd r:embed="rId1" name="typ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newsflash/>
    <p:sndAc>
      <p:stSnd>
        <p:snd r:embed="rId1" name="typ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newsflash/>
    <p:sndAc>
      <p:stSnd>
        <p:snd r:embed="rId1" name="typ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newsflash/>
    <p:sndAc>
      <p:stSnd>
        <p:snd r:embed="rId1" name="typ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E3E21DB-2265-4BD0-8BB3-7AA23CB44031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5A616F9-3378-4639-9F9D-D0C63718409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newsflash/>
    <p:sndAc>
      <p:stSnd>
        <p:snd r:embed="rId13" name="type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.mp3"/><Relationship Id="rId7" Type="http://schemas.openxmlformats.org/officeDocument/2006/relationships/image" Target="../media/image4.wmf"/><Relationship Id="rId2" Type="http://schemas.microsoft.com/office/2007/relationships/media" Target="../media/media1.mp3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audio" Target="../media/audio1.wav"/><Relationship Id="rId4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an_Vil&#237;mek_-_Alois_Jir&#225;sek.jpg" TargetMode="External"/><Relationship Id="rId7" Type="http://schemas.openxmlformats.org/officeDocument/2006/relationships/hyperlink" Target="http://cs.wikipedia.org/wiki/Soubor:Tatranska_Polianka_0243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iecebna.jpg" TargetMode="External"/><Relationship Id="rId5" Type="http://schemas.openxmlformats.org/officeDocument/2006/relationships/hyperlink" Target="http://cs.wikipedia.org/wiki/Soubor:Jiri_Wolker_statue_in_Prostejov.jpg" TargetMode="External"/><Relationship Id="rId4" Type="http://schemas.openxmlformats.org/officeDocument/2006/relationships/hyperlink" Target="http://cs.wikipedia.org/wiki/Soubor:Jiri_Wolker_bust_in_Prostejov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592122"/>
              </p:ext>
            </p:extLst>
          </p:nvPr>
        </p:nvGraphicFramePr>
        <p:xfrm>
          <a:off x="1691680" y="2852936"/>
          <a:ext cx="7056784" cy="221494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  <a:cs typeface="Calibri" pitchFamily="34" charset="0"/>
                        </a:rPr>
                        <a:t>NÁZEV</a:t>
                      </a:r>
                      <a:r>
                        <a:rPr lang="cs-CZ" sz="1400" b="0" baseline="0" dirty="0" smtClean="0">
                          <a:latin typeface="Calibri" pitchFamily="34" charset="0"/>
                          <a:cs typeface="Calibri" pitchFamily="34" charset="0"/>
                        </a:rPr>
                        <a:t> A ČÍSLO MATERIÁLU:</a:t>
                      </a:r>
                      <a:endParaRPr lang="cs-CZ" sz="14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VY_32_INOVACE_06_S05-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VYTVOŘENO: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6269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AUTOR: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OBLAST: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OBOR: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26721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SADA: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 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NÁZEV VZDĚLÁVACÍHO MATERIÁLU: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Česká poválečná literatura – 2.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29200"/>
            <a:ext cx="5752465" cy="12560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5799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720942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ROČNÍK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DRUH UČEBNÍHO MATERIÁLU: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STUPEŇ</a:t>
                      </a:r>
                      <a:r>
                        <a:rPr lang="cs-CZ" sz="1400" b="1" baseline="0" dirty="0" smtClean="0">
                          <a:latin typeface="Calibri" pitchFamily="34" charset="0"/>
                          <a:cs typeface="Calibri" pitchFamily="34" charset="0"/>
                        </a:rPr>
                        <a:t> A TYP VZDĚLÁVÁNÍ: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POMŮCKY: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CÍL – INOVACE: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METODICKÉ POKYNY: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Část prezentace 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zaměřena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864326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Cílem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prezentace je informovat o literárních proudech české poválečné literatury – především o proudu dělnické literatury a osobnosti Jiřího Wolkera.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se seznámí  s dalším proudem  české poválečné literatury – dělnickou literaturou. 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Žák si připomene život a dílo spisovatele Jiřího Wolkera. Literárně a jazykově rozebere dvě Wolkerovy balady - Těžká hodina a Balada</a:t>
                      </a:r>
                      <a:b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o snu. 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63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Česká poválečná literatura II.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Český jazyk 9. ročník</a:t>
            </a:r>
            <a:endParaRPr lang="cs-CZ" sz="3200" dirty="0"/>
          </a:p>
        </p:txBody>
      </p:sp>
    </p:spTree>
  </p:cSld>
  <p:clrMapOvr>
    <a:masterClrMapping/>
  </p:clrMapOvr>
  <p:transition>
    <p:newsflash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Shrnutí předchozí kapitoly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901014" cy="4525963"/>
          </a:xfrm>
        </p:spPr>
        <p:txBody>
          <a:bodyPr/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kapitole Česká poválečná literatura jsme si představili první dva proudy v poválečné literatuře: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550926" indent="-514350"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1)Legionářská literatura – </a:t>
            </a:r>
            <a:r>
              <a:rPr lang="cs-CZ" b="1" dirty="0" smtClean="0"/>
              <a:t>Josef Kopta</a:t>
            </a:r>
          </a:p>
          <a:p>
            <a:pPr marL="550926" indent="-514350">
              <a:buNone/>
            </a:pPr>
            <a:endParaRPr lang="cs-CZ" b="1" dirty="0" smtClean="0"/>
          </a:p>
          <a:p>
            <a:pPr marL="550926" indent="-514350">
              <a:buNone/>
            </a:pP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Válkou trpí i zvířata – </a:t>
            </a:r>
            <a:r>
              <a:rPr lang="cs-CZ" b="1" dirty="0" smtClean="0">
                <a:solidFill>
                  <a:schemeClr val="bg1"/>
                </a:solidFill>
              </a:rPr>
              <a:t>    </a:t>
            </a:r>
            <a:r>
              <a:rPr lang="cs-CZ" b="1" dirty="0" smtClean="0"/>
              <a:t>Fráňa Šrámek </a:t>
            </a:r>
            <a:endParaRPr lang="cs-CZ" b="1" dirty="0"/>
          </a:p>
        </p:txBody>
      </p:sp>
    </p:spTree>
  </p:cSld>
  <p:clrMapOvr>
    <a:masterClrMapping/>
  </p:clrMapOvr>
  <p:transition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3. Dělnická literatura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 bwMode="auto">
          <a:xfrm>
            <a:off x="500034" y="1571612"/>
            <a:ext cx="33944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233890" cy="4525963"/>
          </a:xfrm>
        </p:spPr>
        <p:txBody>
          <a:bodyPr/>
          <a:lstStyle/>
          <a:p>
            <a:pPr>
              <a:buNone/>
            </a:pPr>
            <a:endParaRPr lang="cs-CZ" sz="28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u="sng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29.3.1900 – 3.1.1924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Spojen s městem Prostějov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Předčasně zemřelý autor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 dětství trpěl tuberkulózou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4643438" y="1214422"/>
            <a:ext cx="3200416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Jiří  Wolker</a:t>
            </a:r>
          </a:p>
        </p:txBody>
      </p:sp>
    </p:spTree>
  </p:cSld>
  <p:clrMapOvr>
    <a:masterClrMapping/>
  </p:clrMapOvr>
  <p:transition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p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Epitaf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336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Napsal si svůj epitaf – nápis na náhrobek.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29124" y="1142984"/>
            <a:ext cx="4000528" cy="542928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just">
              <a:buNone/>
            </a:pPr>
            <a:r>
              <a:rPr lang="cs-CZ" i="1" dirty="0" smtClean="0">
                <a:latin typeface="Curlz MT" pitchFamily="82" charset="0"/>
              </a:rPr>
              <a:t>	</a:t>
            </a:r>
            <a:r>
              <a:rPr lang="cs-CZ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Zde leží Jiří Wolker, básník, jenž miloval svět</a:t>
            </a:r>
          </a:p>
          <a:p>
            <a:pPr algn="just">
              <a:buNone/>
            </a:pPr>
            <a:r>
              <a:rPr lang="cs-CZ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	a pro spravedlnost jeho šel se bít.</a:t>
            </a:r>
          </a:p>
          <a:p>
            <a:pPr algn="just">
              <a:buNone/>
            </a:pPr>
            <a:r>
              <a:rPr lang="cs-CZ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	Dřív než moh‘l srdce k boji vytasit,</a:t>
            </a:r>
          </a:p>
          <a:p>
            <a:pPr algn="just">
              <a:buNone/>
            </a:pPr>
            <a:r>
              <a:rPr lang="cs-CZ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	zemřel – mlád dvacet čtyři let</a:t>
            </a:r>
            <a:endParaRPr lang="cs-CZ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714620"/>
            <a:ext cx="2571753" cy="3429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Jiří Wolker - Balady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b="1" dirty="0" smtClean="0"/>
              <a:t>Sbírka sociálních balad</a:t>
            </a:r>
          </a:p>
          <a:p>
            <a:pPr>
              <a:buFontTx/>
              <a:buChar char="-"/>
            </a:pPr>
            <a:r>
              <a:rPr lang="cs-CZ" b="1" dirty="0" smtClean="0"/>
              <a:t>Velmi pesimistická</a:t>
            </a:r>
          </a:p>
          <a:p>
            <a:pPr>
              <a:buFontTx/>
              <a:buChar char="-"/>
            </a:pPr>
            <a:r>
              <a:rPr lang="cs-CZ" b="1" dirty="0" smtClean="0"/>
              <a:t>Za problémy lidí může protředí – společnost</a:t>
            </a:r>
          </a:p>
          <a:p>
            <a:pPr>
              <a:buFontTx/>
              <a:buChar char="-"/>
            </a:pPr>
            <a:r>
              <a:rPr lang="cs-CZ" b="1" dirty="0" smtClean="0"/>
              <a:t>Motivy chudoby, nemoci, bolesti</a:t>
            </a:r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Sbírka obsahuje např. balady:</a:t>
            </a:r>
          </a:p>
          <a:p>
            <a:pPr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Těžká hodina</a:t>
            </a: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Balada o snu</a:t>
            </a:r>
          </a:p>
          <a:p>
            <a:pPr>
              <a:buNone/>
            </a:pPr>
            <a:endParaRPr lang="cs-CZ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Balada o očích topičových</a:t>
            </a:r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714348" y="1428736"/>
            <a:ext cx="3357586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Těžká hodina</a:t>
            </a:r>
          </a:p>
        </p:txBody>
      </p:sp>
    </p:spTree>
  </p:cSld>
  <p:clrMapOvr>
    <a:masterClrMapping/>
  </p:clrMapOvr>
  <p:transition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Balada – Těžká hodina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14282" y="1142984"/>
            <a:ext cx="4643470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Chlapecké srdce je písnička na začátku,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plán pro zámek, který bys lidem 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jak milé dal k svátku,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ale mužovo srdce jsou ruce a mozoly,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které se krví svou do cihel probolí,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aby tu stála alespoň skutečná hospoda u silnice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pro ušlé poutníky a pro poutnice.</a:t>
            </a:r>
          </a:p>
          <a:p>
            <a:pPr>
              <a:buNone/>
            </a:pPr>
            <a:endParaRPr lang="cs-CZ" sz="19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Dnes je má těžká hodina;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jedno srdce jsem pohřbil 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a druhé ještě nemám,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zesláblý úzkostí, zesláblý samotou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marně se bráním studeným stěnám</a:t>
            </a:r>
          </a:p>
          <a:p>
            <a:pPr>
              <a:buNone/>
            </a:pPr>
            <a:r>
              <a:rPr lang="cs-CZ" sz="1900" b="1" dirty="0" smtClean="0">
                <a:solidFill>
                  <a:schemeClr val="bg1"/>
                </a:solidFill>
              </a:rPr>
              <a:t>pokoje svého uštěpačného</a:t>
            </a:r>
            <a:endParaRPr lang="cs-CZ" sz="1900" b="1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5143504" y="1214422"/>
            <a:ext cx="3500462" cy="5143536"/>
          </a:xfrm>
        </p:spPr>
        <p:txBody>
          <a:bodyPr>
            <a:normAutofit fontScale="85000" lnSpcReduction="20000"/>
          </a:bodyPr>
          <a:lstStyle/>
          <a:p>
            <a:r>
              <a:rPr lang="cs-CZ" sz="2000" b="1" dirty="0" smtClean="0"/>
              <a:t>Jaký pocit máš z této básně?</a:t>
            </a:r>
          </a:p>
          <a:p>
            <a:pPr>
              <a:buNone/>
            </a:pPr>
            <a:endParaRPr lang="cs-CZ" sz="2000" b="1" dirty="0" smtClean="0"/>
          </a:p>
          <a:p>
            <a:r>
              <a:rPr lang="cs-CZ" sz="2000" b="1" dirty="0" smtClean="0"/>
              <a:t>Najdi v básni verše, které ukazují na tvrdý život člověka.</a:t>
            </a:r>
          </a:p>
          <a:p>
            <a:pPr>
              <a:buNone/>
            </a:pPr>
            <a:endParaRPr lang="cs-CZ" sz="2000" b="1" dirty="0" smtClean="0"/>
          </a:p>
          <a:p>
            <a:r>
              <a:rPr lang="cs-CZ" sz="2000" b="1" dirty="0" smtClean="0"/>
              <a:t>Co si představuješ pod výrazem – těžká hodina?</a:t>
            </a:r>
          </a:p>
          <a:p>
            <a:pPr>
              <a:buNone/>
            </a:pPr>
            <a:endParaRPr lang="cs-CZ" sz="2000" b="1" dirty="0" smtClean="0"/>
          </a:p>
          <a:p>
            <a:r>
              <a:rPr lang="cs-CZ" sz="2000" b="1" dirty="0" smtClean="0"/>
              <a:t>V jakých podmínkách žije mluvčí této balady?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Co si myslíš o mluvčím této balady?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Citováno z http://ld.johanesville.net/wolker-01-tezka-hodina?page=4</a:t>
            </a:r>
            <a:endParaRPr lang="cs-CZ" sz="2000" dirty="0"/>
          </a:p>
        </p:txBody>
      </p:sp>
    </p:spTree>
  </p:cSld>
  <p:clrMapOvr>
    <a:masterClrMapping/>
  </p:clrMapOvr>
  <p:transition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Balada o snu – věnována J. Seifertovi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114932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endParaRPr lang="cs-CZ" sz="2200" dirty="0" smtClean="0"/>
          </a:p>
          <a:p>
            <a:pPr>
              <a:buNone/>
            </a:pPr>
            <a:r>
              <a:rPr lang="cs-CZ" sz="2200" b="1" dirty="0" smtClean="0">
                <a:solidFill>
                  <a:schemeClr val="bg1"/>
                </a:solidFill>
              </a:rPr>
              <a:t>Tady jsou paláce, — tady podkroví, 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bg1"/>
                </a:solidFill>
              </a:rPr>
              <a:t>tady jsou sytí, — tady hladoví, 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bg1"/>
                </a:solidFill>
              </a:rPr>
              <a:t>jedni jsou otroci, — druzí diktátoři 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bg1"/>
                </a:solidFill>
              </a:rPr>
              <a:t>a všichni jsou choří. 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bg1"/>
                </a:solidFill>
              </a:rPr>
              <a:t>Svět je jak srdce kulatý 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bg1"/>
                </a:solidFill>
              </a:rPr>
              <a:t>a je-li do půle rozťatý, 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bg1"/>
                </a:solidFill>
              </a:rPr>
              <a:t>— umírá.</a:t>
            </a:r>
          </a:p>
          <a:p>
            <a:pPr>
              <a:buNone/>
            </a:pPr>
            <a:endParaRPr lang="cs-CZ" sz="2200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sz="22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2200" dirty="0" smtClean="0"/>
              <a:t>Citováno z http://ld.johanesville.net/wolker-01-tezka-hodina?page=4</a:t>
            </a:r>
            <a:endParaRPr lang="cs-CZ" sz="2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86380" y="1600200"/>
            <a:ext cx="3429024" cy="4525963"/>
          </a:xfrm>
        </p:spPr>
        <p:txBody>
          <a:bodyPr>
            <a:normAutofit fontScale="92500"/>
          </a:bodyPr>
          <a:lstStyle/>
          <a:p>
            <a:endParaRPr lang="cs-CZ" dirty="0" smtClean="0"/>
          </a:p>
          <a:p>
            <a:r>
              <a:rPr lang="cs-CZ" dirty="0" smtClean="0"/>
              <a:t>Jak Wolker rozdělil naši společnost?</a:t>
            </a:r>
          </a:p>
          <a:p>
            <a:endParaRPr lang="cs-CZ" dirty="0" smtClean="0"/>
          </a:p>
          <a:p>
            <a:r>
              <a:rPr lang="cs-CZ" dirty="0" smtClean="0"/>
              <a:t>Kdo jsou to diktátoři?</a:t>
            </a:r>
          </a:p>
          <a:p>
            <a:endParaRPr lang="cs-CZ" dirty="0" smtClean="0"/>
          </a:p>
          <a:p>
            <a:r>
              <a:rPr lang="cs-CZ" dirty="0" smtClean="0"/>
              <a:t>Jak rozumíš informaci, že všichni jsou choří?</a:t>
            </a:r>
            <a:endParaRPr lang="cs-CZ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643306" y="4071942"/>
          <a:ext cx="14986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Objekt prostředí balíčkovače" showAsIcon="1" r:id="rId6" imgW="1499040" imgH="685800" progId="Package">
                  <p:embed/>
                </p:oleObj>
              </mc:Choice>
              <mc:Fallback>
                <p:oleObj name="Objekt prostředí balíčkovače" showAsIcon="1" r:id="rId6" imgW="1499040" imgH="685800" progId="Package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06" y="4071942"/>
                        <a:ext cx="14986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balada o snu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749552" y="400506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>
    <p:newsflash/>
    <p:sndAc>
      <p:stSnd>
        <p:snd r:embed="rId5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3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Tatranská Polianka</a:t>
            </a:r>
            <a:endParaRPr lang="cs-CZ" sz="3600" b="1" u="sng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Jiří Wolker léčil svoji tuberkulózu v proslulých lázních v Tatranské Poliance.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Najdeme zde i sochu J. Wolkera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00100" y="4214818"/>
            <a:ext cx="2643238" cy="2338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1928802"/>
            <a:ext cx="314327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Zdroje odkazů: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7715200" cy="4525963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Všechny uveřejněné odkazy [cit. 2012-01-20]. Není-li uvedeno jinak - dostupné pod licencí Public domain na:</a:t>
            </a:r>
          </a:p>
          <a:p>
            <a:endParaRPr lang="cs-CZ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  <a:hlinkClick r:id="rId3"/>
            </a:endParaRPr>
          </a:p>
          <a:p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http://cs.wikipedia.org/wiki/Soubor:Jiri_Wolker_bust_in_Prostejov.jpg</a:t>
            </a:r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(busta Jiřího Wolkera, str. 3)</a:t>
            </a:r>
          </a:p>
          <a:p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http://cs.wikipedia.org/wiki/Soubor:Jiri_Wolker_statue_in_Prostejov.jpg</a:t>
            </a:r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(socha Jiřího Wolkera v Prostějově, str. 4)</a:t>
            </a:r>
          </a:p>
          <a:p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http://cs.wikipedia.org/wiki/Soubor:Liecebna.jpg</a:t>
            </a:r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(obrázek sanatoria, str. 8)</a:t>
            </a:r>
          </a:p>
          <a:p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http://cs.wikipedia.org/wiki/Soubor:Tatranska_Polianka_0243.jpg</a:t>
            </a:r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(socha J. Wolkera v Tatranské Poliance, str. 8</a:t>
            </a:r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1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Zvuková nahrávka – namluvena autorem DUM</a:t>
            </a:r>
            <a:endParaRPr lang="cs-CZ" sz="18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00B0F0"/>
                </a:solidFill>
              </a:rPr>
              <a:t>Klipart (volně ke stažení Microsoft Office)</a:t>
            </a:r>
          </a:p>
          <a:p>
            <a:endParaRPr lang="cs-CZ" sz="2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205</TotalTime>
  <Words>552</Words>
  <Application>Microsoft Office PowerPoint</Application>
  <PresentationFormat>Předvádění na obrazovce (4:3)</PresentationFormat>
  <Paragraphs>132</Paragraphs>
  <Slides>11</Slides>
  <Notes>0</Notes>
  <HiddenSlides>2</HiddenSlides>
  <MMClips>1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Technický</vt:lpstr>
      <vt:lpstr>Objekt prostředí balíčkovače</vt:lpstr>
      <vt:lpstr>Prezentace aplikace PowerPoint</vt:lpstr>
      <vt:lpstr>ANOTACE:</vt:lpstr>
      <vt:lpstr>Česká poválečná literatura II. </vt:lpstr>
      <vt:lpstr>Shrnutí předchozí kapitoly</vt:lpstr>
      <vt:lpstr>3. Dělnická literatura</vt:lpstr>
      <vt:lpstr>Epitaf</vt:lpstr>
      <vt:lpstr>Jiří Wolker - Balady</vt:lpstr>
      <vt:lpstr>Balada – Těžká hodina</vt:lpstr>
      <vt:lpstr>Balada o snu – věnována J. Seifertovi</vt:lpstr>
      <vt:lpstr>Tatranská Polianka</vt:lpstr>
      <vt:lpstr>Zdroje odkazů: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poválečná literatura II.</dc:title>
  <dc:creator>Aja</dc:creator>
  <cp:lastModifiedBy>admin</cp:lastModifiedBy>
  <cp:revision>24</cp:revision>
  <dcterms:created xsi:type="dcterms:W3CDTF">2012-02-03T17:32:16Z</dcterms:created>
  <dcterms:modified xsi:type="dcterms:W3CDTF">2012-07-11T09:39:44Z</dcterms:modified>
</cp:coreProperties>
</file>