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7" r:id="rId2"/>
    <p:sldId id="298" r:id="rId3"/>
    <p:sldId id="282" r:id="rId4"/>
    <p:sldId id="289" r:id="rId5"/>
    <p:sldId id="295" r:id="rId6"/>
    <p:sldId id="296" r:id="rId7"/>
    <p:sldId id="294" r:id="rId8"/>
    <p:sldId id="290" r:id="rId9"/>
    <p:sldId id="291" r:id="rId10"/>
    <p:sldId id="292" r:id="rId11"/>
    <p:sldId id="293" r:id="rId12"/>
    <p:sldId id="288" r:id="rId13"/>
    <p:sldId id="29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FF66FF"/>
    <a:srgbClr val="AA7690"/>
    <a:srgbClr val="C45C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25E76F-549E-4808-A4AF-CE1F62D45B4E}" type="presOf" srcId="{100B6B2E-82E6-4C11-B19B-F2DB3A0EA64F}" destId="{645AA564-2E9E-4954-AD87-AE01782CEC59}" srcOrd="0" destOrd="0" presId="urn:microsoft.com/office/officeart/2005/8/layout/target3"/>
    <dgm:cxn modelId="{04A751B1-B3C2-4890-8847-BE603067E7D7}" type="presOf" srcId="{1D8420EA-BFA0-403B-80F5-647FA396CC45}" destId="{F7B3C0B7-F0F7-4F49-B02C-3630F8C5FAE5}" srcOrd="0" destOrd="0" presId="urn:microsoft.com/office/officeart/2005/8/layout/target3"/>
    <dgm:cxn modelId="{DC81DA92-57E7-4D30-A454-877B246E44E5}" type="presOf" srcId="{914700B9-77B5-440A-A438-DE98B6D4894D}" destId="{BD9AF279-D483-48F2-BBBD-45F8E8923512}" srcOrd="1" destOrd="0" presId="urn:microsoft.com/office/officeart/2005/8/layout/target3"/>
    <dgm:cxn modelId="{9DDDA7A2-1E19-40F0-B01D-64351082E14D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26F99FA-E594-4352-8E37-C9C32F5D8085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BE76DAD-430C-4FE8-8E85-83C1FFE0E150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79229BF-67AA-448F-A691-A68227675EF0}" type="presOf" srcId="{130831A4-0540-4EC5-8F5A-93030E89D2D9}" destId="{8E23E229-92FC-49D1-B5FE-0303176B8A4E}" srcOrd="1" destOrd="0" presId="urn:microsoft.com/office/officeart/2005/8/layout/target3"/>
    <dgm:cxn modelId="{7FF071C0-C184-4D87-9111-66E0ECCA1A37}" type="presOf" srcId="{100B6B2E-82E6-4C11-B19B-F2DB3A0EA64F}" destId="{DBA8199F-D892-4A8E-A352-2B7844050E09}" srcOrd="1" destOrd="0" presId="urn:microsoft.com/office/officeart/2005/8/layout/target3"/>
    <dgm:cxn modelId="{06D51A93-8707-4368-8F1D-7B29562C3092}" type="presOf" srcId="{27FE2D31-D344-4B63-A89A-A89AB0D9F3E3}" destId="{FE47432B-CA46-450C-8D8F-66C300A95B52}" srcOrd="0" destOrd="0" presId="urn:microsoft.com/office/officeart/2005/8/layout/target3"/>
    <dgm:cxn modelId="{30C47E4A-CDC3-4D3B-ABDB-67841E7BC69C}" type="presParOf" srcId="{FE47432B-CA46-450C-8D8F-66C300A95B52}" destId="{B522209E-30D0-49D6-A340-2D383A11C668}" srcOrd="0" destOrd="0" presId="urn:microsoft.com/office/officeart/2005/8/layout/target3"/>
    <dgm:cxn modelId="{AD1F51C1-287E-4012-9A7D-C9937C5E0CE2}" type="presParOf" srcId="{FE47432B-CA46-450C-8D8F-66C300A95B52}" destId="{ED5A8377-51D5-4DC5-B0E7-680166966720}" srcOrd="1" destOrd="0" presId="urn:microsoft.com/office/officeart/2005/8/layout/target3"/>
    <dgm:cxn modelId="{1EA0F530-C444-4C68-8BB7-2AEE7C43FBB1}" type="presParOf" srcId="{FE47432B-CA46-450C-8D8F-66C300A95B52}" destId="{F69CC921-512E-49F4-824C-A648EC5F27A5}" srcOrd="2" destOrd="0" presId="urn:microsoft.com/office/officeart/2005/8/layout/target3"/>
    <dgm:cxn modelId="{C84E0AC5-F61C-4809-87E0-CD12374C2D7C}" type="presParOf" srcId="{FE47432B-CA46-450C-8D8F-66C300A95B52}" destId="{61C9CE18-EDA6-4EDF-BA1C-09779D38FBBF}" srcOrd="3" destOrd="0" presId="urn:microsoft.com/office/officeart/2005/8/layout/target3"/>
    <dgm:cxn modelId="{C11BED1C-B9FF-42D1-B245-01390C40CBDA}" type="presParOf" srcId="{FE47432B-CA46-450C-8D8F-66C300A95B52}" destId="{D60DEAAB-7AFE-435A-ACF6-18851E4B0426}" srcOrd="4" destOrd="0" presId="urn:microsoft.com/office/officeart/2005/8/layout/target3"/>
    <dgm:cxn modelId="{BAF82CA7-A461-457F-ADF7-E9FB215CF88F}" type="presParOf" srcId="{FE47432B-CA46-450C-8D8F-66C300A95B52}" destId="{F7B3C0B7-F0F7-4F49-B02C-3630F8C5FAE5}" srcOrd="5" destOrd="0" presId="urn:microsoft.com/office/officeart/2005/8/layout/target3"/>
    <dgm:cxn modelId="{F9A29ADF-1CC7-457A-934E-04C766A910D7}" type="presParOf" srcId="{FE47432B-CA46-450C-8D8F-66C300A95B52}" destId="{C9DA9446-E2D3-4F6A-8960-3CADFBF870B8}" srcOrd="6" destOrd="0" presId="urn:microsoft.com/office/officeart/2005/8/layout/target3"/>
    <dgm:cxn modelId="{92AEE85C-ABAF-4F03-ABB7-065D3A9562C8}" type="presParOf" srcId="{FE47432B-CA46-450C-8D8F-66C300A95B52}" destId="{9726EC6F-D322-4CD3-B489-1BE3DF7CE70B}" srcOrd="7" destOrd="0" presId="urn:microsoft.com/office/officeart/2005/8/layout/target3"/>
    <dgm:cxn modelId="{8C00598E-5117-41C5-B159-EC0346694988}" type="presParOf" srcId="{FE47432B-CA46-450C-8D8F-66C300A95B52}" destId="{645AA564-2E9E-4954-AD87-AE01782CEC59}" srcOrd="8" destOrd="0" presId="urn:microsoft.com/office/officeart/2005/8/layout/target3"/>
    <dgm:cxn modelId="{AB0EF3D3-8CC6-4145-ADE8-090DE17A7808}" type="presParOf" srcId="{FE47432B-CA46-450C-8D8F-66C300A95B52}" destId="{8538CAC4-6A86-42B8-B5AF-2FF155DB9D02}" srcOrd="9" destOrd="0" presId="urn:microsoft.com/office/officeart/2005/8/layout/target3"/>
    <dgm:cxn modelId="{734F2B05-D999-4AC1-9722-6167B434643A}" type="presParOf" srcId="{FE47432B-CA46-450C-8D8F-66C300A95B52}" destId="{26FD6024-A07F-46D0-8BC0-B5E595C5673D}" srcOrd="10" destOrd="0" presId="urn:microsoft.com/office/officeart/2005/8/layout/target3"/>
    <dgm:cxn modelId="{69613E46-74F5-45F1-9DE2-B4EF8F146136}" type="presParOf" srcId="{FE47432B-CA46-450C-8D8F-66C300A95B52}" destId="{E73F1C26-6DCD-4001-88B9-355E01E2BCE7}" srcOrd="11" destOrd="0" presId="urn:microsoft.com/office/officeart/2005/8/layout/target3"/>
    <dgm:cxn modelId="{63B983E2-7B55-4633-8E2B-9FC4F6BB45D1}" type="presParOf" srcId="{FE47432B-CA46-450C-8D8F-66C300A95B52}" destId="{8E23E229-92FC-49D1-B5FE-0303176B8A4E}" srcOrd="12" destOrd="0" presId="urn:microsoft.com/office/officeart/2005/8/layout/target3"/>
    <dgm:cxn modelId="{860D6CF0-0355-484A-A824-DEF0038554C5}" type="presParOf" srcId="{FE47432B-CA46-450C-8D8F-66C300A95B52}" destId="{8467D0EB-87A2-4285-8ACA-0398EFBF29BC}" srcOrd="13" destOrd="0" presId="urn:microsoft.com/office/officeart/2005/8/layout/target3"/>
    <dgm:cxn modelId="{4B3E7158-9531-47E0-9BB4-34DFC07A1589}" type="presParOf" srcId="{FE47432B-CA46-450C-8D8F-66C300A95B52}" destId="{DBA8199F-D892-4A8E-A352-2B7844050E09}" srcOrd="14" destOrd="0" presId="urn:microsoft.com/office/officeart/2005/8/layout/target3"/>
    <dgm:cxn modelId="{828B78CA-5E1B-4173-88AE-CED03F5635B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voltag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ckLondo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Andersen.jpg" TargetMode="Externa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7/Charles_Dickens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Jind%C5%99ich_%C5%A0imon_Baar.jpg" TargetMode="Externa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c/Dostoevsky_187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Jan_Vil%C3%ADmek_-_Alois_Jir%C3%A1sek.jpg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k_Twain_by_AF_Bradle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Jan_Vil%C3%ADmek_-_Karel_Havl%C3%AD%C4%8Dek_Borovsk%C3%BD.jpg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ostoevsky_1872.jpg" TargetMode="External"/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Charles_Dickens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ind%C5%99ich_%C5%A0imon_Baar.jpg" TargetMode="External"/><Relationship Id="rId11" Type="http://schemas.openxmlformats.org/officeDocument/2006/relationships/hyperlink" Target="http://cs.wikipedia.org/wiki/Soubor:Mark_Twain_by_AF_Bradley.jpg" TargetMode="External"/><Relationship Id="rId5" Type="http://schemas.openxmlformats.org/officeDocument/2006/relationships/hyperlink" Target="http://cs.wikipedia.org/wiki/Soubor:JackLondon.jpg" TargetMode="External"/><Relationship Id="rId10" Type="http://schemas.openxmlformats.org/officeDocument/2006/relationships/hyperlink" Target="http://cs.wikipedia.org/wiki/Soubor:Jan_Vil%C3%ADmek_-_Karel_Havl%C3%AD%C4%8Dek_Borovsk%C3%BD.jpg" TargetMode="External"/><Relationship Id="rId4" Type="http://schemas.openxmlformats.org/officeDocument/2006/relationships/hyperlink" Target="http://cs.wikipedia.org/wiki/Soubor:Andersen.jpg" TargetMode="External"/><Relationship Id="rId9" Type="http://schemas.openxmlformats.org/officeDocument/2006/relationships/hyperlink" Target="http://cs.wikipedia.org/wiki/Soubor:Jan_Vil%C3%ADmek_-_Alois_Jir%C3%A1sek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96657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Realismus – všeobecné informace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750909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 žáka o spisovatelích a žánrech realistické literatury.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rozdělí umělce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podle národnosti a na základě indície rozpozná spisovatele. Dále složí z písmen žánry realistické literatury – drama, povídka, román. Žák pracuje s informačním zdrojem – internetem a nalézá odpovědi na otázky vztahující se k realismu.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Realismus –</a:t>
            </a:r>
            <a:br>
              <a:rPr lang="cs-CZ" dirty="0" smtClean="0"/>
            </a:br>
            <a:r>
              <a:rPr lang="cs-CZ" dirty="0" smtClean="0"/>
              <a:t>Všeobecné informace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285860"/>
            <a:ext cx="7253286" cy="357190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Rozděl následující  umělce podle národnosti.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8"/>
            <a:ext cx="8686800" cy="22859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Jack London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A.P.Čechov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K.H. Borovský</a:t>
            </a:r>
          </a:p>
          <a:p>
            <a:pPr algn="ctr">
              <a:buNone/>
            </a:pP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L.N. Tolstoj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M. Twain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H.Sienkiewicz</a:t>
            </a:r>
          </a:p>
          <a:p>
            <a:pPr algn="ctr">
              <a:buNone/>
            </a:pP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H.de Balzac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J.Š. Baar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F.M. Dostojevskij  </a:t>
            </a:r>
          </a:p>
          <a:p>
            <a:pPr algn="ctr">
              <a:buNone/>
            </a:pP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H.Ch. Andersen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A.Jirásek    </a:t>
            </a:r>
            <a:r>
              <a:rPr lang="cs-CZ" sz="2600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L-</a:t>
            </a:r>
            <a:r>
              <a:rPr lang="cs-CZ" sz="2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Ch.Dickens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00174"/>
            <a:ext cx="8438903" cy="2997123"/>
          </a:xfrm>
          <a:prstGeom prst="rect">
            <a:avLst/>
          </a:prstGeom>
          <a:noFill/>
          <a:ln w="9525">
            <a:solidFill>
              <a:srgbClr val="660033"/>
            </a:solidFill>
            <a:miter lim="800000"/>
            <a:headEnd/>
            <a:tailEnd/>
          </a:ln>
          <a:effectLst>
            <a:glow rad="101600">
              <a:srgbClr val="660033">
                <a:alpha val="60000"/>
              </a:srgb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4214810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429256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643702" y="307181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6643702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929586" y="378619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929586" y="307181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929586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85786" y="378619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85786" y="307181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857356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000364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85786" y="2357430"/>
            <a:ext cx="642942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jsou hlavní žánry realistické literatury?</a:t>
            </a:r>
            <a:endParaRPr lang="cs-CZ" sz="36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857620" y="4286256"/>
            <a:ext cx="914400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928794" y="2000240"/>
            <a:ext cx="914400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500826" y="2428868"/>
            <a:ext cx="914400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786710" y="3643314"/>
            <a:ext cx="91440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14348" y="5357826"/>
            <a:ext cx="914400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571472" y="157161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4000496" y="278605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6000760" y="507207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571472" y="371475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7500958" y="135729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2428860" y="535782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5286380" y="121442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>
            <a:off x="5715008" y="3429000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>
            <a:off x="7858148" y="5286388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/>
          <p:cNvSpPr/>
          <p:nvPr/>
        </p:nvSpPr>
        <p:spPr>
          <a:xfrm>
            <a:off x="3286116" y="1428736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>
            <a:off x="2285984" y="3500438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>
            <a:off x="4357686" y="5572140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58204" cy="49720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9600" dirty="0" smtClean="0">
                <a:solidFill>
                  <a:srgbClr val="FF66FF"/>
                </a:solidFill>
                <a:cs typeface="Times New Roman" pitchFamily="18" charset="0"/>
              </a:rPr>
              <a:t>!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</a:t>
            </a:r>
            <a:r>
              <a:rPr lang="cs-CZ" sz="9600" dirty="0" smtClean="0">
                <a:solidFill>
                  <a:srgbClr val="FF66FF"/>
                </a:solidFill>
              </a:rPr>
              <a:t>!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</a:t>
            </a:r>
            <a:endParaRPr lang="cs-CZ" sz="2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Žánry realistické literatury</a:t>
            </a:r>
            <a:endParaRPr lang="cs-CZ" sz="3600" dirty="0"/>
          </a:p>
        </p:txBody>
      </p:sp>
      <p:sp>
        <p:nvSpPr>
          <p:cNvPr id="6" name="Šestiúhelník 5"/>
          <p:cNvSpPr/>
          <p:nvPr/>
        </p:nvSpPr>
        <p:spPr>
          <a:xfrm>
            <a:off x="6000760" y="1500174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4857752" y="1500174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3714744" y="1500174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2500298" y="1500174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1357290" y="1500174"/>
            <a:ext cx="857256" cy="785818"/>
          </a:xfrm>
          <a:prstGeom prst="hexagon">
            <a:avLst/>
          </a:prstGeom>
          <a:solidFill>
            <a:srgbClr val="7030A0"/>
          </a:solidFill>
          <a:ln>
            <a:solidFill>
              <a:srgbClr val="FF66FF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500034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6500826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5500694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4500562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3500430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2500298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1500166" y="3500438"/>
            <a:ext cx="100013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214546" y="5572140"/>
            <a:ext cx="1143008" cy="771524"/>
          </a:xfrm>
          <a:prstGeom prst="ellipse">
            <a:avLst/>
          </a:prstGeom>
          <a:solidFill>
            <a:srgbClr val="AA7690"/>
          </a:solidFill>
          <a:ln>
            <a:solidFill>
              <a:srgbClr val="660033"/>
            </a:solidFill>
          </a:ln>
          <a:effectLst>
            <a:glow rad="228600">
              <a:srgbClr val="660033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215206" y="5572140"/>
            <a:ext cx="1143008" cy="771524"/>
          </a:xfrm>
          <a:prstGeom prst="ellipse">
            <a:avLst/>
          </a:prstGeom>
          <a:solidFill>
            <a:srgbClr val="AA7690"/>
          </a:solidFill>
          <a:ln>
            <a:solidFill>
              <a:srgbClr val="7030A0"/>
            </a:solidFill>
          </a:ln>
          <a:effectLst>
            <a:glow rad="228600">
              <a:srgbClr val="660033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500430" y="5572140"/>
            <a:ext cx="1143008" cy="771524"/>
          </a:xfrm>
          <a:prstGeom prst="ellipse">
            <a:avLst/>
          </a:prstGeom>
          <a:solidFill>
            <a:srgbClr val="AA7690"/>
          </a:solidFill>
          <a:ln>
            <a:solidFill>
              <a:srgbClr val="660033"/>
            </a:solidFill>
          </a:ln>
          <a:effectLst>
            <a:glow rad="228600">
              <a:srgbClr val="660033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786314" y="5572140"/>
            <a:ext cx="1143008" cy="771524"/>
          </a:xfrm>
          <a:prstGeom prst="ellipse">
            <a:avLst/>
          </a:prstGeom>
          <a:solidFill>
            <a:srgbClr val="AA7690"/>
          </a:solidFill>
          <a:ln>
            <a:solidFill>
              <a:srgbClr val="7030A0"/>
            </a:solidFill>
          </a:ln>
          <a:effectLst>
            <a:glow rad="228600">
              <a:srgbClr val="660033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000760" y="5572140"/>
            <a:ext cx="1143008" cy="771524"/>
          </a:xfrm>
          <a:prstGeom prst="ellipse">
            <a:avLst/>
          </a:prstGeom>
          <a:solidFill>
            <a:srgbClr val="AA7690"/>
          </a:solidFill>
          <a:ln>
            <a:solidFill>
              <a:srgbClr val="7030A0"/>
            </a:solidFill>
          </a:ln>
          <a:effectLst>
            <a:glow rad="228600">
              <a:srgbClr val="660033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71480"/>
            <a:ext cx="7467600" cy="1071570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 www. wikipedia.cz nalezni odpovědi na otázky: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71546"/>
            <a:ext cx="7467600" cy="505461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 lvl="0">
              <a:buNone/>
            </a:pPr>
            <a:r>
              <a:rPr lang="cs-CZ" i="1" dirty="0" smtClean="0"/>
              <a:t>	</a:t>
            </a:r>
            <a:endParaRPr lang="cs-CZ" dirty="0" smtClean="0"/>
          </a:p>
          <a:p>
            <a:pPr lvl="0"/>
            <a:r>
              <a:rPr lang="cs-CZ" dirty="0" smtClean="0"/>
              <a:t>Jaký bude realistický hrdina?			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Kdo v této době panuje v českých zemích?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071538" y="5143512"/>
            <a:ext cx="7000924" cy="135732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František Josef II.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000100" y="2714620"/>
            <a:ext cx="6858048" cy="135732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Skutečný, odpovídá společnosti , ve které žije.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9048" cy="4525963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Kdo ze spisovatelů psal pohádky?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00562" y="1600200"/>
            <a:ext cx="4214842" cy="4525963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Kdo psal o Bílém Tesákovi?</a:t>
            </a:r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5122" name="Picture 2" descr="http://upload.wikimedia.org/wikipedia/commons/a/ab/JackLondon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2500306"/>
            <a:ext cx="1819275" cy="2362200"/>
          </a:xfrm>
          <a:prstGeom prst="rect">
            <a:avLst/>
          </a:prstGeom>
          <a:noFill/>
          <a:effectLst>
            <a:glow rad="101600">
              <a:srgbClr val="660033">
                <a:alpha val="60000"/>
              </a:srgbClr>
            </a:glow>
          </a:effectLst>
        </p:spPr>
      </p:pic>
      <p:pic>
        <p:nvPicPr>
          <p:cNvPr id="5124" name="Picture 4" descr="http://upload.wikimedia.org/wikipedia/commons/thumb/7/7b/Andersen.jpg/220px-Andersen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14414" y="2643182"/>
            <a:ext cx="2095500" cy="2343151"/>
          </a:xfrm>
          <a:prstGeom prst="rect">
            <a:avLst/>
          </a:prstGeom>
          <a:noFill/>
          <a:ln>
            <a:solidFill>
              <a:srgbClr val="660033"/>
            </a:solidFill>
          </a:ln>
          <a:effectLst>
            <a:glow rad="101600">
              <a:srgbClr val="660033">
                <a:alpha val="60000"/>
              </a:srgb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928662" y="5143512"/>
            <a:ext cx="264320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Christian Andersen</a:t>
            </a:r>
          </a:p>
        </p:txBody>
      </p:sp>
      <p:sp>
        <p:nvSpPr>
          <p:cNvPr id="8" name="Elipsa 7"/>
          <p:cNvSpPr/>
          <p:nvPr/>
        </p:nvSpPr>
        <p:spPr>
          <a:xfrm>
            <a:off x="5500694" y="5214950"/>
            <a:ext cx="264320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Jack London</a:t>
            </a: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9048" cy="4525963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Kdo pochází z tvého regionu?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b="1" dirty="0" smtClean="0"/>
              <a:t>Kdo napsal román Oliver Twist?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Soubor:Charles Dickens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9" y="2500306"/>
            <a:ext cx="1928825" cy="2571768"/>
          </a:xfrm>
          <a:prstGeom prst="rect">
            <a:avLst/>
          </a:prstGeom>
          <a:noFill/>
          <a:ln>
            <a:solidFill>
              <a:srgbClr val="660033"/>
            </a:solidFill>
          </a:ln>
          <a:effectLst>
            <a:glow rad="101600">
              <a:srgbClr val="660033">
                <a:alpha val="60000"/>
              </a:srgbClr>
            </a:glow>
          </a:effectLst>
        </p:spPr>
      </p:pic>
      <p:pic>
        <p:nvPicPr>
          <p:cNvPr id="4100" name="Picture 4" descr="Jindřich Šimon Baar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728" y="2477446"/>
            <a:ext cx="1928826" cy="2546050"/>
          </a:xfrm>
          <a:prstGeom prst="rect">
            <a:avLst/>
          </a:prstGeom>
          <a:noFill/>
          <a:ln>
            <a:solidFill>
              <a:srgbClr val="660033"/>
            </a:solidFill>
          </a:ln>
          <a:effectLst>
            <a:glow rad="101600">
              <a:srgbClr val="660033">
                <a:alpha val="60000"/>
              </a:srgb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072066" y="5214950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Charles Dickens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8662" y="5214950"/>
            <a:ext cx="271467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</a:rPr>
              <a:t>Jindřich Šimon Baar</a:t>
            </a: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b="1" dirty="0" smtClean="0"/>
              <a:t>Kdo napsal dílo – Zločin a trest?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b="1" dirty="0" smtClean="0"/>
              <a:t>Kdo se narodil v Hronově?</a:t>
            </a:r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3074" name="Picture 2" descr="Soubor:Dostoevsky 187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2500306"/>
            <a:ext cx="1947162" cy="2500330"/>
          </a:xfrm>
          <a:prstGeom prst="rect">
            <a:avLst/>
          </a:prstGeom>
          <a:noFill/>
          <a:effectLst>
            <a:glow rad="101600">
              <a:srgbClr val="660033">
                <a:alpha val="60000"/>
              </a:srgbClr>
            </a:glow>
          </a:effectLst>
        </p:spPr>
      </p:pic>
      <p:pic>
        <p:nvPicPr>
          <p:cNvPr id="3076" name="Picture 4" descr="Jan Vilímek - Alois Jirásek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2428868"/>
            <a:ext cx="1928826" cy="2546050"/>
          </a:xfrm>
          <a:prstGeom prst="rect">
            <a:avLst/>
          </a:prstGeom>
          <a:noFill/>
          <a:effectLst>
            <a:glow rad="101600">
              <a:srgbClr val="660033">
                <a:alpha val="60000"/>
              </a:srgb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857224" y="5143512"/>
            <a:ext cx="264320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Fjodor M.  Dostojevskij</a:t>
            </a:r>
          </a:p>
        </p:txBody>
      </p:sp>
      <p:sp>
        <p:nvSpPr>
          <p:cNvPr id="8" name="Elipsa 7"/>
          <p:cNvSpPr/>
          <p:nvPr/>
        </p:nvSpPr>
        <p:spPr>
          <a:xfrm>
            <a:off x="5000628" y="514351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Alois Jirásek</a:t>
            </a: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3657600" cy="5286412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Kdo ze spisovatelů byl v nuceném exilu v  tyrolském Brixenu?</a:t>
            </a:r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285860"/>
            <a:ext cx="3571900" cy="535785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Kdo napsal román, kde je hlavní postavou Tom Sawyer?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0/0c/Mark_Twain_by_AF_Bradley.jpg/220px-Mark_Twain_by_AF_Bradley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3" y="3071810"/>
            <a:ext cx="2042287" cy="2571768"/>
          </a:xfrm>
          <a:prstGeom prst="rect">
            <a:avLst/>
          </a:prstGeom>
          <a:noFill/>
          <a:effectLst>
            <a:glow rad="101600">
              <a:srgbClr val="660033">
                <a:alpha val="60000"/>
              </a:srgbClr>
            </a:glow>
          </a:effectLst>
        </p:spPr>
      </p:pic>
      <p:pic>
        <p:nvPicPr>
          <p:cNvPr id="2052" name="Picture 4" descr="Jan Vilímek - Karel Havlíček Borovský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66" y="3071810"/>
            <a:ext cx="1867034" cy="2500330"/>
          </a:xfrm>
          <a:prstGeom prst="rect">
            <a:avLst/>
          </a:prstGeom>
          <a:noFill/>
          <a:effectLst>
            <a:glow rad="101600">
              <a:srgbClr val="660033">
                <a:alpha val="60000"/>
              </a:srgb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928662" y="5715016"/>
            <a:ext cx="2643206" cy="92869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Havlíček Borovský</a:t>
            </a:r>
          </a:p>
        </p:txBody>
      </p:sp>
      <p:sp>
        <p:nvSpPr>
          <p:cNvPr id="8" name="Elipsa 7"/>
          <p:cNvSpPr/>
          <p:nvPr/>
        </p:nvSpPr>
        <p:spPr>
          <a:xfrm>
            <a:off x="5286380" y="5786454"/>
            <a:ext cx="2643206" cy="92869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 Twain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925"/>
            <a:ext cx="7467600" cy="898795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25352"/>
            <a:ext cx="8496944" cy="57160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200" b="1" dirty="0" smtClean="0"/>
              <a:t>Všechny uveřejněné odkazy [cit. 2012-01-20]. Není-li uvedeno jinak - dostupné pod licencí Public domain na:</a:t>
            </a:r>
            <a:endParaRPr lang="cs-CZ" sz="2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2000" dirty="0" smtClean="0"/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http://cs.wikipedia.org/wiki/Soubor:Andersen.jpg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H. Ch. Andersena, str. 4)</a:t>
            </a:r>
            <a:endParaRPr lang="cs-CZ" sz="19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  <a:hlinkClick r:id="rId5"/>
            </a:endParaRP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http://cs.wikipedia.org/wiki/Soubor:JackLondon.jpg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J. Londona, str. 4)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http://cs.wikipedia.org/wiki/Soubor:Jind%C5%99ich_%C5%A0imon_Baar.jpg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J. Š. Baara, str. 5)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http://cs.wikipedia.org/wiki/Soubor:Charles_Dickens2.jpg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Ch. Dickense, str. 5)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http://cs.wikipedia.org/wiki/Soubor:Dostoevsky_1872.jpg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F. M. Dostojevskij, str. 6)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http://cs.wikipedia.org/wiki/Soubor:Jan_Vil%C3%ADmek_-_Alois_Jir%C3%A1sek.jpg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A. Jiráska, str.  6)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http://cs.wikipedia.org/wiki/Soubor:Jan_Vil%C3%ADmek_-_Karel_Havl%C3%AD%C4%8Dek_Borovsk%C3%BD.jpg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K.H. Borovského, str. 7)</a:t>
            </a:r>
          </a:p>
          <a:p>
            <a:pPr>
              <a:lnSpc>
                <a:spcPct val="120000"/>
              </a:lnSpc>
            </a:pP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http://cs.wikipedia.org/wiki/Soubor:Mark_Twain_by_AF_Bradley.jpg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M. Twaina, str. 7)</a:t>
            </a:r>
          </a:p>
          <a:p>
            <a:pPr>
              <a:lnSpc>
                <a:spcPct val="120000"/>
              </a:lnSpc>
            </a:pPr>
            <a:r>
              <a:rPr lang="cs-CZ" sz="1900" dirty="0" smtClean="0">
                <a:solidFill>
                  <a:srgbClr val="00B0F0"/>
                </a:solidFill>
              </a:rPr>
              <a:t>Klipart (volně ke stažení Microsoft Office)</a:t>
            </a:r>
            <a:endParaRPr lang="cs-CZ" sz="19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newsflash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1903275"/>
              </p:ext>
            </p:extLst>
          </p:nvPr>
        </p:nvGraphicFramePr>
        <p:xfrm>
          <a:off x="1756486" y="116632"/>
          <a:ext cx="5730163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173182" imgH="7264127" progId="Word.Document.8">
                  <p:embed/>
                </p:oleObj>
              </mc:Choice>
              <mc:Fallback>
                <p:oleObj name="Document" r:id="rId5" imgW="6173182" imgH="7264127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756486" y="116632"/>
                        <a:ext cx="5730163" cy="6741368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19050"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37594933"/>
      </p:ext>
    </p:extLst>
  </p:cSld>
  <p:clrMapOvr>
    <a:masterClrMapping/>
  </p:clrMapOvr>
  <p:transition spd="slow">
    <p:newsflash/>
    <p:sndAc>
      <p:stSnd>
        <p:snd r:embed="rId3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430</Words>
  <Application>Microsoft Office PowerPoint</Application>
  <PresentationFormat>Předvádění na obrazovce (4:3)</PresentationFormat>
  <Paragraphs>209</Paragraphs>
  <Slides>13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Technický</vt:lpstr>
      <vt:lpstr>Document</vt:lpstr>
      <vt:lpstr>Prezentace aplikace PowerPoint</vt:lpstr>
      <vt:lpstr>ANOTACE:</vt:lpstr>
      <vt:lpstr> Realismus – Všeobecné informace</vt:lpstr>
      <vt:lpstr>Rozděl následující  umělce podle národnosti.   </vt:lpstr>
      <vt:lpstr>Jaké jsou hlavní žánry realistické literatury?</vt:lpstr>
      <vt:lpstr>Žánry realistické literatury</vt:lpstr>
      <vt:lpstr>Na www. wikipedia.cz nalezni odpovědi na otázky: </vt:lpstr>
      <vt:lpstr>Kdo jsem?</vt:lpstr>
      <vt:lpstr>Kdo jsem?</vt:lpstr>
      <vt:lpstr>Kdo jsem?</vt:lpstr>
      <vt:lpstr>Kdo jsem?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131</cp:revision>
  <dcterms:created xsi:type="dcterms:W3CDTF">2012-01-21T17:57:42Z</dcterms:created>
  <dcterms:modified xsi:type="dcterms:W3CDTF">2012-07-11T09:40:21Z</dcterms:modified>
</cp:coreProperties>
</file>