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93" r:id="rId2"/>
    <p:sldId id="292" r:id="rId3"/>
    <p:sldId id="282" r:id="rId4"/>
    <p:sldId id="283" r:id="rId5"/>
    <p:sldId id="284" r:id="rId6"/>
    <p:sldId id="285" r:id="rId7"/>
    <p:sldId id="291" r:id="rId8"/>
    <p:sldId id="286" r:id="rId9"/>
    <p:sldId id="287" r:id="rId10"/>
    <p:sldId id="288" r:id="rId11"/>
    <p:sldId id="289" r:id="rId12"/>
    <p:sldId id="290" r:id="rId13"/>
    <p:sldId id="280" r:id="rId14"/>
    <p:sldId id="29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A7124B-7ECC-4F72-84B0-9C4C1293C7BC}" type="presOf" srcId="{27FE2D31-D344-4B63-A89A-A89AB0D9F3E3}" destId="{FE47432B-CA46-450C-8D8F-66C300A95B52}" srcOrd="0" destOrd="0" presId="urn:microsoft.com/office/officeart/2005/8/layout/target3"/>
    <dgm:cxn modelId="{151714D3-C477-495D-A521-D88406FBA5C9}" type="presOf" srcId="{914700B9-77B5-440A-A438-DE98B6D4894D}" destId="{E73F1C26-6DCD-4001-88B9-355E01E2BCE7}" srcOrd="0" destOrd="0" presId="urn:microsoft.com/office/officeart/2005/8/layout/target3"/>
    <dgm:cxn modelId="{B631D23F-1382-4EA8-88C8-13C246DA9817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FE0F81E-E1BE-4739-BA79-DDAEBD0BABC8}" type="presOf" srcId="{914700B9-77B5-440A-A438-DE98B6D4894D}" destId="{BD9AF279-D483-48F2-BBBD-45F8E8923512}" srcOrd="1" destOrd="0" presId="urn:microsoft.com/office/officeart/2005/8/layout/target3"/>
    <dgm:cxn modelId="{E26BB27E-4174-4ECF-9F13-622673736B34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9E9C2FCD-CA34-4CBC-9FE0-9C792E3860B4}" type="presOf" srcId="{100B6B2E-82E6-4C11-B19B-F2DB3A0EA64F}" destId="{645AA564-2E9E-4954-AD87-AE01782CEC59}" srcOrd="0" destOrd="0" presId="urn:microsoft.com/office/officeart/2005/8/layout/target3"/>
    <dgm:cxn modelId="{963F2617-ED9A-4960-9F8A-F4AE942A76CD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B5BD2CE-B0CA-4185-B432-42DFD5112749}" type="presOf" srcId="{130831A4-0540-4EC5-8F5A-93030E89D2D9}" destId="{8E23E229-92FC-49D1-B5FE-0303176B8A4E}" srcOrd="1" destOrd="0" presId="urn:microsoft.com/office/officeart/2005/8/layout/target3"/>
    <dgm:cxn modelId="{80DE6098-5023-41D9-93E3-9A6184695A44}" type="presOf" srcId="{130831A4-0540-4EC5-8F5A-93030E89D2D9}" destId="{F69CC921-512E-49F4-824C-A648EC5F27A5}" srcOrd="0" destOrd="0" presId="urn:microsoft.com/office/officeart/2005/8/layout/target3"/>
    <dgm:cxn modelId="{A4AE9C03-6596-4BE3-AD01-B2E46CE549E8}" type="presParOf" srcId="{FE47432B-CA46-450C-8D8F-66C300A95B52}" destId="{B522209E-30D0-49D6-A340-2D383A11C668}" srcOrd="0" destOrd="0" presId="urn:microsoft.com/office/officeart/2005/8/layout/target3"/>
    <dgm:cxn modelId="{2210E2D7-0991-4CB8-8AD5-2E75822C9EAF}" type="presParOf" srcId="{FE47432B-CA46-450C-8D8F-66C300A95B52}" destId="{ED5A8377-51D5-4DC5-B0E7-680166966720}" srcOrd="1" destOrd="0" presId="urn:microsoft.com/office/officeart/2005/8/layout/target3"/>
    <dgm:cxn modelId="{399233DC-19CA-4879-ADE9-87DC636187DE}" type="presParOf" srcId="{FE47432B-CA46-450C-8D8F-66C300A95B52}" destId="{F69CC921-512E-49F4-824C-A648EC5F27A5}" srcOrd="2" destOrd="0" presId="urn:microsoft.com/office/officeart/2005/8/layout/target3"/>
    <dgm:cxn modelId="{05D73C51-02D3-4B0E-9334-44206DE065A3}" type="presParOf" srcId="{FE47432B-CA46-450C-8D8F-66C300A95B52}" destId="{61C9CE18-EDA6-4EDF-BA1C-09779D38FBBF}" srcOrd="3" destOrd="0" presId="urn:microsoft.com/office/officeart/2005/8/layout/target3"/>
    <dgm:cxn modelId="{FC3B9E3F-56B1-4716-9085-442292340632}" type="presParOf" srcId="{FE47432B-CA46-450C-8D8F-66C300A95B52}" destId="{D60DEAAB-7AFE-435A-ACF6-18851E4B0426}" srcOrd="4" destOrd="0" presId="urn:microsoft.com/office/officeart/2005/8/layout/target3"/>
    <dgm:cxn modelId="{ED8FDA27-4F5A-4989-BD48-C7680AA2437A}" type="presParOf" srcId="{FE47432B-CA46-450C-8D8F-66C300A95B52}" destId="{F7B3C0B7-F0F7-4F49-B02C-3630F8C5FAE5}" srcOrd="5" destOrd="0" presId="urn:microsoft.com/office/officeart/2005/8/layout/target3"/>
    <dgm:cxn modelId="{1545E49E-FD5C-4420-B924-59DDFE6739BC}" type="presParOf" srcId="{FE47432B-CA46-450C-8D8F-66C300A95B52}" destId="{C9DA9446-E2D3-4F6A-8960-3CADFBF870B8}" srcOrd="6" destOrd="0" presId="urn:microsoft.com/office/officeart/2005/8/layout/target3"/>
    <dgm:cxn modelId="{C8B5061B-555F-4EE5-88BE-1F70B8B981CC}" type="presParOf" srcId="{FE47432B-CA46-450C-8D8F-66C300A95B52}" destId="{9726EC6F-D322-4CD3-B489-1BE3DF7CE70B}" srcOrd="7" destOrd="0" presId="urn:microsoft.com/office/officeart/2005/8/layout/target3"/>
    <dgm:cxn modelId="{2D1D2FD1-8D49-44ED-B021-FA59389AEC83}" type="presParOf" srcId="{FE47432B-CA46-450C-8D8F-66C300A95B52}" destId="{645AA564-2E9E-4954-AD87-AE01782CEC59}" srcOrd="8" destOrd="0" presId="urn:microsoft.com/office/officeart/2005/8/layout/target3"/>
    <dgm:cxn modelId="{F51AB7A4-98D9-4D59-AA20-497E33A58E26}" type="presParOf" srcId="{FE47432B-CA46-450C-8D8F-66C300A95B52}" destId="{8538CAC4-6A86-42B8-B5AF-2FF155DB9D02}" srcOrd="9" destOrd="0" presId="urn:microsoft.com/office/officeart/2005/8/layout/target3"/>
    <dgm:cxn modelId="{F300A0E9-AE40-457B-B2B9-A3961ADB0BBE}" type="presParOf" srcId="{FE47432B-CA46-450C-8D8F-66C300A95B52}" destId="{26FD6024-A07F-46D0-8BC0-B5E595C5673D}" srcOrd="10" destOrd="0" presId="urn:microsoft.com/office/officeart/2005/8/layout/target3"/>
    <dgm:cxn modelId="{48CD57EB-82AE-41E4-9826-3D64489F6113}" type="presParOf" srcId="{FE47432B-CA46-450C-8D8F-66C300A95B52}" destId="{E73F1C26-6DCD-4001-88B9-355E01E2BCE7}" srcOrd="11" destOrd="0" presId="urn:microsoft.com/office/officeart/2005/8/layout/target3"/>
    <dgm:cxn modelId="{BC5ACB47-9E36-4CDD-A2FD-55B2B52AF15C}" type="presParOf" srcId="{FE47432B-CA46-450C-8D8F-66C300A95B52}" destId="{8E23E229-92FC-49D1-B5FE-0303176B8A4E}" srcOrd="12" destOrd="0" presId="urn:microsoft.com/office/officeart/2005/8/layout/target3"/>
    <dgm:cxn modelId="{6CB1D6B4-2431-4A93-A53F-13E1E8965ED6}" type="presParOf" srcId="{FE47432B-CA46-450C-8D8F-66C300A95B52}" destId="{8467D0EB-87A2-4285-8ACA-0398EFBF29BC}" srcOrd="13" destOrd="0" presId="urn:microsoft.com/office/officeart/2005/8/layout/target3"/>
    <dgm:cxn modelId="{05642FA1-3E7B-48B4-9E5E-80438D447DB2}" type="presParOf" srcId="{FE47432B-CA46-450C-8D8F-66C300A95B52}" destId="{DBA8199F-D892-4A8E-A352-2B7844050E09}" srcOrd="14" destOrd="0" presId="urn:microsoft.com/office/officeart/2005/8/layout/target3"/>
    <dgm:cxn modelId="{AF1288F4-AEC6-4D76-9D84-4D243D0D93B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e/Karel_%C4%8Capek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8/PODPISKARLA%C4%8CAPK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media1.mp3"/><Relationship Id="rId7" Type="http://schemas.openxmlformats.org/officeDocument/2006/relationships/image" Target="../media/image5.wmf"/><Relationship Id="rId2" Type="http://schemas.microsoft.com/office/2007/relationships/media" Target="../media/media1.mp3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audio" Target="../media/audio1.wav"/><Relationship Id="rId4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%C4%8Capek_-_rukopis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.U.R._by_Karel_%C4%8Capek_193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d.johanesville.net/capek-24-dasenka-cili-zivot-stenete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R.U.R._by_Karel_%C4%8Capek_1939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rel_%C4%8Capek_-_rukopis.jpg" TargetMode="External"/><Relationship Id="rId5" Type="http://schemas.openxmlformats.org/officeDocument/2006/relationships/hyperlink" Target="http://cs.wikipedia.org/wiki/Soubor:PODPISKARLA%C4%8CAPKA.jpg" TargetMode="External"/><Relationship Id="rId4" Type="http://schemas.openxmlformats.org/officeDocument/2006/relationships/hyperlink" Target="http://cs.wikipedia.org/wiki/Soubor:Karel_%C4%8Capek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emf"/><Relationship Id="rId5" Type="http://schemas.openxmlformats.org/officeDocument/2006/relationships/package" Target="../embeddings/Dokument_aplikace_Microsoft_Word1.docx"/><Relationship Id="rId4" Type="http://schemas.openxmlformats.org/officeDocument/2006/relationships/oleObject" Target="../embeddings/oleObject2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7520195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VY_32_INOVACE_08_S05-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Karel Čapek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389205"/>
              </p:ext>
            </p:extLst>
          </p:nvPr>
        </p:nvGraphicFramePr>
        <p:xfrm>
          <a:off x="539552" y="3573016"/>
          <a:ext cx="8321008" cy="2347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8403"/>
                <a:gridCol w="4992605"/>
              </a:tblGrid>
              <a:tr h="33006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285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764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239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96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448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2971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žákům život a dílo Karla Čapka.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nejdříve doplní názvy českých próz do křížovky a  odpoví na otázky týkající se autorů  próz  z křížovky, na základě poslechu a čtení životopisu Karla Čapka pak odpoví na otázky a doplní názvy jeho románů . Závěrem pak pozná z úryvku oblíbenou  Čapkovu knihu pro děti.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Karel Čapek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467600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Křížovka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Vylušti křížovku - doplň názvy literárních děl. Poté doplň k názvům děl autory. </a:t>
            </a:r>
            <a:endParaRPr lang="cs-CZ" sz="2400" b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571744"/>
            <a:ext cx="7929618" cy="3929090"/>
          </a:xfrm>
          <a:prstGeom prst="rect">
            <a:avLst/>
          </a:prstGeom>
          <a:noFill/>
          <a:ln w="9525">
            <a:solidFill>
              <a:srgbClr val="7030A0"/>
            </a:solidFill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Křížovka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267200" y="1571612"/>
            <a:ext cx="3657600" cy="4554551"/>
          </a:xfrm>
        </p:spPr>
        <p:txBody>
          <a:bodyPr>
            <a:normAutofit lnSpcReduction="10000"/>
          </a:bodyPr>
          <a:lstStyle/>
          <a:p>
            <a:pPr lvl="0">
              <a:buNone/>
            </a:pPr>
            <a:r>
              <a:rPr lang="cs-CZ" dirty="0" smtClean="0"/>
              <a:t>                       </a:t>
            </a:r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endParaRPr lang="cs-CZ" dirty="0" smtClean="0"/>
          </a:p>
          <a:p>
            <a:pPr lvl="0">
              <a:buNone/>
            </a:pPr>
            <a:r>
              <a:rPr lang="cs-CZ" dirty="0" smtClean="0"/>
              <a:t>                      .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285720" y="1214422"/>
            <a:ext cx="4786346" cy="4911741"/>
          </a:xfrm>
        </p:spPr>
        <p:txBody>
          <a:bodyPr>
            <a:normAutofit lnSpcReduction="1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___________           patálie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___________           Bára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Dva  ___________ prázdnin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Kronika ___________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___________           Lávra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Staré pověsti ___________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___________        povídky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Bylo nás ___________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Hoši od Bobří ___________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Strakonický ___________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endParaRPr lang="cs-CZ" dirty="0"/>
          </a:p>
        </p:txBody>
      </p:sp>
      <p:pic>
        <p:nvPicPr>
          <p:cNvPr id="2052" name="Picture 4" descr="Soubor:Karel Čapek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929190" y="1285860"/>
            <a:ext cx="3828290" cy="4857784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2643174" y="5286388"/>
            <a:ext cx="2071702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dudák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2714612" y="3429000"/>
            <a:ext cx="2000264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714348" y="3000372"/>
            <a:ext cx="2071702" cy="3571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2000232" y="2571744"/>
            <a:ext cx="2071702" cy="3571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428728" y="2143116"/>
            <a:ext cx="1928826" cy="3571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roky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714348" y="1714488"/>
            <a:ext cx="2071702" cy="3571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Divá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42910" y="1214422"/>
            <a:ext cx="2071702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Mikulášovy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786050" y="4786322"/>
            <a:ext cx="2071702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642910" y="3786190"/>
            <a:ext cx="2357454" cy="42862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Malostranské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071670" y="4286256"/>
            <a:ext cx="2071702" cy="35719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build="p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82726"/>
          </a:xfrm>
        </p:spPr>
        <p:txBody>
          <a:bodyPr>
            <a:no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otázky týkající se autorů v předchozím cvičení</a:t>
            </a: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Podpis Karla Čapka</a:t>
            </a:r>
            <a:endParaRPr lang="cs-CZ" b="1" dirty="0">
              <a:solidFill>
                <a:schemeClr val="accent1">
                  <a:lumMod val="40000"/>
                  <a:lumOff val="6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3438" y="1428736"/>
            <a:ext cx="3857652" cy="4697427"/>
          </a:xfrm>
        </p:spPr>
        <p:txBody>
          <a:bodyPr>
            <a:normAutofit/>
          </a:bodyPr>
          <a:lstStyle/>
          <a:p>
            <a:pPr lvl="0">
              <a:buNone/>
            </a:pP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Po kterém z autorů je  pojmenováno velké divadlo v Plzni? </a:t>
            </a:r>
          </a:p>
          <a:p>
            <a:pPr lvl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endParaRPr lang="cs-CZ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</a:t>
            </a:r>
          </a:p>
          <a:p>
            <a:endParaRPr lang="cs-CZ" dirty="0"/>
          </a:p>
        </p:txBody>
      </p:sp>
      <p:pic>
        <p:nvPicPr>
          <p:cNvPr id="4098" name="Picture 2" descr="Soubor:PODPISKARLAČAPKA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6248" y="1571612"/>
            <a:ext cx="1695450" cy="80962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28596" y="2928935"/>
            <a:ext cx="407196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2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Kteří autoři nejsou Češi? Odkud jsou?</a:t>
            </a:r>
          </a:p>
          <a:p>
            <a:pPr lvl="0"/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4786314" y="4714884"/>
            <a:ext cx="3843358" cy="114300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Kajetán Tyl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0034" y="3929066"/>
            <a:ext cx="3929090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René Goscinny - Francouz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1472" y="5286388"/>
            <a:ext cx="3857652" cy="114300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Jules Verne - Francouz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582726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Odpověz na otázky týkající se autorů v předchozím cvičení</a:t>
            </a:r>
            <a: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Který z autorů je z nejstarší doby?</a:t>
            </a:r>
          </a:p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Který autor byl v exilu v Brixenu?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Který z autorů je spjat s Prahou?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Napište ještě jedno dílo od jediné autorky – ženy.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714348" y="5286388"/>
            <a:ext cx="33575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Havlíček Borovský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642910" y="2643182"/>
            <a:ext cx="328614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Kosmas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857752" y="2714620"/>
            <a:ext cx="328614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Jan Neruda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929190" y="5357826"/>
            <a:ext cx="33575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Božena Němcová Babička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 textem 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76867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Narodil se 9. ledna 1890 v Malých Svatoňovicích u Trutnova v rodině lékaře MUDr. Antonína Čapka. Měl dva sourozence, sestru Helenu a bratra Josefa. Studoval na několika gymnázií – v Hradci Králové, v Brně, kde začal studovat na Prvním českém gymnáziu a nakonec na gymnáziu v Praze. Po maturitě začal studovat filozofii na Karlově univerzitě. Zprvu Karel Čapek působil jako učitel, roku 1917 nastoupil jako redaktor do Národních listů. Pro nesouhlas s politickými názory šéfredaktora listů, z novin odešel. Roku 1920 se Karel seznámil s herečkou Olgou Scheinpflugovou, se kterou se později oženil. V letech 1921-1938 působil v redakci Lidových novin a zároveň se stal dramaturgem a režisérem Městského divadla Královských Vinohrad. V roce 1922 se setkal Karel Čapek s prezidentem T.G. Masarykem. Názory TGM zaznamenal např. v knize Hovory s T.G.M.  Karel Čapek byl opakovaně navržen na Nobelovu cenu za literaturu, v roce 1938 by ji již získal, ale 25. prosince 1938 na následky nachlazení umírá. Jelikož se tato cena uděluje pouze žijícím autorům, jediným českým literátem, laureátem této ceny, je 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___________________</a:t>
            </a:r>
          </a:p>
          <a:p>
            <a:pPr algn="r"/>
            <a:r>
              <a:rPr lang="cs-CZ" dirty="0" smtClean="0"/>
              <a:t>Upraveno: www. wikipedia.cz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785786" y="5286388"/>
            <a:ext cx="3657600" cy="121444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endParaRPr lang="cs-CZ" sz="3400" b="1" dirty="0">
              <a:solidFill>
                <a:srgbClr val="FFFF00"/>
              </a:solidFill>
            </a:endParaRPr>
          </a:p>
          <a:p>
            <a:pPr>
              <a:buNone/>
            </a:pPr>
            <a:endParaRPr lang="cs-CZ" sz="3400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cs-CZ" sz="3400" b="1" dirty="0" smtClean="0">
              <a:solidFill>
                <a:srgbClr val="FFFF00"/>
              </a:solidFill>
            </a:endParaRP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643570" y="500042"/>
          <a:ext cx="12827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Objekt prostředí balíčkovače" showAsIcon="1" r:id="rId6" imgW="1283040" imgH="685800" progId="Package">
                  <p:embed/>
                </p:oleObj>
              </mc:Choice>
              <mc:Fallback>
                <p:oleObj name="Objekt prostředí balíčkovače" showAsIcon="1" r:id="rId6" imgW="1283040" imgH="685800" progId="Package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43570" y="500042"/>
                        <a:ext cx="12827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Elipsa 5"/>
          <p:cNvSpPr/>
          <p:nvPr/>
        </p:nvSpPr>
        <p:spPr>
          <a:xfrm>
            <a:off x="785786" y="5286388"/>
            <a:ext cx="300039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Seifert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 Čapkovi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7092280" y="476672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5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1" dur="12854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 textem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428736"/>
            <a:ext cx="3657600" cy="4697427"/>
          </a:xfrm>
        </p:spPr>
        <p:txBody>
          <a:bodyPr>
            <a:normAutofit fontScale="92500" lnSpcReduction="10000"/>
          </a:bodyPr>
          <a:lstStyle/>
          <a:p>
            <a:pPr lvl="0" algn="ctr">
              <a:buNone/>
            </a:pPr>
            <a:r>
              <a:rPr lang="cs-CZ" b="1" u="sng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Odpověz na následující otázky:</a:t>
            </a:r>
          </a:p>
          <a:p>
            <a:pPr lvl="0" algn="ctr">
              <a:buNone/>
            </a:pPr>
            <a:endParaRPr lang="cs-CZ" b="1" dirty="0" smtClean="0">
              <a:solidFill>
                <a:schemeClr val="accent3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Co víme o rodině Karla Čapka?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Jaké všechny profese Karel Čapek vykonával?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Kdo je Olga Scheinpflugová?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Jaká je podmínka pro získání Nobelovy ceny?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i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b="1" i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Rukopis Karla Čapka</a:t>
            </a:r>
            <a:endParaRPr lang="cs-CZ" b="1" i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http://upload.wikimedia.org/wikipedia/commons/thumb/0/08/Karel_%C4%8Capek_-_rukopis.jpg/220px-Karel_%C4%8Capek_-_rukopis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4876" y="2143116"/>
            <a:ext cx="3071834" cy="3714776"/>
          </a:xfrm>
          <a:prstGeom prst="rect">
            <a:avLst/>
          </a:prstGeom>
          <a:noFill/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868478"/>
          </a:xfrm>
        </p:spPr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Čapkova díla</a:t>
            </a:r>
            <a:b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 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14422"/>
            <a:ext cx="3657600" cy="4911741"/>
          </a:xfrm>
        </p:spPr>
        <p:txBody>
          <a:bodyPr>
            <a:normAutofit fontScale="55000" lnSpcReduction="20000"/>
          </a:bodyPr>
          <a:lstStyle/>
          <a:p>
            <a:pPr lvl="0" algn="r">
              <a:buNone/>
            </a:pPr>
            <a:r>
              <a:rPr lang="cs-CZ" sz="40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Jaká jsou slavná Čapkova díla?</a:t>
            </a:r>
          </a:p>
          <a:p>
            <a:pPr>
              <a:buNone/>
            </a:pP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      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Bílá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			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Italské			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Továrna			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Válka			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Devatero</a:t>
            </a: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Ze života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Povídky		</a:t>
            </a:r>
          </a:p>
          <a:p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214678" y="1571612"/>
            <a:ext cx="4781560" cy="4525963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                </a:t>
            </a: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nemoc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listy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na absolutno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 mloky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pohádek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hmyzu</a:t>
            </a:r>
          </a:p>
          <a:p>
            <a:pPr>
              <a:buNone/>
            </a:pPr>
            <a:endParaRPr lang="cs-CZ" sz="35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5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 jedné kapsy</a:t>
            </a:r>
          </a:p>
        </p:txBody>
      </p:sp>
      <p:pic>
        <p:nvPicPr>
          <p:cNvPr id="20482" name="Picture 2" descr="http://upload.wikimedia.org/wikipedia/commons/thumb/5/56/R.U.R._by_Karel_%C4%8Capek_1939.jpg/220px-R.U.R._by_Karel_%C4%8Capek_1939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928670"/>
            <a:ext cx="3610568" cy="507209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Poznáš knihu?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82600" y="5615136"/>
            <a:ext cx="4040188" cy="83820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</a:rPr>
              <a:t>Zdroj: </a:t>
            </a:r>
            <a:r>
              <a:rPr lang="cs-CZ" dirty="0" smtClean="0">
                <a:solidFill>
                  <a:schemeClr val="bg1"/>
                </a:solidFill>
                <a:hlinkClick r:id="rId3"/>
              </a:rPr>
              <a:t>http://ld.johanesville.net/capek-24-dasenka-cili-zivot-stenete</a:t>
            </a:r>
            <a:r>
              <a:rPr lang="cs-CZ" dirty="0" smtClean="0">
                <a:solidFill>
                  <a:schemeClr val="bg1"/>
                </a:solidFill>
              </a:rPr>
              <a:t> (k 1.2.2012)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>
          <a:xfrm>
            <a:off x="5143504" y="4000504"/>
            <a:ext cx="3071834" cy="121444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algn="ctr"/>
            <a:r>
              <a:rPr lang="cs-CZ" sz="36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Víš kdo jsem?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71472" y="1571612"/>
            <a:ext cx="4040188" cy="4286280"/>
          </a:xfrm>
        </p:spPr>
        <p:txBody>
          <a:bodyPr>
            <a:normAutofit fontScale="92500" lnSpcReduction="10000"/>
          </a:bodyPr>
          <a:lstStyle/>
          <a:p>
            <a:pPr lvl="0">
              <a:buNone/>
            </a:pPr>
            <a:r>
              <a:rPr lang="cs-CZ" sz="28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Z jaké Čapkovy knihy je následující úryvek?</a:t>
            </a:r>
          </a:p>
          <a:p>
            <a:pPr lvl="0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Když se to narodilo, bylo to jenom takové bílé nic, do hrsti se to vešlo, ale anžto to mělo pár černých ušisek a vzadu ocásek, uznali jsme, že je to psisko, …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/>
              <a:t> 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4645025" y="1142985"/>
            <a:ext cx="4041775" cy="34290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                 .</a:t>
            </a:r>
            <a:endParaRPr lang="cs-CZ" sz="2800" b="1" i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512" name="AutoShape 8" descr="data:image/jpeg;base64,/9j/4AAQSkZJRgABAQAAAQABAAD/2wCEAAkGBhQSERESEhMSEBIRFhUYFxUUGBwXFRohHxwbIBgfGB4YHicqHyUjGhokKzssLy0rOC44ISo9NTA2NjI3LSkBCQoKBQUFDQUFDSkYEhgpKSkpKSkpKSkpKSkpKSkpKSkpKSkpKSkpKSkpKSkpKSkpKSkpKSkpKSkpKSkpKSkpKf/AABEIAFoAWAMBIgACEQEDEQH/xAAbAAADAAMBAQAAAAAAAAAAAAAABQYCBAcBA//EADQQAAIBAwMDAgQFAgcBAAAAAAECAwAEEQUSIQYTMSJBBxRRYSMyQoGRceEXJCUzY6HRFv/EABQBAQAAAAAAAAAAAAAAAAAAAAD/xAAUEQEAAAAAAAAAAAAAAAAAAAAA/9oADAMBAAIRAxEAPwDuNFFI+tNXkt7SRrde5cyYjgQckyPwvGCDt5bnjCnJA5AaGkX8l5fyTxvILG0V4FXG0SzbvxWxj1KgwoJ/UGx9aq6W9O6IlpbR26ZIQcscksxOXY5JOWYk+femVAUVC9bXF6Ly3RXubfTynrls4u9P3MkBW4YogXBztPgj3GF0Vzaum5eo7hCcgCSa2RgQSPUjxKw5HvigoNB0aZNV1S5kDCOYWqQktkFVjG7auOAJC3v5J49zV1yO+6rltY0b/wCh0+5ZcYRrdWD4xu3tbyOw498cn+R0vp3U3uLaGeSFrd5UDGN/K/2PkZwcEZAOQAx1Lpm1uCWntreZiNpaSNGbH03EZ9/rXy6b6UgsVZYA/r2AmR2kbCjCKGbJCqPA8DJxTiiglepINupaROzKFDXUODnJaWIMuOP+E/yP2Kw6hW+uLpLe3jitoYl7nzs0aznfwAsKFxg7ScsfbOMfqKBnP1VGJGijiubhkLB+1ExRSMZBd9qk+rwCT5+lTE/UaTavaLcb7OOFW7EdzE8bTTvuU7GPoIRMAYPJlxzkYf8AWQtYLaW7uI2ZYQWIiZkdidqj8jLk8KOfFbXStmEtYj23gaUCRo3kklZSwBKlpfVx4xgYx4oHFFFFAVzn4k9b2NjcwJd2PzTSLkytEjbU9XCmQeohv08YDZzngseqep0W7hiaZYbe2aOS5fewJZsi2hHbzks+HKn9K8jaeUPxv6Anv1tZbVDLJEWRk3Kvpbnd6seCuPPuOKCk6F0SxZTf2mJFunaRGaKNDF5Rkj2xqVA27cZPjyckmvqO6PnhsDBo5BjkigV43cgLOSS03b5PIcsSvsDxx4saAooooJrq3SlWK5vBJdRyRW8h/BnaNTsUsPSdyA5HnafvkcUU+v7JZopIZASkqMjAEgkMCG5Hjg0UE3rUoutQtrReVtCt3OcErkZFuhx4Yvl+SMCMEA54q6kvh0jywSX88fan1B+4V5O2MDECDIBwE5/qxPg4FbQFcg1HXNRk6iayW6awhZPwg0QkV1CbiUDLgklW9RPG0jPGD1+kPWumRS2krSyta9gGVblBl4SgzvX38AggfmBI96DYi6XtxA1u0YljkcySdz1F3L7yzn3O8A/bAA4AAYi7QuYw69wKGKZG8KSQGI84JBGfsaiLBtaJhVJbCW1ZF/zMkMyXGMHDNEZFG4jBxwMmqbQenVtgzF5LieTHcnmIMj4/KOAAqr7KAAP6kkgq+I/ThubQyQhvnLQ962ZRlg6kHABIB3AY5z7HBIpr0prgvLO3uRx3YwWHPpYcSLyB+VwR49qamoH4L27x2VxE5y0N7dRnB3KNpXO37bsn96C/ooooCiuey6Ncm5uPnY7+9iaUyQG3uFSBVydiGMPE2Qpwc7wceeTXlB0OiiojUuqJ7XU5Vmliay7MUvb2/jxriUO6BfVIqvGN2AxUOp4ANBb1I6oiX9+tsWdodP2TTIMhWlOGt1fn1AKC+MEZC5PkVVwzK6qyMGVgCrKcgg8ggjyCKlOjwi32spkvMLiF2cj9DwRmJM55CYYfv96A6H6mkubjVYJTu+Uu3RDhQAh/KvHkgo3J+o5quzUZLZi21yKRSI49Qt5EdAoAeWI71Ykc7jEW54HoHJJAr4asncvtQSeW4MUVpFMkUc7wxhT3Q4btbTlmQ+S3B8+wCq1zV1trWe5PqWCN3IHvtBOP+qRfC3SuzpsDNgyXWblyM+ZTvHB8YQqOMDINJJ4O3Y6PpSxhfnwiylGwoVFE1zzg7jINw587jmujquAB9KD2iiigKKKKDFHBAIIIPgjkUq6g0Rpu3LC4hurcsYZCNy843pIvujgAHweAQQQKVS9iwvLWKHEQv3lVrdD6dwXeJVTOExtKnaADvBbJAqsoOUHX5LGUvdfM6Tu3fhmM3umY5wYuxtZHJBYgn65ABFOukNS+ZuPnjcWBQw9pmtmIMxyrKZUkAaMx8gAkn1+3iruSMMCCAQRgg8gj3Bpbc9L2kgxJa27jn80SHyCD7fQn+aBT1uS6WTweucXkPZ2uqoSN3dV35wpgEgOOScDB8FV1e6yT3wUkmLTSHAxtbfI20N9Svbbj23Hznip1LpS1ngW2khTsoysiJmPYVOVKGMqVIJPgjyfrWj0jpVvbm8t7aDspHON7NI0hkdoonYkuSfyuo5P1/cF2pyxDWtNZikge3uo4gpDbZBtctjPp/BDDP3xVrSrTOlbS2Yvb2tvA5/VHGqn39wPvTWgSa/1L2GSGKJ7q6lBKQxjgDxvlbxHHuwNx/YHBxrQNqkhG4WFooznHcuWPAxjmILz/AF/93NX6fMsqTxTPbTojJvVUdWUsrbZFdTuAK8YKkbmwRmtO3GqJkudPuPGFQSwH78kyckfb+weNPqkZkXtWV0Mr25A72/GPUHQiXkHwQ3P2orK81y+jxjTTNnP+1cxcePPdCeftnx/PlAo1roi/mmS5S/ht7mJGRJIbbbuUtkrMHkfcoxkDHBLcVs9OXWrJLHDdxRzRguJLrMcYwPyMio5LFyfBRNuPfPFlRQYu4UEkgADJJ4AHuTU9/iFYl1jjuFuXfOFtle5PAzz2FfHAPnHg/Sp/4vOf9Jjye3NqECSJ+h1J5Vx4YH6Grqyso41VY0SMYHCKFHA44H0oFF31pGiFlgv5iMYRLO4DHn27karx55I8ftSnpnqgbryWa1v7cz3G5Ee0nZtohgjBPbjYDJjPGeKtdtG2gR6b1vZzymBJws4JXtSq8MpIznakyqWxg+AcYp7Up8TrdTpV8xVS0cLsjEAlSMEFT7EEA/tR8Lbx5dKtJJXeV2EmXdizHErgZJ5PAxQVdFFFAUUUUH//2Q=="/>
          <p:cNvSpPr>
            <a:spLocks noChangeAspect="1" noChangeArrowheads="1"/>
          </p:cNvSpPr>
          <p:nvPr/>
        </p:nvSpPr>
        <p:spPr bwMode="auto">
          <a:xfrm>
            <a:off x="63500" y="-423863"/>
            <a:ext cx="838200" cy="857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21514" name="Picture 10" descr="http://nd01.jxs.cz/768/421/09ac681e3c_9652905_o2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214422"/>
            <a:ext cx="2500330" cy="2500330"/>
          </a:xfrm>
          <a:prstGeom prst="rect">
            <a:avLst/>
          </a:prstGeom>
          <a:noFill/>
        </p:spPr>
      </p:pic>
      <p:sp>
        <p:nvSpPr>
          <p:cNvPr id="9" name="Elipsa 8"/>
          <p:cNvSpPr/>
          <p:nvPr/>
        </p:nvSpPr>
        <p:spPr>
          <a:xfrm>
            <a:off x="4714876" y="5429264"/>
            <a:ext cx="3500462" cy="70008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Dášeňka , čili život štěněte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600" b="1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71612"/>
            <a:ext cx="8001056" cy="47149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Všechny uveřejněné odkazy [cit. 2012-01-20]. Není-li uvedeno jinak - dostupné pod licencí Public domain na:</a:t>
            </a: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sz="2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http://cs.wikipedia.org/wiki/Soubor:Karel_%C4%8Capek.jpg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K. Čapka, str. 3)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http://cs.wikipedia.org/wiki/Soubor:PODPISKARLA%C4%8CAPKA.jpg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(podpis K. Čapka, str. 4)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http://cs.wikipedia.org/wiki/Soubor:Karel_%C4%8Capek_-_rukopis.jpg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rukopisu K. Čapka, str. 6)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http://cs.wikipedia.org/wiki/Soubor:R.U.R._by_Karel_%C4%8Capek_1939.jpg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(plakát k divadelní hře RUR, str.  7)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Obrázek na str. 8 – vlastní 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obrázek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Zvuková nahrávka – namluvena autorem DUM</a:t>
            </a:r>
            <a:endParaRPr lang="cs-CZ" sz="18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8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2217471"/>
              </p:ext>
            </p:extLst>
          </p:nvPr>
        </p:nvGraphicFramePr>
        <p:xfrm>
          <a:off x="2267744" y="3391"/>
          <a:ext cx="4608511" cy="6851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kument" r:id="rId5" imgW="6158065" imgH="9156060" progId="Word.Document.12">
                  <p:embed/>
                </p:oleObj>
              </mc:Choice>
              <mc:Fallback>
                <p:oleObj name="Dokument" r:id="rId5" imgW="6158065" imgH="915606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267744" y="3391"/>
                        <a:ext cx="4608511" cy="6851213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82179723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411</TotalTime>
  <Words>447</Words>
  <Application>Microsoft Office PowerPoint</Application>
  <PresentationFormat>Předvádění na obrazovce (4:3)</PresentationFormat>
  <Paragraphs>160</Paragraphs>
  <Slides>14</Slides>
  <Notes>0</Notes>
  <HiddenSlides>2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Technický</vt:lpstr>
      <vt:lpstr>Objekt prostředí balíčkovače</vt:lpstr>
      <vt:lpstr>Dokument</vt:lpstr>
      <vt:lpstr>Prezentace aplikace PowerPoint</vt:lpstr>
      <vt:lpstr>ANOTACE:</vt:lpstr>
      <vt:lpstr> Karel Čapek</vt:lpstr>
      <vt:lpstr>Křížovka</vt:lpstr>
      <vt:lpstr>Křížovka</vt:lpstr>
      <vt:lpstr>Odpověz na otázky týkající se autorů v předchozím cvičení </vt:lpstr>
      <vt:lpstr>Odpověz na otázky týkající se autorů v předchozím cvičení </vt:lpstr>
      <vt:lpstr>Práce s textem </vt:lpstr>
      <vt:lpstr>Práce s textem </vt:lpstr>
      <vt:lpstr>Čapkova díla   </vt:lpstr>
      <vt:lpstr>Poznáš knihu?</vt:lpstr>
      <vt:lpstr>Řešení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72</cp:revision>
  <dcterms:created xsi:type="dcterms:W3CDTF">2012-01-21T17:57:42Z</dcterms:created>
  <dcterms:modified xsi:type="dcterms:W3CDTF">2012-07-11T10:03:19Z</dcterms:modified>
</cp:coreProperties>
</file>