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bin" ContentType="application/vnd.openxmlformats-officedocument.oleObject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99" r:id="rId2"/>
    <p:sldId id="300" r:id="rId3"/>
    <p:sldId id="282" r:id="rId4"/>
    <p:sldId id="291" r:id="rId5"/>
    <p:sldId id="294" r:id="rId6"/>
    <p:sldId id="292" r:id="rId7"/>
    <p:sldId id="289" r:id="rId8"/>
    <p:sldId id="290" r:id="rId9"/>
    <p:sldId id="293" r:id="rId10"/>
    <p:sldId id="298" r:id="rId11"/>
    <p:sldId id="295" r:id="rId12"/>
    <p:sldId id="288" r:id="rId13"/>
    <p:sldId id="30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FBA803-1877-4982-A1D6-A531F65CE7F6}" type="presOf" srcId="{130831A4-0540-4EC5-8F5A-93030E89D2D9}" destId="{8E23E229-92FC-49D1-B5FE-0303176B8A4E}" srcOrd="1" destOrd="0" presId="urn:microsoft.com/office/officeart/2005/8/layout/target3"/>
    <dgm:cxn modelId="{A2CFAB55-A49C-497A-88A4-9B211E1745D2}" type="presOf" srcId="{914700B9-77B5-440A-A438-DE98B6D4894D}" destId="{BD9AF279-D483-48F2-BBBD-45F8E8923512}" srcOrd="1" destOrd="0" presId="urn:microsoft.com/office/officeart/2005/8/layout/target3"/>
    <dgm:cxn modelId="{75D51102-54E6-4E3A-953D-8E5737899B68}" type="presOf" srcId="{130831A4-0540-4EC5-8F5A-93030E89D2D9}" destId="{F69CC921-512E-49F4-824C-A648EC5F27A5}" srcOrd="0" destOrd="0" presId="urn:microsoft.com/office/officeart/2005/8/layout/target3"/>
    <dgm:cxn modelId="{6B40EFE8-52E6-40AE-86E9-BFD3826FCCED}" type="presOf" srcId="{27FE2D31-D344-4B63-A89A-A89AB0D9F3E3}" destId="{FE47432B-CA46-450C-8D8F-66C300A95B52}" srcOrd="0" destOrd="0" presId="urn:microsoft.com/office/officeart/2005/8/layout/target3"/>
    <dgm:cxn modelId="{073E3362-80A3-4771-B8B9-3D87507E85F0}" type="presOf" srcId="{100B6B2E-82E6-4C11-B19B-F2DB3A0EA64F}" destId="{DBA8199F-D892-4A8E-A352-2B7844050E09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1E8B40DC-E797-471B-A833-8658EA45185C}" type="presOf" srcId="{100B6B2E-82E6-4C11-B19B-F2DB3A0EA64F}" destId="{645AA564-2E9E-4954-AD87-AE01782CEC59}" srcOrd="0" destOrd="0" presId="urn:microsoft.com/office/officeart/2005/8/layout/target3"/>
    <dgm:cxn modelId="{5D80A71D-E4BE-4874-A005-8CDEC86FABFE}" type="presOf" srcId="{914700B9-77B5-440A-A438-DE98B6D4894D}" destId="{E73F1C26-6DCD-4001-88B9-355E01E2BCE7}" srcOrd="0" destOrd="0" presId="urn:microsoft.com/office/officeart/2005/8/layout/target3"/>
    <dgm:cxn modelId="{8E87BDE5-B81A-476C-8E89-840E3E638ACB}" type="presOf" srcId="{1D8420EA-BFA0-403B-80F5-647FA396CC45}" destId="{F7B3C0B7-F0F7-4F49-B02C-3630F8C5FAE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360A9A5E-1181-4CF9-993A-6A4ED33F2A57}" type="presOf" srcId="{1D8420EA-BFA0-403B-80F5-647FA396CC45}" destId="{8467D0EB-87A2-4285-8ACA-0398EFBF29BC}" srcOrd="1" destOrd="0" presId="urn:microsoft.com/office/officeart/2005/8/layout/target3"/>
    <dgm:cxn modelId="{80D8AC77-76E0-4EDD-B657-336871D0D8DA}" type="presParOf" srcId="{FE47432B-CA46-450C-8D8F-66C300A95B52}" destId="{B522209E-30D0-49D6-A340-2D383A11C668}" srcOrd="0" destOrd="0" presId="urn:microsoft.com/office/officeart/2005/8/layout/target3"/>
    <dgm:cxn modelId="{EF2074F0-2622-4E14-A3C1-1A0F64CAEDBE}" type="presParOf" srcId="{FE47432B-CA46-450C-8D8F-66C300A95B52}" destId="{ED5A8377-51D5-4DC5-B0E7-680166966720}" srcOrd="1" destOrd="0" presId="urn:microsoft.com/office/officeart/2005/8/layout/target3"/>
    <dgm:cxn modelId="{D3C1B1FD-D20B-4CED-8BF5-CFD5D9FB4611}" type="presParOf" srcId="{FE47432B-CA46-450C-8D8F-66C300A95B52}" destId="{F69CC921-512E-49F4-824C-A648EC5F27A5}" srcOrd="2" destOrd="0" presId="urn:microsoft.com/office/officeart/2005/8/layout/target3"/>
    <dgm:cxn modelId="{5FCE1000-19A9-4A49-ABEF-B95F7734ABDC}" type="presParOf" srcId="{FE47432B-CA46-450C-8D8F-66C300A95B52}" destId="{61C9CE18-EDA6-4EDF-BA1C-09779D38FBBF}" srcOrd="3" destOrd="0" presId="urn:microsoft.com/office/officeart/2005/8/layout/target3"/>
    <dgm:cxn modelId="{EDD25BEA-10F2-4784-B4E9-824EB733FEA7}" type="presParOf" srcId="{FE47432B-CA46-450C-8D8F-66C300A95B52}" destId="{D60DEAAB-7AFE-435A-ACF6-18851E4B0426}" srcOrd="4" destOrd="0" presId="urn:microsoft.com/office/officeart/2005/8/layout/target3"/>
    <dgm:cxn modelId="{9AAB13E9-98CA-4004-9A07-C9A9767DC0A6}" type="presParOf" srcId="{FE47432B-CA46-450C-8D8F-66C300A95B52}" destId="{F7B3C0B7-F0F7-4F49-B02C-3630F8C5FAE5}" srcOrd="5" destOrd="0" presId="urn:microsoft.com/office/officeart/2005/8/layout/target3"/>
    <dgm:cxn modelId="{422A2B01-AFCF-4511-A392-9995D6572905}" type="presParOf" srcId="{FE47432B-CA46-450C-8D8F-66C300A95B52}" destId="{C9DA9446-E2D3-4F6A-8960-3CADFBF870B8}" srcOrd="6" destOrd="0" presId="urn:microsoft.com/office/officeart/2005/8/layout/target3"/>
    <dgm:cxn modelId="{3EB6CBC8-E799-4B12-A9C4-D6B8EE16AD7E}" type="presParOf" srcId="{FE47432B-CA46-450C-8D8F-66C300A95B52}" destId="{9726EC6F-D322-4CD3-B489-1BE3DF7CE70B}" srcOrd="7" destOrd="0" presId="urn:microsoft.com/office/officeart/2005/8/layout/target3"/>
    <dgm:cxn modelId="{3751A25F-3D39-42BB-91CC-36EBA0858041}" type="presParOf" srcId="{FE47432B-CA46-450C-8D8F-66C300A95B52}" destId="{645AA564-2E9E-4954-AD87-AE01782CEC59}" srcOrd="8" destOrd="0" presId="urn:microsoft.com/office/officeart/2005/8/layout/target3"/>
    <dgm:cxn modelId="{151530D1-2964-4AAC-8137-A6FE7893C3C7}" type="presParOf" srcId="{FE47432B-CA46-450C-8D8F-66C300A95B52}" destId="{8538CAC4-6A86-42B8-B5AF-2FF155DB9D02}" srcOrd="9" destOrd="0" presId="urn:microsoft.com/office/officeart/2005/8/layout/target3"/>
    <dgm:cxn modelId="{EBEA2C5F-B63A-44CA-8832-6D0E32FE506A}" type="presParOf" srcId="{FE47432B-CA46-450C-8D8F-66C300A95B52}" destId="{26FD6024-A07F-46D0-8BC0-B5E595C5673D}" srcOrd="10" destOrd="0" presId="urn:microsoft.com/office/officeart/2005/8/layout/target3"/>
    <dgm:cxn modelId="{C4CC0BB9-44EF-4117-AA8A-74EA729A3499}" type="presParOf" srcId="{FE47432B-CA46-450C-8D8F-66C300A95B52}" destId="{E73F1C26-6DCD-4001-88B9-355E01E2BCE7}" srcOrd="11" destOrd="0" presId="urn:microsoft.com/office/officeart/2005/8/layout/target3"/>
    <dgm:cxn modelId="{4962F8D3-0191-4F5A-8DA1-FDA3636E653A}" type="presParOf" srcId="{FE47432B-CA46-450C-8D8F-66C300A95B52}" destId="{8E23E229-92FC-49D1-B5FE-0303176B8A4E}" srcOrd="12" destOrd="0" presId="urn:microsoft.com/office/officeart/2005/8/layout/target3"/>
    <dgm:cxn modelId="{4141DBF7-560C-42D3-B0B5-9CD9294C579A}" type="presParOf" srcId="{FE47432B-CA46-450C-8D8F-66C300A95B52}" destId="{8467D0EB-87A2-4285-8ACA-0398EFBF29BC}" srcOrd="13" destOrd="0" presId="urn:microsoft.com/office/officeart/2005/8/layout/target3"/>
    <dgm:cxn modelId="{A0952EE1-C8D3-4B77-9C20-5C2348B10FF9}" type="presParOf" srcId="{FE47432B-CA46-450C-8D8F-66C300A95B52}" destId="{DBA8199F-D892-4A8E-A352-2B7844050E09}" srcOrd="14" destOrd="0" presId="urn:microsoft.com/office/officeart/2005/8/layout/target3"/>
    <dgm:cxn modelId="{4FEF3DAB-36C8-41AE-9751-A0D771B3181E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arrow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arrow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arrow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arrow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arrow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arrow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arrow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arrow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arrow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arrow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arrow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newsflash/>
    <p:sndAc>
      <p:stSnd>
        <p:snd r:embed="rId13" name="arrow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bliohelp.cz/knihy/bylo-nas-pet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audio" Target="../media/media1.mp3"/><Relationship Id="rId7" Type="http://schemas.openxmlformats.org/officeDocument/2006/relationships/image" Target="../media/image5.wmf"/><Relationship Id="rId2" Type="http://schemas.microsoft.com/office/2007/relationships/media" Target="../media/media1.mp3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audio" Target="../media/audio1.wav"/><Relationship Id="rId4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an_Vil&#237;mek_-_Alois_Jir&#225;sek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Bylo_nas_pet_Rychnov_nad_Kneznou_2011.JPG" TargetMode="External"/><Relationship Id="rId4" Type="http://schemas.openxmlformats.org/officeDocument/2006/relationships/hyperlink" Target="http://cs.wikipedia.org/wiki/Soubor:Bust_of_Karel_Pol&#225;&#269;ek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7.emf"/><Relationship Id="rId5" Type="http://schemas.openxmlformats.org/officeDocument/2006/relationships/oleObject" Target="../embeddings/Dokument_aplikace_Microsoft_Word_97_20031.doc"/><Relationship Id="rId4" Type="http://schemas.openxmlformats.org/officeDocument/2006/relationships/oleObject" Target="../embeddings/oleObject2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3124324"/>
              </p:ext>
            </p:extLst>
          </p:nvPr>
        </p:nvGraphicFramePr>
        <p:xfrm>
          <a:off x="1691680" y="2852936"/>
          <a:ext cx="7056784" cy="2214941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Calibri" pitchFamily="34" charset="0"/>
                          <a:cs typeface="Calibri" pitchFamily="34" charset="0"/>
                        </a:rPr>
                        <a:t>NÁZEV</a:t>
                      </a:r>
                      <a:r>
                        <a:rPr lang="cs-CZ" sz="1400" b="0" baseline="0" dirty="0" smtClean="0">
                          <a:latin typeface="Calibri" pitchFamily="34" charset="0"/>
                          <a:cs typeface="Calibri" pitchFamily="34" charset="0"/>
                        </a:rPr>
                        <a:t> A ČÍSLO MATERIÁLU:</a:t>
                      </a:r>
                      <a:endParaRPr lang="cs-CZ" sz="1400" b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VY_32_INOVACE_09_S05-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VYTVOŘENO: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26269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AUTOR: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OBLAST: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OBOR: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672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SADA: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 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NÁZEV VZDĚLÁVACÍHO MATERIÁLU: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Karel Poláček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29200"/>
            <a:ext cx="5752465" cy="12560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9125707"/>
              </p:ext>
            </p:extLst>
          </p:nvPr>
        </p:nvGraphicFramePr>
        <p:xfrm>
          <a:off x="539552" y="3789040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ROČNÍK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DRUH UČEBNÍHO MATERIÁLU: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- pracovní list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STUPEŇ</a:t>
                      </a:r>
                      <a:r>
                        <a:rPr lang="cs-CZ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A TYP VZDĚLÁVÁNÍ: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POMŮCKY: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CÍL – INOVACE: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METODICKÉ POKYNY: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Součástí prezentace je i 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 zaměřený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9398459"/>
              </p:ext>
            </p:extLst>
          </p:nvPr>
        </p:nvGraphicFramePr>
        <p:xfrm>
          <a:off x="539552" y="1196752"/>
          <a:ext cx="8280920" cy="24543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představit žákům život a dílo Karla Poláčka.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na základě indícií pozná jméno slavného českého spisovatele, seznámí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se s důležitými fakty Poláčkova života, ze stručných poznámek a fotografie žák pozná známou Poláčkovu knihu. V následujícím cvičení doplní i/y a ověří si tak, že poznal správnou knihu, dále vyluští jméno jednoho z hrdinů této knihy.  Žáci vyslechnou poslech a doplní chybějící informace do textu. Závěrem je připojen list práce s internetem – žák vyhledává na internetu odpovědi týkající se města Rychnov nad Kněžnou.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Český jazyk 9. ročník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sz="5300" u="sng" dirty="0" smtClean="0"/>
              <a:t>Karel poláček</a:t>
            </a:r>
            <a:r>
              <a:rPr lang="cs-CZ" sz="5300" dirty="0" smtClean="0"/>
              <a:t/>
            </a:r>
            <a:br>
              <a:rPr lang="cs-CZ" sz="5300" dirty="0" smtClean="0"/>
            </a:br>
            <a:endParaRPr lang="cs-CZ" sz="5300" dirty="0"/>
          </a:p>
        </p:txBody>
      </p:sp>
    </p:spTree>
  </p:cSld>
  <p:clrMapOvr>
    <a:masterClrMapping/>
  </p:clrMapOvr>
  <p:transition spd="slow">
    <p:newsflash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Indicie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214422"/>
            <a:ext cx="7467600" cy="5072098"/>
          </a:xfrm>
        </p:spPr>
        <p:txBody>
          <a:bodyPr>
            <a:normAutofit/>
          </a:bodyPr>
          <a:lstStyle/>
          <a:p>
            <a:pPr lvl="0" algn="ctr"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 lvl="0"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Jeho rodištěm je Rychnov nad Kněžnou.</a:t>
            </a:r>
          </a:p>
          <a:p>
            <a:pPr lvl="0"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Byl Žid, zemřel v roce 1944 v Osvětimi.</a:t>
            </a:r>
          </a:p>
          <a:p>
            <a:pPr lvl="0"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Spolu s Karlem Čapkem a Eduardem Bassem pracoval v Lidových novinách.</a:t>
            </a:r>
          </a:p>
          <a:p>
            <a:pPr lvl="0"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Zřejmě jeho nejznámějším literárním hrdinou je Petr Bajza.</a:t>
            </a:r>
          </a:p>
          <a:p>
            <a:pPr lvl="0" algn="ctr"/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 lvl="0" algn="ctr">
              <a:buNone/>
            </a:pPr>
            <a:endParaRPr lang="cs-CZ" sz="32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928926" y="5072074"/>
            <a:ext cx="3343292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buNone/>
            </a:pP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Karel Poláček</a:t>
            </a:r>
          </a:p>
        </p:txBody>
      </p:sp>
    </p:spTree>
  </p:cSld>
  <p:clrMapOvr>
    <a:masterClrMapping/>
  </p:clrMapOvr>
  <p:transition spd="slow">
    <p:newsflash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Karel Poláček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900634"/>
          </a:xfrm>
        </p:spPr>
        <p:txBody>
          <a:bodyPr>
            <a:normAutofit fontScale="700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Mnichovu r. 1938 poslal Karel Poláček svoji jedinou dceru do Velké Británie, sám však nestihl včas odejít. Z Lidových novin byl z rasových důvodů propuštěn a nesměl publikovat.</a:t>
            </a:r>
          </a:p>
          <a:p>
            <a:pPr algn="ctr"/>
            <a:endParaRPr lang="cs-CZ" dirty="0" smtClean="0"/>
          </a:p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roce 1943 se přihlásil dobrovolně do transportu do Terezína, když do něho byla zařazena jeho životní družka.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Poláček zahynul v koncentračním táboře o rok později.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571480"/>
            <a:ext cx="2286016" cy="2286016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ransition spd="slow">
    <p:newsflash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7467600" cy="1143000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Poznej knihu!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Příhody pěti malých chlapců na venkově,</a:t>
            </a:r>
          </a:p>
          <a:p>
            <a:pPr algn="ctr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v knize jsou zobrazovány problémy </a:t>
            </a:r>
          </a:p>
          <a:p>
            <a:pPr algn="ctr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maloměsta očima dítěte.</a:t>
            </a:r>
          </a:p>
          <a:p>
            <a:pPr algn="ctr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Poláček vzpomínal na své dětství. Používal  kombinaci hovorového a nespisovného jazyka společně se spisovným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43042" y="4143380"/>
            <a:ext cx="5643602" cy="2500330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ransition spd="slow">
    <p:newsflash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85794"/>
            <a:ext cx="7467600" cy="1071570"/>
          </a:xfrm>
        </p:spPr>
        <p:txBody>
          <a:bodyPr>
            <a:noAutofit/>
          </a:bodyPr>
          <a:lstStyle/>
          <a:p>
            <a:pPr lvl="0"/>
            <a:r>
              <a:rPr lang="cs-CZ" sz="32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Vylušti z tabulky nejznámější dílo tohoto autora.  Ze zbylých písmen sestav jméno jednoho z hrdinů knihy.</a:t>
            </a:r>
            <a:br>
              <a:rPr lang="cs-CZ" sz="32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200" b="1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      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267200" y="1857364"/>
            <a:ext cx="4519642" cy="426879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Jméno knížky: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Jméno jednoho z kamarádů: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1785926"/>
            <a:ext cx="3762760" cy="4572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Elipsa 10"/>
          <p:cNvSpPr/>
          <p:nvPr/>
        </p:nvSpPr>
        <p:spPr>
          <a:xfrm>
            <a:off x="4357686" y="2285992"/>
            <a:ext cx="3929090" cy="107157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Bylo nás pět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357686" y="4214818"/>
            <a:ext cx="4000528" cy="107157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Eda Kemlink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500042"/>
            <a:ext cx="8258204" cy="9175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0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Napiš správně popletená jména ostatních kamarádů ze zmíněné knížky: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57200" y="1857364"/>
            <a:ext cx="3657600" cy="4268799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9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Petr z chudobince</a:t>
            </a:r>
          </a:p>
          <a:p>
            <a:pPr>
              <a:buNone/>
            </a:pPr>
            <a:endParaRPr lang="cs-CZ" sz="9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9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9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Antonín Jirsák</a:t>
            </a:r>
          </a:p>
          <a:p>
            <a:pPr>
              <a:buNone/>
            </a:pPr>
            <a:endParaRPr lang="cs-CZ" sz="9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9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9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Zilvar Bejval</a:t>
            </a:r>
          </a:p>
          <a:p>
            <a:pPr>
              <a:buNone/>
            </a:pPr>
            <a:endParaRPr lang="cs-CZ" sz="9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9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9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Čeněk Bajza</a:t>
            </a:r>
          </a:p>
          <a:p>
            <a:pPr>
              <a:buNone/>
            </a:pPr>
            <a:endParaRPr lang="cs-CZ" sz="6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4500562" y="1600200"/>
            <a:ext cx="4143404" cy="4525963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3857620" y="1571612"/>
            <a:ext cx="4000528" cy="107157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cs-CZ" sz="24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Petr  Bajza</a:t>
            </a:r>
            <a:r>
              <a:rPr lang="cs-CZ" u="sng" dirty="0" smtClean="0"/>
              <a:t> </a:t>
            </a:r>
          </a:p>
        </p:txBody>
      </p:sp>
      <p:sp>
        <p:nvSpPr>
          <p:cNvPr id="13" name="Elipsa 12"/>
          <p:cNvSpPr/>
          <p:nvPr/>
        </p:nvSpPr>
        <p:spPr>
          <a:xfrm>
            <a:off x="3929058" y="3857628"/>
            <a:ext cx="4071966" cy="107157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Zilvar z chudobince</a:t>
            </a:r>
            <a:endParaRPr lang="cs-CZ" sz="24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4071934" y="5143512"/>
            <a:ext cx="3786214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cs-CZ" sz="24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Čeněk Jirsák</a:t>
            </a:r>
          </a:p>
        </p:txBody>
      </p:sp>
      <p:sp>
        <p:nvSpPr>
          <p:cNvPr id="15" name="Elipsa 14"/>
          <p:cNvSpPr/>
          <p:nvPr/>
        </p:nvSpPr>
        <p:spPr>
          <a:xfrm>
            <a:off x="4000496" y="2786058"/>
            <a:ext cx="4000528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cs-CZ" dirty="0" smtClean="0"/>
              <a:t> </a:t>
            </a:r>
            <a:r>
              <a:rPr lang="cs-CZ" sz="24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Antonín Bejval</a:t>
            </a: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2" grpId="0" animBg="1"/>
      <p:bldP spid="13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25470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Bylo nás pět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28596" y="1071546"/>
            <a:ext cx="7467600" cy="5643602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Přečti si ukázku z knihy Bylo nás pět. Pokus se doplnit vhodná slova na vynechaná místa. Po té si text poslechni a dopiš vedle svých slov slova z nahrávky. 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algn="ctr"/>
            <a:r>
              <a:rPr lang="cs-CZ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Do školy chodím každý den kolem jednopatrového domu, na kterém je štít s nápisem Martin Bejval. A pod tím ________ tiskacím písmem napsáno Povoznictví a obchod s uhlím. Ten nápis je modře a červeně vymalovaný a po obou stranách jsou zkřížená kladívka, ________ se mi velice líbí. Ale ještě více se mně líbí koňská hlava, co je přidělaná mezi dvěma okny v prvním patře. Když jsem byl malý, tak se mně ta hlava nic, ale docela nic nelíbila, ________ jsem se jí bál. Ona má porád otevřenou ________ a cení zuby. Ušklíbá se tak, jako by na mne něco věděla, počkej, ty kluku nezdárná, já to na tebe řeknu. Chodil jsem na ni žalovat, že se v jednom kuse na mne šklebí a já jí přece nic nedělám. To ona ________ začíná, ať si to nechá! Maminka mne musila chlácholit a ________, že ta hlava mně nic nemůže udělat, jelikož je dřevěná.</a:t>
            </a:r>
          </a:p>
          <a:p>
            <a:pPr algn="ctr"/>
            <a:endParaRPr lang="cs-CZ" b="1" i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algn="r">
              <a:buNone/>
            </a:pPr>
            <a:r>
              <a:rPr lang="cs-CZ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Úryvek z knihy Bylo nás pět</a:t>
            </a:r>
            <a:r>
              <a:rPr lang="cs-CZ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Nahrávka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2530" name="Object 2"/>
          <p:cNvGraphicFramePr>
            <a:graphicFrameLocks noGrp="1" noChangeAspect="1"/>
          </p:cNvGraphicFramePr>
          <p:nvPr>
            <p:ph idx="1"/>
          </p:nvPr>
        </p:nvGraphicFramePr>
        <p:xfrm>
          <a:off x="6357950" y="571480"/>
          <a:ext cx="1536700" cy="685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33" name="Objekt prostředí balíčkovače" showAsIcon="1" r:id="rId6" imgW="1537200" imgH="685800" progId="Package">
                  <p:embed/>
                </p:oleObj>
              </mc:Choice>
              <mc:Fallback>
                <p:oleObj name="Objekt prostředí balíčkovače" showAsIcon="1" r:id="rId6" imgW="1537200" imgH="685800" progId="Package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57950" y="571480"/>
                        <a:ext cx="1536700" cy="685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Elipsa 10"/>
          <p:cNvSpPr/>
          <p:nvPr/>
        </p:nvSpPr>
        <p:spPr>
          <a:xfrm>
            <a:off x="4214810" y="1785926"/>
            <a:ext cx="2357454" cy="71438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což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642910" y="1285860"/>
            <a:ext cx="2357454" cy="71438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jest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5357818" y="3714752"/>
            <a:ext cx="2357454" cy="71438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hubu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6357950" y="5500702"/>
            <a:ext cx="2357454" cy="71438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pravila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1428728" y="2928934"/>
            <a:ext cx="2357454" cy="71438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jelikož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2214546" y="4857760"/>
            <a:ext cx="2357454" cy="71438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porád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" name="karel poláček.mp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956376" y="54868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>
    <p:newsflash/>
    <p:sndAc>
      <p:stSnd>
        <p:snd r:embed="rId5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1" dur="7428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9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8" grpId="0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Práce s internetem: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7467600" cy="5214974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 lvl="0" algn="ctr">
              <a:buNone/>
            </a:pPr>
            <a: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Na internetové stránce www. wikipedia.cz zjisti následující informace:</a:t>
            </a:r>
          </a:p>
          <a:p>
            <a:pPr lvl="0" algn="ctr">
              <a:buNone/>
            </a:pPr>
            <a:endParaRPr lang="cs-CZ" sz="3600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lvl="0" algn="ctr">
              <a:buNone/>
            </a:pPr>
            <a:endParaRPr lang="cs-CZ" sz="3600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lvl="0" algn="ctr"/>
            <a:r>
              <a:rPr lang="cs-CZ" sz="31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Které zvíře je ve znaku města Rychnov nad Kněžnou?</a:t>
            </a:r>
          </a:p>
          <a:p>
            <a:pPr lvl="0" algn="ctr"/>
            <a:r>
              <a:rPr lang="cs-CZ" sz="31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Nakresli vlajku Rychnova nad Kněžnou? A zjisti, jaký je rozdíl mezi ní a vlajkou Itálie. </a:t>
            </a:r>
          </a:p>
          <a:p>
            <a:pPr lvl="0" algn="ctr"/>
            <a:r>
              <a:rPr lang="cs-CZ" sz="31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Jaký slavný český herec, spisovatel, dramatik a spoluzakladatel divadla Semafor se v Rychnově nad Kněžnou narodil?</a:t>
            </a:r>
          </a:p>
          <a:p>
            <a:pPr lvl="0" algn="ctr"/>
            <a:r>
              <a:rPr lang="cs-CZ" sz="31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Kolik má Rychnov nad Kněžnou obyvatel?</a:t>
            </a:r>
          </a:p>
          <a:p>
            <a:pPr lvl="0" algn="ctr"/>
            <a:r>
              <a:rPr lang="cs-CZ" sz="31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Vypiš muzea v Rychnově.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Zdroje odkazů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579296" cy="4983179"/>
          </a:xfrm>
        </p:spPr>
        <p:txBody>
          <a:bodyPr>
            <a:normAutofit/>
          </a:bodyPr>
          <a:lstStyle/>
          <a:p>
            <a:endParaRPr lang="cs-CZ" sz="2000" dirty="0" smtClean="0"/>
          </a:p>
          <a:p>
            <a:pPr>
              <a:buNone/>
            </a:pPr>
            <a:r>
              <a:rPr lang="cs-CZ" sz="2000" b="1" dirty="0" smtClean="0"/>
              <a:t>Všechny uveřejněné odkazy [cit. 2012-01-20]. Dostupné pod licencí Public domain na:</a:t>
            </a:r>
            <a:endParaRPr lang="cs-CZ" sz="2000" b="1" dirty="0" smtClean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1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</a:t>
            </a:r>
            <a:r>
              <a:rPr lang="cs-CZ" sz="1800" b="1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Soubor:Bust_of_Karel_Poláček.jpg</a:t>
            </a:r>
            <a:r>
              <a:rPr lang="cs-CZ" sz="1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1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(busta, str. 3)</a:t>
            </a:r>
          </a:p>
          <a:p>
            <a:pPr>
              <a:buNone/>
            </a:pPr>
            <a:r>
              <a:rPr lang="cs-CZ" sz="1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http://cs.wikipedia.org/wiki/Soubor:Bylo_nas_pet_Rychnov_nad_Kneznou_2011.JPG</a:t>
            </a:r>
            <a:r>
              <a:rPr lang="cs-CZ" sz="1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(obrázek sousoší, str. 4</a:t>
            </a:r>
            <a:r>
              <a:rPr lang="cs-CZ" sz="1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None/>
            </a:pPr>
            <a:r>
              <a:rPr lang="cs-CZ" sz="1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Zvuková nahrávka – namluvena autorem DUM</a:t>
            </a:r>
            <a:endParaRPr lang="cs-CZ" sz="18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800" dirty="0" smtClean="0">
                <a:solidFill>
                  <a:srgbClr val="00B0F0"/>
                </a:solidFill>
              </a:rPr>
              <a:t>Klipart (volně ke stažení Microsoft Office)</a:t>
            </a:r>
          </a:p>
          <a:p>
            <a:pPr>
              <a:buNone/>
            </a:pP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800" dirty="0" smtClean="0"/>
          </a:p>
          <a:p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spd="slow">
    <p:newsflash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15125864"/>
              </p:ext>
            </p:extLst>
          </p:nvPr>
        </p:nvGraphicFramePr>
        <p:xfrm>
          <a:off x="2267744" y="84748"/>
          <a:ext cx="4536504" cy="67520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55" name="Document" r:id="rId5" imgW="5759285" imgH="8571569" progId="Word.Document.8">
                  <p:embed/>
                </p:oleObj>
              </mc:Choice>
              <mc:Fallback>
                <p:oleObj name="Document" r:id="rId5" imgW="5759285" imgH="8571569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267744" y="84748"/>
                        <a:ext cx="4536504" cy="6752006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28575">
                        <a:solidFill>
                          <a:schemeClr val="bg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81604781"/>
      </p:ext>
    </p:extLst>
  </p:cSld>
  <p:clrMapOvr>
    <a:masterClrMapping/>
  </p:clrMapOvr>
  <p:transition spd="slow">
    <p:newsflash/>
    <p:sndAc>
      <p:stSnd>
        <p:snd r:embed="rId3" name="arrow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871</TotalTime>
  <Words>428</Words>
  <Application>Microsoft Office PowerPoint</Application>
  <PresentationFormat>Předvádění na obrazovce (4:3)</PresentationFormat>
  <Paragraphs>139</Paragraphs>
  <Slides>13</Slides>
  <Notes>0</Notes>
  <HiddenSlides>2</HiddenSlides>
  <MMClips>1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Technický</vt:lpstr>
      <vt:lpstr>Objekt prostředí balíčkovače</vt:lpstr>
      <vt:lpstr>Document</vt:lpstr>
      <vt:lpstr>Prezentace aplikace PowerPoint</vt:lpstr>
      <vt:lpstr>ANOTACE:</vt:lpstr>
      <vt:lpstr> Karel poláček </vt:lpstr>
      <vt:lpstr>Indicie</vt:lpstr>
      <vt:lpstr>Karel Poláček</vt:lpstr>
      <vt:lpstr>Poznej knihu!</vt:lpstr>
      <vt:lpstr>Vylušti z tabulky nejznámější dílo tohoto autora.  Ze zbylých písmen sestav jméno jednoho z hrdinů knihy. </vt:lpstr>
      <vt:lpstr> Napiš správně popletená jména ostatních kamarádů ze zmíněné knížky: </vt:lpstr>
      <vt:lpstr>Bylo nás pět</vt:lpstr>
      <vt:lpstr>Nahrávka</vt:lpstr>
      <vt:lpstr>Práce s internetem:</vt:lpstr>
      <vt:lpstr>Zdroje odkazů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Předválečná literatura</dc:title>
  <dc:creator>ajinka</dc:creator>
  <cp:lastModifiedBy>admin</cp:lastModifiedBy>
  <cp:revision>142</cp:revision>
  <dcterms:created xsi:type="dcterms:W3CDTF">2012-01-21T17:57:42Z</dcterms:created>
  <dcterms:modified xsi:type="dcterms:W3CDTF">2012-07-11T10:13:42Z</dcterms:modified>
</cp:coreProperties>
</file>