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8" r:id="rId2"/>
    <p:sldId id="299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3" r:id="rId13"/>
    <p:sldId id="292" r:id="rId14"/>
    <p:sldId id="295" r:id="rId15"/>
    <p:sldId id="294" r:id="rId16"/>
    <p:sldId id="296" r:id="rId17"/>
    <p:sldId id="297" r:id="rId18"/>
    <p:sldId id="291" r:id="rId19"/>
    <p:sldId id="30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2C7BDD-A63C-4B75-884D-9D7C471ACC01}" type="presOf" srcId="{130831A4-0540-4EC5-8F5A-93030E89D2D9}" destId="{8E23E229-92FC-49D1-B5FE-0303176B8A4E}" srcOrd="1" destOrd="0" presId="urn:microsoft.com/office/officeart/2005/8/layout/target3"/>
    <dgm:cxn modelId="{8029CA6B-50EA-48E8-8CB4-93187FC6EF01}" type="presOf" srcId="{1D8420EA-BFA0-403B-80F5-647FA396CC45}" destId="{F7B3C0B7-F0F7-4F49-B02C-3630F8C5FAE5}" srcOrd="0" destOrd="0" presId="urn:microsoft.com/office/officeart/2005/8/layout/target3"/>
    <dgm:cxn modelId="{3A554C22-2C3E-4D88-9929-88E4D508D5E0}" type="presOf" srcId="{914700B9-77B5-440A-A438-DE98B6D4894D}" destId="{BD9AF279-D483-48F2-BBBD-45F8E8923512}" srcOrd="1" destOrd="0" presId="urn:microsoft.com/office/officeart/2005/8/layout/target3"/>
    <dgm:cxn modelId="{BED51858-912E-4F7F-AC06-31A79CA45FF3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2FA601F8-D53A-4294-9BD5-BEE742CE7E46}" type="presOf" srcId="{27FE2D31-D344-4B63-A89A-A89AB0D9F3E3}" destId="{FE47432B-CA46-450C-8D8F-66C300A95B52}" srcOrd="0" destOrd="0" presId="urn:microsoft.com/office/officeart/2005/8/layout/target3"/>
    <dgm:cxn modelId="{055711DA-70F8-4C58-B373-6970062A4EDA}" type="presOf" srcId="{914700B9-77B5-440A-A438-DE98B6D4894D}" destId="{E73F1C26-6DCD-4001-88B9-355E01E2BCE7}" srcOrd="0" destOrd="0" presId="urn:microsoft.com/office/officeart/2005/8/layout/target3"/>
    <dgm:cxn modelId="{8D4F9896-2572-4D1C-8BD7-091372B7408F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9D63FE1-1D70-4D7A-96FD-E106A3877C46}" type="presOf" srcId="{1D8420EA-BFA0-403B-80F5-647FA396CC45}" destId="{8467D0EB-87A2-4285-8ACA-0398EFBF29BC}" srcOrd="1" destOrd="0" presId="urn:microsoft.com/office/officeart/2005/8/layout/target3"/>
    <dgm:cxn modelId="{2E6D0C7F-FD31-4A3B-92C1-1092BECDB14E}" type="presOf" srcId="{100B6B2E-82E6-4C11-B19B-F2DB3A0EA64F}" destId="{DBA8199F-D892-4A8E-A352-2B7844050E09}" srcOrd="1" destOrd="0" presId="urn:microsoft.com/office/officeart/2005/8/layout/target3"/>
    <dgm:cxn modelId="{FFBF39EA-0172-4835-A534-8996EF8D62CA}" type="presParOf" srcId="{FE47432B-CA46-450C-8D8F-66C300A95B52}" destId="{B522209E-30D0-49D6-A340-2D383A11C668}" srcOrd="0" destOrd="0" presId="urn:microsoft.com/office/officeart/2005/8/layout/target3"/>
    <dgm:cxn modelId="{CD4CBA93-1D52-4A2D-BC33-5220329C99E5}" type="presParOf" srcId="{FE47432B-CA46-450C-8D8F-66C300A95B52}" destId="{ED5A8377-51D5-4DC5-B0E7-680166966720}" srcOrd="1" destOrd="0" presId="urn:microsoft.com/office/officeart/2005/8/layout/target3"/>
    <dgm:cxn modelId="{EEBCDC4C-E713-4563-A376-519E44E1A27B}" type="presParOf" srcId="{FE47432B-CA46-450C-8D8F-66C300A95B52}" destId="{F69CC921-512E-49F4-824C-A648EC5F27A5}" srcOrd="2" destOrd="0" presId="urn:microsoft.com/office/officeart/2005/8/layout/target3"/>
    <dgm:cxn modelId="{801654FE-EAED-4D7E-BE93-5B6D25E1DA1A}" type="presParOf" srcId="{FE47432B-CA46-450C-8D8F-66C300A95B52}" destId="{61C9CE18-EDA6-4EDF-BA1C-09779D38FBBF}" srcOrd="3" destOrd="0" presId="urn:microsoft.com/office/officeart/2005/8/layout/target3"/>
    <dgm:cxn modelId="{EFBD7757-F76F-4333-82B2-D9297C820E46}" type="presParOf" srcId="{FE47432B-CA46-450C-8D8F-66C300A95B52}" destId="{D60DEAAB-7AFE-435A-ACF6-18851E4B0426}" srcOrd="4" destOrd="0" presId="urn:microsoft.com/office/officeart/2005/8/layout/target3"/>
    <dgm:cxn modelId="{B1DB648F-18CE-4A28-82F7-A65022DF9CD1}" type="presParOf" srcId="{FE47432B-CA46-450C-8D8F-66C300A95B52}" destId="{F7B3C0B7-F0F7-4F49-B02C-3630F8C5FAE5}" srcOrd="5" destOrd="0" presId="urn:microsoft.com/office/officeart/2005/8/layout/target3"/>
    <dgm:cxn modelId="{B9875FB0-ADF7-4D32-B4CB-C1E7C12B2CA2}" type="presParOf" srcId="{FE47432B-CA46-450C-8D8F-66C300A95B52}" destId="{C9DA9446-E2D3-4F6A-8960-3CADFBF870B8}" srcOrd="6" destOrd="0" presId="urn:microsoft.com/office/officeart/2005/8/layout/target3"/>
    <dgm:cxn modelId="{B17CB373-1046-492B-A1FF-0E690E5BB879}" type="presParOf" srcId="{FE47432B-CA46-450C-8D8F-66C300A95B52}" destId="{9726EC6F-D322-4CD3-B489-1BE3DF7CE70B}" srcOrd="7" destOrd="0" presId="urn:microsoft.com/office/officeart/2005/8/layout/target3"/>
    <dgm:cxn modelId="{9D716FF2-B38C-4565-AFD8-D7E6BB4D4DDF}" type="presParOf" srcId="{FE47432B-CA46-450C-8D8F-66C300A95B52}" destId="{645AA564-2E9E-4954-AD87-AE01782CEC59}" srcOrd="8" destOrd="0" presId="urn:microsoft.com/office/officeart/2005/8/layout/target3"/>
    <dgm:cxn modelId="{5D5A0848-05D9-4C74-9B9C-8E5C3A8E3A6B}" type="presParOf" srcId="{FE47432B-CA46-450C-8D8F-66C300A95B52}" destId="{8538CAC4-6A86-42B8-B5AF-2FF155DB9D02}" srcOrd="9" destOrd="0" presId="urn:microsoft.com/office/officeart/2005/8/layout/target3"/>
    <dgm:cxn modelId="{F0772EF3-1A7D-4808-B2F4-D9E21CF312A6}" type="presParOf" srcId="{FE47432B-CA46-450C-8D8F-66C300A95B52}" destId="{26FD6024-A07F-46D0-8BC0-B5E595C5673D}" srcOrd="10" destOrd="0" presId="urn:microsoft.com/office/officeart/2005/8/layout/target3"/>
    <dgm:cxn modelId="{DF9F2CF8-4B71-4E0D-8120-08252DC55F2A}" type="presParOf" srcId="{FE47432B-CA46-450C-8D8F-66C300A95B52}" destId="{E73F1C26-6DCD-4001-88B9-355E01E2BCE7}" srcOrd="11" destOrd="0" presId="urn:microsoft.com/office/officeart/2005/8/layout/target3"/>
    <dgm:cxn modelId="{27B67E02-2386-4BD9-91AE-CB910191CB16}" type="presParOf" srcId="{FE47432B-CA46-450C-8D8F-66C300A95B52}" destId="{8E23E229-92FC-49D1-B5FE-0303176B8A4E}" srcOrd="12" destOrd="0" presId="urn:microsoft.com/office/officeart/2005/8/layout/target3"/>
    <dgm:cxn modelId="{73376B2B-C9B7-4338-B44B-1418A564601A}" type="presParOf" srcId="{FE47432B-CA46-450C-8D8F-66C300A95B52}" destId="{8467D0EB-87A2-4285-8ACA-0398EFBF29BC}" srcOrd="13" destOrd="0" presId="urn:microsoft.com/office/officeart/2005/8/layout/target3"/>
    <dgm:cxn modelId="{517A86CE-D45B-485D-83E2-D34F21B6B846}" type="presParOf" srcId="{FE47432B-CA46-450C-8D8F-66C300A95B52}" destId="{DBA8199F-D892-4A8E-A352-2B7844050E09}" srcOrd="14" destOrd="0" presId="urn:microsoft.com/office/officeart/2005/8/layout/target3"/>
    <dgm:cxn modelId="{91BDD170-AD75-42B4-AE6D-62F6C19F9609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newsflash/>
    <p:sndAc>
      <p:stSnd>
        <p:snd r:embed="rId13" name="typ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6/Frana_Sramek_1926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4/Jind%C5%99ich_%C5%A0imon_Baar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c/Jiri_Wolker_bust_in_Prostejov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ust_of_Karel_Pol%C3%A1%C4%8Dek.jpg" TargetMode="External"/><Relationship Id="rId3" Type="http://schemas.openxmlformats.org/officeDocument/2006/relationships/hyperlink" Target="http://cs.wikipedia.org/wiki/Soubor:Jan_Vil&#237;mek_-_Alois_Jir&#225;sek.jpg" TargetMode="External"/><Relationship Id="rId7" Type="http://schemas.openxmlformats.org/officeDocument/2006/relationships/hyperlink" Target="http://cs.wikipedia.org/wiki/Soubor:Jind%C5%99ich_%C5%A0imon_Baar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ana_Sramek_1926.jpg" TargetMode="External"/><Relationship Id="rId5" Type="http://schemas.openxmlformats.org/officeDocument/2006/relationships/hyperlink" Target="http://cs.wikipedia.org/wiki/Soubor:Hrusice_CZ_Josef_Lada_bust_323.jpg" TargetMode="External"/><Relationship Id="rId10" Type="http://schemas.openxmlformats.org/officeDocument/2006/relationships/hyperlink" Target="http://cs.wikipedia.org/wiki/Soubor:Jan_Vil%C3%ADmek_-_Josef_Kajet%C3%A1n_Tyl.jpg" TargetMode="External"/><Relationship Id="rId4" Type="http://schemas.openxmlformats.org/officeDocument/2006/relationships/hyperlink" Target="http://cs.wikipedia.org/wiki/Soubor:Jiri_Wolker_bust_in_Prostejov.jpg" TargetMode="External"/><Relationship Id="rId9" Type="http://schemas.openxmlformats.org/officeDocument/2006/relationships/hyperlink" Target="http://cs.wikipedia.org/wiki/Soubor:Mal%C3%A9_Svato%C5%88ovice_-_brat%C5%99i_%C4%8Capkov%C3%A9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5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4905209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VY_32_INOVACE_10_S05-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Rodiště slavných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314735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41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informovat o českých spisovatelích a jejich rodišti.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na základě popisu odhalí české spisovatele (A. Jiráska, J. Lady, F. Šrámka, J. Š. Baara, K. Poláčka, bratry Čapky, J. K. Tyla, J. Wolkera),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jejich jména pak doplní do tajenky, dále autora přiřadí k literárnímu dílu. Žák pracuje s internetem jako informačním zdrojem – k autorovi nalezne rodiště, datum narození i úmrtí, rodiště zanese do slepé mapy.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RODIŠTĚ  slavných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00108"/>
            <a:ext cx="7467600" cy="417530"/>
          </a:xfrm>
        </p:spPr>
        <p:txBody>
          <a:bodyPr>
            <a:normAutofit fontScale="90000"/>
          </a:bodyPr>
          <a:lstStyle/>
          <a:p>
            <a:pPr lvl="0"/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Poznáš na základě popisu českého spisovatele?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dirty="0" smtClean="0"/>
              <a:t>Tento český spisovatel přelomu 19. a 20. století se zajímá především o historii českého národa, proslul svými historickými romány či sepsáním českých pověstí.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Jsem  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786314" y="2214554"/>
            <a:ext cx="342902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2330877"/>
            <a:ext cx="3214710" cy="4167743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5786446" y="1214422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Alois Jirásek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1714480" y="5500702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Poznej spisovatele!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dirty="0" smtClean="0"/>
              <a:t>Tento český malíř, ilustrátor, ale také spisovatel proslul především jako autor nezapomenutelného černého kocoura a jeho kamarádů kozla Bobeše a vepříka Pašíka.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Jsem  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2357430"/>
            <a:ext cx="3429024" cy="4083872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cxnSp>
        <p:nvCxnSpPr>
          <p:cNvPr id="7" name="Přímá spojovací čára 6"/>
          <p:cNvCxnSpPr/>
          <p:nvPr/>
        </p:nvCxnSpPr>
        <p:spPr>
          <a:xfrm>
            <a:off x="4857752" y="2214554"/>
            <a:ext cx="350046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lipsa 7"/>
          <p:cNvSpPr/>
          <p:nvPr/>
        </p:nvSpPr>
        <p:spPr>
          <a:xfrm>
            <a:off x="5715008" y="1214422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Lada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2143108" y="5572140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Poznej spisovatele!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Křestní jméno toho českého spisovatele přelomu 19. a 20. století bychom hledali marně. Je to upravená forma jména František. Známý je především přes svého hrdinu Jeníka Ratkina z románu Stříbrný vítr nebo divadelní hry Měsíc nad řekou. Pomůžou ti iniciály F. Š. 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4519642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Jsem  </a:t>
            </a:r>
            <a:r>
              <a:rPr lang="cs-CZ" sz="3000" b="1" dirty="0" smtClean="0">
                <a:solidFill>
                  <a:srgbClr val="00B050"/>
                </a:solidFill>
                <a:cs typeface="Times New Roman" pitchFamily="18" charset="0"/>
              </a:rPr>
              <a:t>  </a:t>
            </a:r>
            <a:endParaRPr lang="cs-CZ" sz="3000" b="1" dirty="0">
              <a:solidFill>
                <a:srgbClr val="00B050"/>
              </a:solidFill>
              <a:cs typeface="Times New Roman" pitchFamily="18" charset="0"/>
            </a:endParaRPr>
          </a:p>
        </p:txBody>
      </p:sp>
      <p:pic>
        <p:nvPicPr>
          <p:cNvPr id="7170" name="Picture 2" descr="Soubor:Frana Sramek 1926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2357430"/>
            <a:ext cx="3500462" cy="4000528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cxnSp>
        <p:nvCxnSpPr>
          <p:cNvPr id="11" name="Přímá spojovací čára 10"/>
          <p:cNvCxnSpPr/>
          <p:nvPr/>
        </p:nvCxnSpPr>
        <p:spPr>
          <a:xfrm>
            <a:off x="4714876" y="2143116"/>
            <a:ext cx="35719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Elipsa 6"/>
          <p:cNvSpPr/>
          <p:nvPr/>
        </p:nvSpPr>
        <p:spPr>
          <a:xfrm>
            <a:off x="5786446" y="1214422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Fráňa Šrámek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43108" y="5572140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Poznej spisovatele!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dirty="0" smtClean="0"/>
              <a:t>Tento spisovatel pochází z Chodska. Jistě jsi četl jeho knížku o dvojici kamarádů Hanýžka a Martínek. V Domažlicích je po něm pojmenované dokonce i gymnázium.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4876800" cy="4525963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cs typeface="Times New Roman" pitchFamily="18" charset="0"/>
              </a:rPr>
              <a:t>Jsem    </a:t>
            </a:r>
            <a:endParaRPr lang="cs-CZ" sz="2800" b="1" dirty="0">
              <a:solidFill>
                <a:schemeClr val="bg1"/>
              </a:solidFill>
              <a:cs typeface="Times New Roman" pitchFamily="18" charset="0"/>
            </a:endParaRPr>
          </a:p>
        </p:txBody>
      </p:sp>
      <p:pic>
        <p:nvPicPr>
          <p:cNvPr id="6146" name="Picture 2" descr="Soubor:Jindřich Šimon Baar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80575" y="2428868"/>
            <a:ext cx="3234764" cy="3929090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cxnSp>
        <p:nvCxnSpPr>
          <p:cNvPr id="7" name="Přímá spojovací čára 6"/>
          <p:cNvCxnSpPr/>
          <p:nvPr/>
        </p:nvCxnSpPr>
        <p:spPr>
          <a:xfrm>
            <a:off x="4572000" y="2143116"/>
            <a:ext cx="350046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lipsa 7"/>
          <p:cNvSpPr/>
          <p:nvPr/>
        </p:nvSpPr>
        <p:spPr>
          <a:xfrm>
            <a:off x="5786446" y="1214422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Jindřich Šimon Baar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2714612" y="5643578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Poznej spisovatele!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Tento Čech patří mezi židovské spisovatele. My jsme si ho oblíbili především jako tvůrce příběhů pěti nerozlučných kamarádů prožívající dobrodružství na malém českém městě.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4876800" cy="4525963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cs typeface="Times New Roman" pitchFamily="18" charset="0"/>
              </a:rPr>
              <a:t>Jsem  </a:t>
            </a:r>
            <a:endParaRPr lang="cs-CZ" sz="2800" b="1" dirty="0">
              <a:solidFill>
                <a:srgbClr val="00B050"/>
              </a:solidFill>
              <a:cs typeface="Times New Roman" pitchFamily="18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643438" y="2143116"/>
            <a:ext cx="364333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2357430"/>
            <a:ext cx="3571900" cy="392909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5715008" y="1214422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Poláček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2857488" y="5572140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Poznej spisovatele!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Tito bratři patří mezi nejvýraznější osobnosti českého umění 20. století. Starší bratr byl malíř a ilustrátor, mladší bratr byl především spisovatel, dramatik a novinář. Celý svět používá slovo, které bratři vymysleli a to ROBOT.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4448204" cy="4525963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cs typeface="Times New Roman" pitchFamily="18" charset="0"/>
              </a:rPr>
              <a:t>Jsme</a:t>
            </a:r>
            <a:r>
              <a:rPr lang="cs-CZ" sz="2800" b="1" dirty="0" smtClean="0">
                <a:solidFill>
                  <a:srgbClr val="00B050"/>
                </a:solidFill>
                <a:cs typeface="Times New Roman" pitchFamily="18" charset="0"/>
              </a:rPr>
              <a:t> </a:t>
            </a:r>
            <a:endParaRPr lang="cs-CZ" sz="2800" b="1" dirty="0">
              <a:solidFill>
                <a:srgbClr val="00B050"/>
              </a:solidFill>
              <a:cs typeface="Times New Roman" pitchFamily="18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714876" y="2143116"/>
            <a:ext cx="35719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2285992"/>
            <a:ext cx="3357586" cy="4129535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5786446" y="1214422"/>
            <a:ext cx="285752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bratři Čapkové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2786050" y="5643578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Poznej spisovatele!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/>
              <a:t>Tento český dramatik zažil během svého života velkou slávu i velkou bídu. Žil na přelomu 18. a 19. století.  V Plzni je podle něj pojmenováno divadlo. Jak se jmenuje tento muž – tvůrce hry o dudákovi Švandovi a věrné Dorotce?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4876800" cy="4525963"/>
          </a:xfrm>
        </p:spPr>
        <p:txBody>
          <a:bodyPr>
            <a:normAutofit fontScale="92500"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cs typeface="Times New Roman" pitchFamily="18" charset="0"/>
              </a:rPr>
              <a:t>Jsem  </a:t>
            </a:r>
            <a:r>
              <a:rPr lang="cs-CZ" sz="2800" b="1" dirty="0" smtClean="0">
                <a:solidFill>
                  <a:srgbClr val="00B050"/>
                </a:solidFill>
                <a:cs typeface="Times New Roman" pitchFamily="18" charset="0"/>
              </a:rPr>
              <a:t> </a:t>
            </a:r>
            <a:endParaRPr lang="cs-CZ" sz="2800" b="1" dirty="0">
              <a:solidFill>
                <a:srgbClr val="00B050"/>
              </a:solidFill>
              <a:cs typeface="Times New Roman" pitchFamily="18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2428868"/>
            <a:ext cx="3500462" cy="395763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cxnSp>
        <p:nvCxnSpPr>
          <p:cNvPr id="9" name="Přímá spojovací čára 8"/>
          <p:cNvCxnSpPr/>
          <p:nvPr/>
        </p:nvCxnSpPr>
        <p:spPr>
          <a:xfrm>
            <a:off x="4714876" y="2285992"/>
            <a:ext cx="364333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Elipsa 6"/>
          <p:cNvSpPr/>
          <p:nvPr/>
        </p:nvSpPr>
        <p:spPr>
          <a:xfrm>
            <a:off x="5786446" y="1357298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 Kajetán Tyl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86116" y="5715016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Poznej spisovatele!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Tento český básník patří mezi předčasně zemřelé – ve 24 letech zemřel na tuberkulózu. Vzpomeneš si, jak se jmenuje tento muž, který tak krásně popsal poštovní schránku na rohu ulice?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7686" y="1643050"/>
            <a:ext cx="3657600" cy="4525963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cs typeface="Times New Roman" pitchFamily="18" charset="0"/>
              </a:rPr>
              <a:t>Jsem  </a:t>
            </a:r>
            <a:endParaRPr lang="cs-CZ" sz="2800" b="1" dirty="0">
              <a:solidFill>
                <a:srgbClr val="00B050"/>
              </a:solidFill>
              <a:cs typeface="Times New Roman" pitchFamily="18" charset="0"/>
            </a:endParaRPr>
          </a:p>
        </p:txBody>
      </p:sp>
      <p:pic>
        <p:nvPicPr>
          <p:cNvPr id="2050" name="Picture 2" descr="Soubor:Jiri Wolker bust in Prostejov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2357430"/>
            <a:ext cx="3357586" cy="4000528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cxnSp>
        <p:nvCxnSpPr>
          <p:cNvPr id="11" name="Přímá spojovací čára 10"/>
          <p:cNvCxnSpPr/>
          <p:nvPr/>
        </p:nvCxnSpPr>
        <p:spPr>
          <a:xfrm>
            <a:off x="4786314" y="2214554"/>
            <a:ext cx="35719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Elipsa 6"/>
          <p:cNvSpPr/>
          <p:nvPr/>
        </p:nvSpPr>
        <p:spPr>
          <a:xfrm>
            <a:off x="5857884" y="1214422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Wolker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3286116" y="5643578"/>
            <a:ext cx="91440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do křížovky !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None/>
            </a:pPr>
            <a:r>
              <a:rPr lang="cs-CZ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 1. </a:t>
            </a:r>
            <a:r>
              <a:rPr lang="cs-CZ" b="1" dirty="0" smtClean="0">
                <a:solidFill>
                  <a:schemeClr val="accent3"/>
                </a:solidFill>
                <a:cs typeface="Times New Roman" pitchFamily="18" charset="0"/>
              </a:rPr>
              <a:t>Příjmení osobnosti z bodu D.</a:t>
            </a:r>
          </a:p>
          <a:p>
            <a:pPr lvl="0">
              <a:buNone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2. Příjmení osobnosti z bodu H.</a:t>
            </a:r>
          </a:p>
          <a:p>
            <a:pPr lvl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3. Příjmení osobnosti z bodu B.</a:t>
            </a:r>
          </a:p>
          <a:p>
            <a:pPr lvl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 4. Příjmení osobnosti z bodu A.</a:t>
            </a:r>
          </a:p>
          <a:p>
            <a:pPr lvl="0">
              <a:buNone/>
            </a:pPr>
            <a:r>
              <a:rPr lang="cs-CZ" b="1" dirty="0" smtClean="0">
                <a:solidFill>
                  <a:schemeClr val="accent3"/>
                </a:solidFill>
              </a:rPr>
              <a:t> 5. Příjmení osobnosti z bodu C.</a:t>
            </a:r>
          </a:p>
          <a:p>
            <a:pPr lvl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 6. Příjmení osobnosti z bodu G</a:t>
            </a:r>
          </a:p>
          <a:p>
            <a:pPr>
              <a:buNone/>
            </a:pP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bg1"/>
                </a:solidFill>
              </a:rPr>
              <a:t>7. Křestní jméno osobnosti z bodu A.</a:t>
            </a:r>
          </a:p>
          <a:p>
            <a:pPr lvl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8. Příjmení osobnosti z bodu E.</a:t>
            </a:r>
          </a:p>
          <a:p>
            <a:pPr lvl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 9. Příjmení osobnosti z bodu F.</a:t>
            </a:r>
          </a:p>
          <a:p>
            <a:pPr lvl="0">
              <a:buNone/>
            </a:pPr>
            <a:r>
              <a:rPr lang="cs-CZ" b="1" dirty="0" smtClean="0">
                <a:solidFill>
                  <a:schemeClr val="accent3"/>
                </a:solidFill>
              </a:rPr>
              <a:t>10.Druhé křestní jméno osobnosti z bodu G.</a:t>
            </a:r>
          </a:p>
          <a:p>
            <a:pPr lvl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11.První křestní jméno osobnosti z bodu D.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Křížovka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428736"/>
            <a:ext cx="7572428" cy="4755661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1026" name="Picture 2" descr="C:\Users\Aja\AppData\Local\Microsoft\Windows\Temporary Internet Files\Content.IE5\XFT84EKL\MC90037014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65743" y="5286388"/>
            <a:ext cx="859958" cy="9083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28597" y="1643050"/>
            <a:ext cx="8001056" cy="4786345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2050" name="Picture 2" descr="C:\Users\Aja\AppData\Local\Microsoft\Windows\Temporary Internet Files\Content.IE5\XFT84EKL\MC90037014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00958" y="5445168"/>
            <a:ext cx="906441" cy="9568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 literárním dílům přiřaď správného spisovatele 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757742" cy="4525963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chemeClr val="bg1"/>
                </a:solidFill>
                <a:cs typeface="Aharoni" pitchFamily="2" charset="-79"/>
              </a:rPr>
              <a:t>                         Dopiš  A – H</a:t>
            </a:r>
          </a:p>
          <a:p>
            <a:pPr lvl="0">
              <a:buNone/>
            </a:pPr>
            <a:r>
              <a:rPr lang="cs-CZ" dirty="0" smtClean="0"/>
              <a:t>Povídání o pejskovi</a:t>
            </a:r>
          </a:p>
          <a:p>
            <a:pPr lvl="0">
              <a:buNone/>
            </a:pPr>
            <a:r>
              <a:rPr lang="cs-CZ" dirty="0" smtClean="0"/>
              <a:t>   a kočičce         </a:t>
            </a:r>
          </a:p>
          <a:p>
            <a:pPr lvl="0">
              <a:buNone/>
            </a:pPr>
            <a:r>
              <a:rPr lang="cs-CZ" dirty="0" smtClean="0"/>
              <a:t>Psohlavci              </a:t>
            </a:r>
          </a:p>
          <a:p>
            <a:pPr lvl="0">
              <a:buNone/>
            </a:pPr>
            <a:r>
              <a:rPr lang="cs-CZ" dirty="0" smtClean="0"/>
              <a:t>Dášenka</a:t>
            </a:r>
          </a:p>
          <a:p>
            <a:pPr lvl="0">
              <a:buNone/>
            </a:pPr>
            <a:r>
              <a:rPr lang="cs-CZ" dirty="0" smtClean="0"/>
              <a:t>Kocour Mikeš</a:t>
            </a:r>
          </a:p>
          <a:p>
            <a:pPr lvl="0">
              <a:buNone/>
            </a:pPr>
            <a:r>
              <a:rPr lang="cs-CZ" dirty="0" smtClean="0"/>
              <a:t>Pro kravičku</a:t>
            </a:r>
          </a:p>
          <a:p>
            <a:pPr lvl="0">
              <a:buNone/>
            </a:pPr>
            <a:r>
              <a:rPr lang="cs-CZ" dirty="0" smtClean="0"/>
              <a:t>Kde domov můj</a:t>
            </a:r>
          </a:p>
          <a:p>
            <a:endParaRPr lang="cs-CZ" b="1" dirty="0">
              <a:solidFill>
                <a:schemeClr val="bg1"/>
              </a:solidFill>
              <a:cs typeface="Aharoni" pitchFamily="2" charset="-79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00496" y="1600200"/>
            <a:ext cx="4429156" cy="4525963"/>
          </a:xfrm>
        </p:spPr>
        <p:txBody>
          <a:bodyPr/>
          <a:lstStyle/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>
              <a:buNone/>
            </a:pPr>
            <a:r>
              <a:rPr lang="cs-CZ" dirty="0" smtClean="0"/>
              <a:t>    Proti všem</a:t>
            </a:r>
          </a:p>
          <a:p>
            <a:pPr lvl="0">
              <a:buNone/>
            </a:pPr>
            <a:r>
              <a:rPr lang="cs-CZ" dirty="0" smtClean="0"/>
              <a:t>    Bylo nás pět</a:t>
            </a:r>
          </a:p>
          <a:p>
            <a:pPr lvl="0">
              <a:buNone/>
            </a:pPr>
            <a:r>
              <a:rPr lang="cs-CZ" dirty="0" smtClean="0"/>
              <a:t>    Strakonický dudák</a:t>
            </a:r>
          </a:p>
          <a:p>
            <a:pPr lvl="0">
              <a:buNone/>
            </a:pPr>
            <a:r>
              <a:rPr lang="cs-CZ" dirty="0" smtClean="0"/>
              <a:t>    Staré pověsti české</a:t>
            </a:r>
          </a:p>
          <a:p>
            <a:pPr lvl="0">
              <a:buNone/>
            </a:pPr>
            <a:r>
              <a:rPr lang="cs-CZ" dirty="0" smtClean="0"/>
              <a:t>    Bílá nemoc</a:t>
            </a:r>
          </a:p>
          <a:p>
            <a:endParaRPr lang="cs-CZ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9858412" y="242886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11215734" y="207167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>
            <a:off x="2285984" y="2928934"/>
            <a:ext cx="164307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2071670" y="3429000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>
            <a:off x="1857356" y="3857628"/>
            <a:ext cx="2114568" cy="55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>
            <a:off x="2571736" y="4357694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>
            <a:off x="2500298" y="4857760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>
            <a:off x="2928926" y="5357826"/>
            <a:ext cx="100013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>
            <a:off x="6357950" y="2928934"/>
            <a:ext cx="18573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>
            <a:off x="6715140" y="3429000"/>
            <a:ext cx="15001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>
            <a:off x="7572396" y="3929066"/>
            <a:ext cx="6429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/>
          <p:nvPr/>
        </p:nvCxnSpPr>
        <p:spPr>
          <a:xfrm>
            <a:off x="7715272" y="4429132"/>
            <a:ext cx="5715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1358610" y="3357562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/>
          <p:nvPr/>
        </p:nvCxnSpPr>
        <p:spPr>
          <a:xfrm>
            <a:off x="6500826" y="4857760"/>
            <a:ext cx="171451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Elipsa 18"/>
          <p:cNvSpPr/>
          <p:nvPr/>
        </p:nvSpPr>
        <p:spPr>
          <a:xfrm>
            <a:off x="2571736" y="3000372"/>
            <a:ext cx="1928794" cy="41433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Jirásek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2571736" y="4000504"/>
            <a:ext cx="1928794" cy="41433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2428860" y="4429132"/>
            <a:ext cx="1928794" cy="41433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Baar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215206" y="3500438"/>
            <a:ext cx="1714512" cy="41433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Tyl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6572264" y="3000372"/>
            <a:ext cx="1928794" cy="41433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Poláček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6429388" y="4500570"/>
            <a:ext cx="1928794" cy="41433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Čapek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2928926" y="4929198"/>
            <a:ext cx="1928794" cy="41433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Tyl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6429388" y="2500306"/>
            <a:ext cx="1928794" cy="41433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Jirásek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2285984" y="2500306"/>
            <a:ext cx="1928794" cy="41433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Čapek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7429520" y="4000504"/>
            <a:ext cx="1571636" cy="41433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Jirásek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2071670" y="3500438"/>
            <a:ext cx="1928794" cy="41433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Čapek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725602"/>
          </a:xfrm>
        </p:spPr>
        <p:txBody>
          <a:bodyPr>
            <a:normAutofit/>
          </a:bodyPr>
          <a:lstStyle/>
          <a:p>
            <a:pPr lvl="0"/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Slavná rodiště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57298"/>
            <a:ext cx="7467600" cy="476886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Už jste odhalili jména spisovatelů, se kterými budeme dneska pracovat. Vypiš je a doplň všechny chybějící informace do tabulky. Veškeré informace nalezneš na 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www.wikipedia.cz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, postupně zadávej jména spisovatelů a hledej informace. </a:t>
            </a: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2714620"/>
            <a:ext cx="7643866" cy="378621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Práce s mapou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sz="2400" b="1" u="sng" dirty="0" smtClean="0"/>
              <a:t>Všechna města zakresli do mapy České republiky.</a:t>
            </a:r>
            <a:endParaRPr lang="cs-CZ" sz="2400" b="1" dirty="0" smtClean="0"/>
          </a:p>
          <a:p>
            <a:endParaRPr lang="cs-CZ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2214554"/>
            <a:ext cx="6143668" cy="414340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254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obrázků</a:t>
            </a:r>
            <a:endParaRPr lang="cs-CZ" sz="40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28670"/>
            <a:ext cx="8147248" cy="56436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b="1" dirty="0" smtClean="0"/>
              <a:t>Všechny uveřejněné odkazy [cit. 2012-01-20]. Není-li uvedeno jinak - dostupné pod licencí Public domain na:</a:t>
            </a:r>
            <a:endParaRPr lang="cs-CZ" sz="18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endParaRPr lang="cs-CZ" sz="1600" dirty="0" smtClean="0">
              <a:hlinkClick r:id="rId4"/>
            </a:endParaRPr>
          </a:p>
          <a:p>
            <a:r>
              <a:rPr lang="cs-CZ" sz="1600" dirty="0" smtClean="0">
                <a:solidFill>
                  <a:srgbClr val="00B0F0"/>
                </a:solidFill>
                <a:hlinkClick r:id="rId3"/>
              </a:rPr>
              <a:t>http://cs.wikipedia.org/wiki/</a:t>
            </a:r>
            <a:r>
              <a:rPr lang="cs-CZ" sz="1600" dirty="0" err="1" smtClean="0">
                <a:solidFill>
                  <a:srgbClr val="00B0F0"/>
                </a:solidFill>
                <a:hlinkClick r:id="rId3"/>
              </a:rPr>
              <a:t>Soubor:Jan_Vilímek_-_Alois_Jirásek.jpg</a:t>
            </a:r>
            <a:r>
              <a:rPr lang="cs-CZ" sz="1600" dirty="0" smtClean="0">
                <a:solidFill>
                  <a:srgbClr val="00B0F0"/>
                </a:solidFill>
                <a:hlinkClick r:id="rId3"/>
              </a:rPr>
              <a:t> </a:t>
            </a:r>
            <a:r>
              <a:rPr lang="cs-CZ" sz="1600" dirty="0" smtClean="0">
                <a:solidFill>
                  <a:srgbClr val="00B0F0"/>
                </a:solidFill>
              </a:rPr>
              <a:t/>
            </a:r>
            <a:br>
              <a:rPr lang="cs-CZ" sz="1600" dirty="0" smtClean="0">
                <a:solidFill>
                  <a:srgbClr val="00B0F0"/>
                </a:solidFill>
              </a:rPr>
            </a:br>
            <a:r>
              <a:rPr lang="cs-CZ" sz="1600" dirty="0" smtClean="0">
                <a:solidFill>
                  <a:srgbClr val="00B0F0"/>
                </a:solidFill>
              </a:rPr>
              <a:t>(obrázek A. Jiráska, str. 2)</a:t>
            </a:r>
            <a:endParaRPr lang="cs-CZ" sz="1600" dirty="0" smtClean="0">
              <a:solidFill>
                <a:srgbClr val="00B0F0"/>
              </a:solidFill>
              <a:hlinkClick r:id="rId4"/>
            </a:endParaRPr>
          </a:p>
          <a:p>
            <a:r>
              <a:rPr lang="cs-CZ" sz="1600" dirty="0" smtClean="0">
                <a:solidFill>
                  <a:srgbClr val="00B0F0"/>
                </a:solidFill>
                <a:hlinkClick r:id="rId5"/>
              </a:rPr>
              <a:t>http://cs.wikipedia.org/wiki/Soubor:Hrusice_CZ_Josef_Lada_bust_323.jpg</a:t>
            </a:r>
            <a:r>
              <a:rPr lang="cs-CZ" sz="1600" dirty="0" smtClean="0">
                <a:solidFill>
                  <a:srgbClr val="00B0F0"/>
                </a:solidFill>
              </a:rPr>
              <a:t> </a:t>
            </a:r>
            <a:br>
              <a:rPr lang="cs-CZ" sz="1600" dirty="0" smtClean="0">
                <a:solidFill>
                  <a:srgbClr val="00B0F0"/>
                </a:solidFill>
              </a:rPr>
            </a:br>
            <a:r>
              <a:rPr lang="cs-CZ" sz="1600" dirty="0" smtClean="0">
                <a:solidFill>
                  <a:srgbClr val="00B0F0"/>
                </a:solidFill>
              </a:rPr>
              <a:t>(busta J. Lady, str. 3)</a:t>
            </a:r>
          </a:p>
          <a:p>
            <a:r>
              <a:rPr lang="cs-CZ" sz="1600" dirty="0" smtClean="0">
                <a:solidFill>
                  <a:srgbClr val="00B0F0"/>
                </a:solidFill>
                <a:hlinkClick r:id="rId6"/>
              </a:rPr>
              <a:t>http://cs.wikipedia.org/wiki/Soubor:Frana_Sramek_1926.jpg</a:t>
            </a:r>
            <a:r>
              <a:rPr lang="cs-CZ" sz="1600" dirty="0" smtClean="0">
                <a:solidFill>
                  <a:srgbClr val="00B0F0"/>
                </a:solidFill>
              </a:rPr>
              <a:t> </a:t>
            </a:r>
            <a:br>
              <a:rPr lang="cs-CZ" sz="1600" dirty="0" smtClean="0">
                <a:solidFill>
                  <a:srgbClr val="00B0F0"/>
                </a:solidFill>
              </a:rPr>
            </a:br>
            <a:r>
              <a:rPr lang="cs-CZ" sz="1600" dirty="0" smtClean="0">
                <a:solidFill>
                  <a:srgbClr val="00B0F0"/>
                </a:solidFill>
              </a:rPr>
              <a:t>(obrázek F. Šrámka, str. 4)</a:t>
            </a:r>
          </a:p>
          <a:p>
            <a:r>
              <a:rPr lang="cs-CZ" sz="1600" dirty="0" smtClean="0">
                <a:solidFill>
                  <a:srgbClr val="00B0F0"/>
                </a:solidFill>
                <a:hlinkClick r:id="rId7"/>
              </a:rPr>
              <a:t>http://cs.wikipedia.org/wiki/Soubor:Jind%C5%99ich_%C5%A0imon_Baar.jpg</a:t>
            </a:r>
            <a:r>
              <a:rPr lang="cs-CZ" sz="1600" dirty="0" smtClean="0">
                <a:solidFill>
                  <a:srgbClr val="00B0F0"/>
                </a:solidFill>
              </a:rPr>
              <a:t> (obrázek J. Š. Baara, str. 5)</a:t>
            </a:r>
          </a:p>
          <a:p>
            <a:r>
              <a:rPr lang="cs-CZ" sz="1600" dirty="0" smtClean="0">
                <a:solidFill>
                  <a:srgbClr val="00B0F0"/>
                </a:solidFill>
                <a:hlinkClick r:id="rId8"/>
              </a:rPr>
              <a:t>http://cs.wikipedia.org/wiki/Soubor:Bust_of_Karel_Pol%C3%A1%C4%8Dek.jpg</a:t>
            </a:r>
            <a:r>
              <a:rPr lang="cs-CZ" sz="1600" dirty="0" smtClean="0">
                <a:solidFill>
                  <a:srgbClr val="00B0F0"/>
                </a:solidFill>
              </a:rPr>
              <a:t> (busta K. Poláčka, str. 6)</a:t>
            </a:r>
          </a:p>
          <a:p>
            <a:r>
              <a:rPr lang="cs-CZ" sz="1600" dirty="0" smtClean="0">
                <a:solidFill>
                  <a:srgbClr val="00B0F0"/>
                </a:solidFill>
                <a:hlinkClick r:id="rId9"/>
              </a:rPr>
              <a:t>http://cs.wikipedia.org/wiki/Soubor:Mal%C3%A9_Svato%C5%88ovice_-_brat%C5%99i_%C4%8Capkov%C3%A9.jpg</a:t>
            </a:r>
            <a:r>
              <a:rPr lang="cs-CZ" sz="1600" dirty="0" smtClean="0">
                <a:solidFill>
                  <a:srgbClr val="00B0F0"/>
                </a:solidFill>
              </a:rPr>
              <a:t> (socha bratří Čapků, str. 7)</a:t>
            </a:r>
          </a:p>
          <a:p>
            <a:r>
              <a:rPr lang="cs-CZ" sz="1600" dirty="0" smtClean="0">
                <a:solidFill>
                  <a:srgbClr val="00B0F0"/>
                </a:solidFill>
                <a:hlinkClick r:id="rId10"/>
              </a:rPr>
              <a:t>http://cs.wikipedia.org/wiki/Soubor:Jan_Vil%C3%ADmek_-_Josef_Kajet%C3%A1n_Tyl.jpg</a:t>
            </a:r>
            <a:r>
              <a:rPr lang="cs-CZ" sz="1600" dirty="0" smtClean="0">
                <a:solidFill>
                  <a:srgbClr val="00B0F0"/>
                </a:solidFill>
              </a:rPr>
              <a:t> (obrázek J.K.Tyla, str. 8)</a:t>
            </a:r>
            <a:endParaRPr lang="cs-CZ" sz="1600" dirty="0" smtClean="0">
              <a:solidFill>
                <a:srgbClr val="00B0F0"/>
              </a:solidFill>
              <a:hlinkClick r:id="rId4"/>
            </a:endParaRPr>
          </a:p>
          <a:p>
            <a:r>
              <a:rPr lang="cs-CZ" sz="1600" dirty="0" smtClean="0">
                <a:solidFill>
                  <a:srgbClr val="00B0F0"/>
                </a:solidFill>
                <a:hlinkClick r:id="rId4"/>
              </a:rPr>
              <a:t>http://cs.wikipedia.org/wiki/Soubor:Jiri_Wolker_bust_in_Prostejov.jpg</a:t>
            </a:r>
            <a:r>
              <a:rPr lang="cs-CZ" sz="1600" dirty="0" smtClean="0">
                <a:solidFill>
                  <a:srgbClr val="00B0F0"/>
                </a:solidFill>
              </a:rPr>
              <a:t> </a:t>
            </a:r>
            <a:br>
              <a:rPr lang="cs-CZ" sz="1600" dirty="0" smtClean="0">
                <a:solidFill>
                  <a:srgbClr val="00B0F0"/>
                </a:solidFill>
              </a:rPr>
            </a:br>
            <a:r>
              <a:rPr lang="cs-CZ" sz="1600" dirty="0" smtClean="0">
                <a:solidFill>
                  <a:srgbClr val="00B0F0"/>
                </a:solidFill>
              </a:rPr>
              <a:t>(busta J. Wolkera, str. 9, autor Jan Tříska)</a:t>
            </a:r>
          </a:p>
          <a:p>
            <a:r>
              <a:rPr lang="cs-CZ" sz="16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1600" dirty="0" smtClean="0">
              <a:solidFill>
                <a:srgbClr val="00B0F0"/>
              </a:solidFill>
            </a:endParaRP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5499821"/>
              </p:ext>
            </p:extLst>
          </p:nvPr>
        </p:nvGraphicFramePr>
        <p:xfrm>
          <a:off x="2339752" y="19361"/>
          <a:ext cx="4464496" cy="68192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5" imgW="5759285" imgH="8797289" progId="Word.Document.12">
                  <p:embed/>
                </p:oleObj>
              </mc:Choice>
              <mc:Fallback>
                <p:oleObj name="Dokument" r:id="rId5" imgW="5759285" imgH="879728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39752" y="19361"/>
                        <a:ext cx="4464496" cy="6819278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81746250"/>
      </p:ext>
    </p:extLst>
  </p:cSld>
  <p:clrMapOvr>
    <a:masterClrMapping/>
  </p:clrMapOvr>
  <p:transition spd="slow">
    <p:newsflash/>
    <p:sndAc>
      <p:stSnd>
        <p:snd r:embed="rId3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604</TotalTime>
  <Words>650</Words>
  <Application>Microsoft Office PowerPoint</Application>
  <PresentationFormat>Předvádění na obrazovce (4:3)</PresentationFormat>
  <Paragraphs>141</Paragraphs>
  <Slides>19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Technický</vt:lpstr>
      <vt:lpstr>Dokument</vt:lpstr>
      <vt:lpstr>Prezentace aplikace PowerPoint</vt:lpstr>
      <vt:lpstr>ANOTACE:</vt:lpstr>
      <vt:lpstr> RODIŠTĚ  slavných</vt:lpstr>
      <vt:lpstr>Poznáš na základě popisu českého spisovatele? </vt:lpstr>
      <vt:lpstr>Poznej spisovatele!</vt:lpstr>
      <vt:lpstr>Poznej spisovatele!</vt:lpstr>
      <vt:lpstr>Poznej spisovatele!</vt:lpstr>
      <vt:lpstr>Poznej spisovatele!</vt:lpstr>
      <vt:lpstr>Poznej spisovatele!</vt:lpstr>
      <vt:lpstr>Poznej spisovatele!</vt:lpstr>
      <vt:lpstr>Poznej spisovatele!</vt:lpstr>
      <vt:lpstr>Doplň do křížovky !</vt:lpstr>
      <vt:lpstr>Křížovka</vt:lpstr>
      <vt:lpstr>Řešení</vt:lpstr>
      <vt:lpstr>K literárním dílům přiřaď správného spisovatele </vt:lpstr>
      <vt:lpstr>Slavná rodiště </vt:lpstr>
      <vt:lpstr>Práce s mapou</vt:lpstr>
      <vt:lpstr> Zdroje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92</cp:revision>
  <dcterms:created xsi:type="dcterms:W3CDTF">2012-01-21T17:57:42Z</dcterms:created>
  <dcterms:modified xsi:type="dcterms:W3CDTF">2012-07-11T10:14:38Z</dcterms:modified>
</cp:coreProperties>
</file>