
<file path=[Content_Types].xml><?xml version="1.0" encoding="utf-8"?>
<Types xmlns="http://schemas.openxmlformats.org/package/2006/content-types">
  <Default Extension="png" ContentType="image/png"/>
  <Default Extension="mp3" ContentType="audio/unknown"/>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wav" ContentType="audio/wav"/>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99" r:id="rId2"/>
    <p:sldId id="300" r:id="rId3"/>
    <p:sldId id="282" r:id="rId4"/>
    <p:sldId id="291" r:id="rId5"/>
    <p:sldId id="292" r:id="rId6"/>
    <p:sldId id="293" r:id="rId7"/>
    <p:sldId id="296" r:id="rId8"/>
    <p:sldId id="298" r:id="rId9"/>
    <p:sldId id="297" r:id="rId10"/>
    <p:sldId id="295" r:id="rId11"/>
    <p:sldId id="294" r:id="rId12"/>
    <p:sldId id="289" r:id="rId13"/>
    <p:sldId id="290" r:id="rId14"/>
    <p:sldId id="288"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2D31-D344-4B63-A89A-A89AB0D9F3E3}" type="doc">
      <dgm:prSet loTypeId="urn:microsoft.com/office/officeart/2005/8/layout/target3" loCatId="list" qsTypeId="urn:microsoft.com/office/officeart/2005/8/quickstyle/3d3" qsCatId="3D" csTypeId="urn:microsoft.com/office/officeart/2005/8/colors/accent1_2" csCatId="accent1" phldr="1"/>
      <dgm:spPr/>
      <dgm:t>
        <a:bodyPr/>
        <a:lstStyle/>
        <a:p>
          <a:endParaRPr lang="cs-CZ"/>
        </a:p>
      </dgm:t>
    </dgm:pt>
    <dgm:pt modelId="{130831A4-0540-4EC5-8F5A-93030E89D2D9}">
      <dgm:prSet phldrT="[Text]" custT="1"/>
      <dgm:spPr/>
      <dgm:t>
        <a:bodyPr anchor="ctr" anchorCtr="0"/>
        <a:lstStyle/>
        <a:p>
          <a:pPr algn="l">
            <a:lnSpc>
              <a:spcPct val="100000"/>
            </a:lnSpc>
            <a:spcAft>
              <a:spcPts val="0"/>
            </a:spcAft>
          </a:pPr>
          <a:r>
            <a:rPr lang="cs-CZ" sz="1600" b="0" dirty="0" smtClean="0"/>
            <a:t>NÁZEV ŠKOLY</a:t>
          </a:r>
          <a:r>
            <a:rPr lang="cs-CZ" sz="1600" b="0" dirty="0" smtClean="0">
              <a:latin typeface="Times New Roman" pitchFamily="18" charset="0"/>
              <a:cs typeface="Times New Roman" pitchFamily="18" charset="0"/>
            </a:rPr>
            <a:t>:               </a:t>
          </a:r>
          <a:r>
            <a:rPr lang="cs-CZ" sz="1600" b="1" dirty="0" smtClean="0">
              <a:latin typeface="Times New Roman" pitchFamily="18" charset="0"/>
              <a:cs typeface="Times New Roman" pitchFamily="18" charset="0"/>
            </a:rPr>
            <a:t>Základní škola Hostouň,  okres Domažlice,                     </a:t>
          </a:r>
        </a:p>
        <a:p>
          <a:pPr algn="l">
            <a:lnSpc>
              <a:spcPct val="100000"/>
            </a:lnSpc>
            <a:spcAft>
              <a:spcPts val="0"/>
            </a:spcAft>
          </a:pPr>
          <a:r>
            <a:rPr lang="cs-CZ" sz="1600" b="1" dirty="0" smtClean="0">
              <a:latin typeface="Times New Roman" pitchFamily="18" charset="0"/>
              <a:cs typeface="Times New Roman" pitchFamily="18" charset="0"/>
            </a:rPr>
            <a:t>                                                           příspěvková organizace</a:t>
          </a:r>
          <a:endParaRPr lang="cs-CZ" sz="1600" b="1" dirty="0">
            <a:latin typeface="Times New Roman" pitchFamily="18" charset="0"/>
            <a:cs typeface="Times New Roman" pitchFamily="18" charset="0"/>
          </a:endParaRPr>
        </a:p>
      </dgm:t>
    </dgm:pt>
    <dgm:pt modelId="{F01391B9-E1CF-441A-AF4A-C95C0C271A44}" type="parTrans" cxnId="{4D385FE4-833D-4CDF-8BAA-0E0AC4E67AD4}">
      <dgm:prSet/>
      <dgm:spPr/>
      <dgm:t>
        <a:bodyPr/>
        <a:lstStyle/>
        <a:p>
          <a:endParaRPr lang="cs-CZ"/>
        </a:p>
      </dgm:t>
    </dgm:pt>
    <dgm:pt modelId="{B8CB6303-D6B2-49A3-A850-9996CF437CE4}" type="sibTrans" cxnId="{4D385FE4-833D-4CDF-8BAA-0E0AC4E67AD4}">
      <dgm:prSet/>
      <dgm:spPr/>
      <dgm:t>
        <a:bodyPr/>
        <a:lstStyle/>
        <a:p>
          <a:endParaRPr lang="cs-CZ"/>
        </a:p>
      </dgm:t>
    </dgm:pt>
    <dgm:pt modelId="{100B6B2E-82E6-4C11-B19B-F2DB3A0EA64F}">
      <dgm:prSet phldrT="[Text]" custT="1"/>
      <dgm:spPr/>
      <dgm:t>
        <a:bodyPr/>
        <a:lstStyle/>
        <a:p>
          <a:pPr algn="l"/>
          <a:r>
            <a:rPr lang="cs-CZ" sz="1600" b="0" dirty="0" smtClean="0"/>
            <a:t>REGISTRAČNÍ ČÍSLO PROJEKTU</a:t>
          </a:r>
          <a:r>
            <a:rPr lang="cs-CZ" sz="1600" b="1" dirty="0" smtClean="0"/>
            <a:t>:   </a:t>
          </a:r>
          <a:r>
            <a:rPr lang="cs-CZ" sz="1800" b="1" dirty="0" smtClean="0">
              <a:latin typeface="Times New Roman" pitchFamily="18" charset="0"/>
              <a:cs typeface="Times New Roman" pitchFamily="18" charset="0"/>
            </a:rPr>
            <a:t>CZ.1.07/1.4.00/21.2880</a:t>
          </a:r>
          <a:endParaRPr lang="cs-CZ" sz="1800" b="1" dirty="0">
            <a:latin typeface="Times New Roman" pitchFamily="18" charset="0"/>
            <a:cs typeface="Times New Roman" pitchFamily="18" charset="0"/>
          </a:endParaRPr>
        </a:p>
      </dgm:t>
    </dgm:pt>
    <dgm:pt modelId="{32657832-B1C8-403C-BDE8-AAC0367CF865}" type="parTrans" cxnId="{D35B4B81-8D1B-443A-B915-1BE49E0B0AA7}">
      <dgm:prSet/>
      <dgm:spPr/>
      <dgm:t>
        <a:bodyPr/>
        <a:lstStyle/>
        <a:p>
          <a:endParaRPr lang="cs-CZ"/>
        </a:p>
      </dgm:t>
    </dgm:pt>
    <dgm:pt modelId="{6748F0BB-A26B-4A51-9E3C-09CCB2BAC7D9}" type="sibTrans" cxnId="{D35B4B81-8D1B-443A-B915-1BE49E0B0AA7}">
      <dgm:prSet/>
      <dgm:spPr/>
      <dgm:t>
        <a:bodyPr/>
        <a:lstStyle/>
        <a:p>
          <a:endParaRPr lang="cs-CZ"/>
        </a:p>
      </dgm:t>
    </dgm:pt>
    <dgm:pt modelId="{914700B9-77B5-440A-A438-DE98B6D4894D}">
      <dgm:prSet phldrT="[Text]" custT="1"/>
      <dgm:spPr/>
      <dgm:t>
        <a:bodyPr/>
        <a:lstStyle/>
        <a:p>
          <a:pPr algn="l"/>
          <a:r>
            <a:rPr lang="cs-CZ" sz="1600" b="0" dirty="0" smtClean="0"/>
            <a:t>ŠABLONA</a:t>
          </a:r>
          <a:r>
            <a:rPr lang="cs-CZ" sz="1600" b="1" dirty="0" smtClean="0"/>
            <a:t>:         </a:t>
          </a:r>
          <a:r>
            <a:rPr lang="cs-CZ" sz="1600" b="1" dirty="0" smtClean="0">
              <a:latin typeface="Times New Roman" pitchFamily="18" charset="0"/>
              <a:cs typeface="Times New Roman" pitchFamily="18" charset="0"/>
            </a:rPr>
            <a:t>III/2 Inovace a zkvalitnění výuky prostřednictvím ICT</a:t>
          </a:r>
          <a:endParaRPr lang="cs-CZ" sz="1600" b="1" dirty="0">
            <a:latin typeface="Times New Roman" pitchFamily="18" charset="0"/>
            <a:cs typeface="Times New Roman" pitchFamily="18" charset="0"/>
          </a:endParaRPr>
        </a:p>
      </dgm:t>
    </dgm:pt>
    <dgm:pt modelId="{8512185E-4B58-458F-87B6-3140B6D72525}" type="parTrans" cxnId="{4F3FA278-38EF-4E77-A5DC-1E7605CD0401}">
      <dgm:prSet/>
      <dgm:spPr/>
      <dgm:t>
        <a:bodyPr/>
        <a:lstStyle/>
        <a:p>
          <a:endParaRPr lang="cs-CZ"/>
        </a:p>
      </dgm:t>
    </dgm:pt>
    <dgm:pt modelId="{296B88C7-46FB-4264-A217-2894440EECC5}" type="sibTrans" cxnId="{4F3FA278-38EF-4E77-A5DC-1E7605CD0401}">
      <dgm:prSet/>
      <dgm:spPr/>
      <dgm:t>
        <a:bodyPr/>
        <a:lstStyle/>
        <a:p>
          <a:endParaRPr lang="cs-CZ"/>
        </a:p>
      </dgm:t>
    </dgm:pt>
    <dgm:pt modelId="{1D8420EA-BFA0-403B-80F5-647FA396CC45}">
      <dgm:prSet phldrT="[Text]" custT="1"/>
      <dgm:spPr/>
      <dgm:t>
        <a:bodyPr/>
        <a:lstStyle/>
        <a:p>
          <a:pPr algn="l"/>
          <a:r>
            <a:rPr lang="cs-CZ" sz="1600" b="0" dirty="0" smtClean="0"/>
            <a:t>NÁZEV PROJEKTU</a:t>
          </a:r>
          <a:r>
            <a:rPr lang="cs-CZ" sz="1600" b="1" dirty="0" smtClean="0"/>
            <a:t>:    </a:t>
          </a:r>
          <a:r>
            <a:rPr lang="cs-CZ" sz="1600" b="1" dirty="0" smtClean="0">
              <a:latin typeface="Times New Roman" pitchFamily="18" charset="0"/>
              <a:cs typeface="Times New Roman" pitchFamily="18" charset="0"/>
            </a:rPr>
            <a:t>Moderní škola</a:t>
          </a:r>
          <a:endParaRPr lang="cs-CZ" sz="1600" b="1" dirty="0">
            <a:latin typeface="Times New Roman" pitchFamily="18" charset="0"/>
            <a:cs typeface="Times New Roman" pitchFamily="18" charset="0"/>
          </a:endParaRPr>
        </a:p>
      </dgm:t>
    </dgm:pt>
    <dgm:pt modelId="{DE590897-4222-4BAE-B23D-0E01B1881970}" type="parTrans" cxnId="{B5ED950A-2CFB-4B1E-A532-6C6F5B2770BB}">
      <dgm:prSet/>
      <dgm:spPr/>
      <dgm:t>
        <a:bodyPr/>
        <a:lstStyle/>
        <a:p>
          <a:endParaRPr lang="cs-CZ"/>
        </a:p>
      </dgm:t>
    </dgm:pt>
    <dgm:pt modelId="{01A7DA8C-A7E7-4088-A318-31162CEFD809}" type="sibTrans" cxnId="{B5ED950A-2CFB-4B1E-A532-6C6F5B2770BB}">
      <dgm:prSet/>
      <dgm:spPr/>
      <dgm:t>
        <a:bodyPr/>
        <a:lstStyle/>
        <a:p>
          <a:endParaRPr lang="cs-CZ"/>
        </a:p>
      </dgm:t>
    </dgm:pt>
    <dgm:pt modelId="{FE47432B-CA46-450C-8D8F-66C300A95B52}" type="pres">
      <dgm:prSet presAssocID="{27FE2D31-D344-4B63-A89A-A89AB0D9F3E3}" presName="Name0" presStyleCnt="0">
        <dgm:presLayoutVars>
          <dgm:chMax val="7"/>
          <dgm:dir/>
          <dgm:animLvl val="lvl"/>
          <dgm:resizeHandles val="exact"/>
        </dgm:presLayoutVars>
      </dgm:prSet>
      <dgm:spPr/>
      <dgm:t>
        <a:bodyPr/>
        <a:lstStyle/>
        <a:p>
          <a:endParaRPr lang="cs-CZ"/>
        </a:p>
      </dgm:t>
    </dgm:pt>
    <dgm:pt modelId="{B522209E-30D0-49D6-A340-2D383A11C668}" type="pres">
      <dgm:prSet presAssocID="{130831A4-0540-4EC5-8F5A-93030E89D2D9}" presName="circle1" presStyleLbl="node1" presStyleIdx="0" presStyleCnt="4"/>
      <dgm:spPr/>
    </dgm:pt>
    <dgm:pt modelId="{ED5A8377-51D5-4DC5-B0E7-680166966720}" type="pres">
      <dgm:prSet presAssocID="{130831A4-0540-4EC5-8F5A-93030E89D2D9}" presName="space" presStyleCnt="0"/>
      <dgm:spPr/>
    </dgm:pt>
    <dgm:pt modelId="{F69CC921-512E-49F4-824C-A648EC5F27A5}" type="pres">
      <dgm:prSet presAssocID="{130831A4-0540-4EC5-8F5A-93030E89D2D9}" presName="rect1" presStyleLbl="alignAcc1" presStyleIdx="0" presStyleCnt="4" custLinFactNeighborX="513"/>
      <dgm:spPr/>
      <dgm:t>
        <a:bodyPr/>
        <a:lstStyle/>
        <a:p>
          <a:endParaRPr lang="cs-CZ"/>
        </a:p>
      </dgm:t>
    </dgm:pt>
    <dgm:pt modelId="{61C9CE18-EDA6-4EDF-BA1C-09779D38FBBF}" type="pres">
      <dgm:prSet presAssocID="{1D8420EA-BFA0-403B-80F5-647FA396CC45}" presName="vertSpace2" presStyleLbl="node1" presStyleIdx="0" presStyleCnt="4"/>
      <dgm:spPr/>
    </dgm:pt>
    <dgm:pt modelId="{D60DEAAB-7AFE-435A-ACF6-18851E4B0426}" type="pres">
      <dgm:prSet presAssocID="{1D8420EA-BFA0-403B-80F5-647FA396CC45}" presName="circle2" presStyleLbl="node1" presStyleIdx="1" presStyleCnt="4"/>
      <dgm:spPr/>
    </dgm:pt>
    <dgm:pt modelId="{F7B3C0B7-F0F7-4F49-B02C-3630F8C5FAE5}" type="pres">
      <dgm:prSet presAssocID="{1D8420EA-BFA0-403B-80F5-647FA396CC45}" presName="rect2" presStyleLbl="alignAcc1" presStyleIdx="1" presStyleCnt="4" custLinFactNeighborX="513" custLinFactNeighborY="-51"/>
      <dgm:spPr/>
      <dgm:t>
        <a:bodyPr/>
        <a:lstStyle/>
        <a:p>
          <a:endParaRPr lang="cs-CZ"/>
        </a:p>
      </dgm:t>
    </dgm:pt>
    <dgm:pt modelId="{C9DA9446-E2D3-4F6A-8960-3CADFBF870B8}" type="pres">
      <dgm:prSet presAssocID="{100B6B2E-82E6-4C11-B19B-F2DB3A0EA64F}" presName="vertSpace3" presStyleLbl="node1" presStyleIdx="1" presStyleCnt="4"/>
      <dgm:spPr/>
    </dgm:pt>
    <dgm:pt modelId="{9726EC6F-D322-4CD3-B489-1BE3DF7CE70B}" type="pres">
      <dgm:prSet presAssocID="{100B6B2E-82E6-4C11-B19B-F2DB3A0EA64F}" presName="circle3" presStyleLbl="node1" presStyleIdx="2" presStyleCnt="4"/>
      <dgm:spPr/>
    </dgm:pt>
    <dgm:pt modelId="{645AA564-2E9E-4954-AD87-AE01782CEC59}" type="pres">
      <dgm:prSet presAssocID="{100B6B2E-82E6-4C11-B19B-F2DB3A0EA64F}" presName="rect3" presStyleLbl="alignAcc1" presStyleIdx="2" presStyleCnt="4" custLinFactNeighborX="2390" custLinFactNeighborY="1626"/>
      <dgm:spPr/>
      <dgm:t>
        <a:bodyPr/>
        <a:lstStyle/>
        <a:p>
          <a:endParaRPr lang="cs-CZ"/>
        </a:p>
      </dgm:t>
    </dgm:pt>
    <dgm:pt modelId="{8538CAC4-6A86-42B8-B5AF-2FF155DB9D02}" type="pres">
      <dgm:prSet presAssocID="{914700B9-77B5-440A-A438-DE98B6D4894D}" presName="vertSpace4" presStyleLbl="node1" presStyleIdx="2" presStyleCnt="4"/>
      <dgm:spPr/>
    </dgm:pt>
    <dgm:pt modelId="{26FD6024-A07F-46D0-8BC0-B5E595C5673D}" type="pres">
      <dgm:prSet presAssocID="{914700B9-77B5-440A-A438-DE98B6D4894D}" presName="circle4" presStyleLbl="node1" presStyleIdx="3" presStyleCnt="4"/>
      <dgm:spPr/>
    </dgm:pt>
    <dgm:pt modelId="{E73F1C26-6DCD-4001-88B9-355E01E2BCE7}" type="pres">
      <dgm:prSet presAssocID="{914700B9-77B5-440A-A438-DE98B6D4894D}" presName="rect4" presStyleLbl="alignAcc1" presStyleIdx="3" presStyleCnt="4" custLinFactNeighborX="508" custLinFactNeighborY="3605"/>
      <dgm:spPr/>
      <dgm:t>
        <a:bodyPr/>
        <a:lstStyle/>
        <a:p>
          <a:endParaRPr lang="cs-CZ"/>
        </a:p>
      </dgm:t>
    </dgm:pt>
    <dgm:pt modelId="{8E23E229-92FC-49D1-B5FE-0303176B8A4E}" type="pres">
      <dgm:prSet presAssocID="{130831A4-0540-4EC5-8F5A-93030E89D2D9}" presName="rect1ParTxNoCh" presStyleLbl="alignAcc1" presStyleIdx="3" presStyleCnt="4">
        <dgm:presLayoutVars>
          <dgm:chMax val="1"/>
          <dgm:bulletEnabled val="1"/>
        </dgm:presLayoutVars>
      </dgm:prSet>
      <dgm:spPr/>
      <dgm:t>
        <a:bodyPr/>
        <a:lstStyle/>
        <a:p>
          <a:endParaRPr lang="cs-CZ"/>
        </a:p>
      </dgm:t>
    </dgm:pt>
    <dgm:pt modelId="{8467D0EB-87A2-4285-8ACA-0398EFBF29BC}" type="pres">
      <dgm:prSet presAssocID="{1D8420EA-BFA0-403B-80F5-647FA396CC45}" presName="rect2ParTxNoCh" presStyleLbl="alignAcc1" presStyleIdx="3" presStyleCnt="4">
        <dgm:presLayoutVars>
          <dgm:chMax val="1"/>
          <dgm:bulletEnabled val="1"/>
        </dgm:presLayoutVars>
      </dgm:prSet>
      <dgm:spPr/>
      <dgm:t>
        <a:bodyPr/>
        <a:lstStyle/>
        <a:p>
          <a:endParaRPr lang="cs-CZ"/>
        </a:p>
      </dgm:t>
    </dgm:pt>
    <dgm:pt modelId="{DBA8199F-D892-4A8E-A352-2B7844050E09}" type="pres">
      <dgm:prSet presAssocID="{100B6B2E-82E6-4C11-B19B-F2DB3A0EA64F}" presName="rect3ParTxNoCh" presStyleLbl="alignAcc1" presStyleIdx="3" presStyleCnt="4">
        <dgm:presLayoutVars>
          <dgm:chMax val="1"/>
          <dgm:bulletEnabled val="1"/>
        </dgm:presLayoutVars>
      </dgm:prSet>
      <dgm:spPr/>
      <dgm:t>
        <a:bodyPr/>
        <a:lstStyle/>
        <a:p>
          <a:endParaRPr lang="cs-CZ"/>
        </a:p>
      </dgm:t>
    </dgm:pt>
    <dgm:pt modelId="{BD9AF279-D483-48F2-BBBD-45F8E8923512}" type="pres">
      <dgm:prSet presAssocID="{914700B9-77B5-440A-A438-DE98B6D4894D}" presName="rect4ParTxNoCh" presStyleLbl="alignAcc1" presStyleIdx="3" presStyleCnt="4">
        <dgm:presLayoutVars>
          <dgm:chMax val="1"/>
          <dgm:bulletEnabled val="1"/>
        </dgm:presLayoutVars>
      </dgm:prSet>
      <dgm:spPr/>
      <dgm:t>
        <a:bodyPr/>
        <a:lstStyle/>
        <a:p>
          <a:endParaRPr lang="cs-CZ"/>
        </a:p>
      </dgm:t>
    </dgm:pt>
  </dgm:ptLst>
  <dgm:cxnLst>
    <dgm:cxn modelId="{5B3845FF-A6AF-4B9B-B632-07AAB85C3ECE}" type="presOf" srcId="{130831A4-0540-4EC5-8F5A-93030E89D2D9}" destId="{8E23E229-92FC-49D1-B5FE-0303176B8A4E}" srcOrd="1" destOrd="0" presId="urn:microsoft.com/office/officeart/2005/8/layout/target3"/>
    <dgm:cxn modelId="{485C328E-EC08-44C6-ADB7-9EFF244FC1D4}" type="presOf" srcId="{914700B9-77B5-440A-A438-DE98B6D4894D}" destId="{E73F1C26-6DCD-4001-88B9-355E01E2BCE7}" srcOrd="0" destOrd="0" presId="urn:microsoft.com/office/officeart/2005/8/layout/target3"/>
    <dgm:cxn modelId="{4F3FA278-38EF-4E77-A5DC-1E7605CD0401}" srcId="{27FE2D31-D344-4B63-A89A-A89AB0D9F3E3}" destId="{914700B9-77B5-440A-A438-DE98B6D4894D}" srcOrd="3" destOrd="0" parTransId="{8512185E-4B58-458F-87B6-3140B6D72525}" sibTransId="{296B88C7-46FB-4264-A217-2894440EECC5}"/>
    <dgm:cxn modelId="{3B2210DA-7EE3-4FB7-9001-1E9A26CA0E56}" type="presOf" srcId="{914700B9-77B5-440A-A438-DE98B6D4894D}" destId="{BD9AF279-D483-48F2-BBBD-45F8E8923512}" srcOrd="1" destOrd="0" presId="urn:microsoft.com/office/officeart/2005/8/layout/target3"/>
    <dgm:cxn modelId="{6D62E1E0-A632-450A-8DC7-F6253AAA58D4}" type="presOf" srcId="{130831A4-0540-4EC5-8F5A-93030E89D2D9}" destId="{F69CC921-512E-49F4-824C-A648EC5F27A5}" srcOrd="0" destOrd="0" presId="urn:microsoft.com/office/officeart/2005/8/layout/target3"/>
    <dgm:cxn modelId="{30819EFC-5260-4C9E-AE92-646F4C9C8540}" type="presOf" srcId="{1D8420EA-BFA0-403B-80F5-647FA396CC45}" destId="{F7B3C0B7-F0F7-4F49-B02C-3630F8C5FAE5}" srcOrd="0" destOrd="0" presId="urn:microsoft.com/office/officeart/2005/8/layout/target3"/>
    <dgm:cxn modelId="{8CAA8937-40EC-49F4-A6C9-59842D94ACF0}" type="presOf" srcId="{1D8420EA-BFA0-403B-80F5-647FA396CC45}" destId="{8467D0EB-87A2-4285-8ACA-0398EFBF29BC}" srcOrd="1" destOrd="0" presId="urn:microsoft.com/office/officeart/2005/8/layout/target3"/>
    <dgm:cxn modelId="{B5ED950A-2CFB-4B1E-A532-6C6F5B2770BB}" srcId="{27FE2D31-D344-4B63-A89A-A89AB0D9F3E3}" destId="{1D8420EA-BFA0-403B-80F5-647FA396CC45}" srcOrd="1" destOrd="0" parTransId="{DE590897-4222-4BAE-B23D-0E01B1881970}" sibTransId="{01A7DA8C-A7E7-4088-A318-31162CEFD809}"/>
    <dgm:cxn modelId="{A062F5F7-0393-4342-9611-E28F1E3F8BC4}" type="presOf" srcId="{100B6B2E-82E6-4C11-B19B-F2DB3A0EA64F}" destId="{645AA564-2E9E-4954-AD87-AE01782CEC59}" srcOrd="0" destOrd="0" presId="urn:microsoft.com/office/officeart/2005/8/layout/target3"/>
    <dgm:cxn modelId="{D35B4B81-8D1B-443A-B915-1BE49E0B0AA7}" srcId="{27FE2D31-D344-4B63-A89A-A89AB0D9F3E3}" destId="{100B6B2E-82E6-4C11-B19B-F2DB3A0EA64F}" srcOrd="2" destOrd="0" parTransId="{32657832-B1C8-403C-BDE8-AAC0367CF865}" sibTransId="{6748F0BB-A26B-4A51-9E3C-09CCB2BAC7D9}"/>
    <dgm:cxn modelId="{227AC527-4561-4B76-B2FD-4A478A64C92D}" type="presOf" srcId="{27FE2D31-D344-4B63-A89A-A89AB0D9F3E3}" destId="{FE47432B-CA46-450C-8D8F-66C300A95B52}" srcOrd="0" destOrd="0" presId="urn:microsoft.com/office/officeart/2005/8/layout/target3"/>
    <dgm:cxn modelId="{4D385FE4-833D-4CDF-8BAA-0E0AC4E67AD4}" srcId="{27FE2D31-D344-4B63-A89A-A89AB0D9F3E3}" destId="{130831A4-0540-4EC5-8F5A-93030E89D2D9}" srcOrd="0" destOrd="0" parTransId="{F01391B9-E1CF-441A-AF4A-C95C0C271A44}" sibTransId="{B8CB6303-D6B2-49A3-A850-9996CF437CE4}"/>
    <dgm:cxn modelId="{26BC08FA-99BA-44C6-9B73-A2B50B34A0B5}" type="presOf" srcId="{100B6B2E-82E6-4C11-B19B-F2DB3A0EA64F}" destId="{DBA8199F-D892-4A8E-A352-2B7844050E09}" srcOrd="1" destOrd="0" presId="urn:microsoft.com/office/officeart/2005/8/layout/target3"/>
    <dgm:cxn modelId="{3CB10817-0C9E-4F68-99CB-AD572238633D}" type="presParOf" srcId="{FE47432B-CA46-450C-8D8F-66C300A95B52}" destId="{B522209E-30D0-49D6-A340-2D383A11C668}" srcOrd="0" destOrd="0" presId="urn:microsoft.com/office/officeart/2005/8/layout/target3"/>
    <dgm:cxn modelId="{AE3C37F9-C9CE-4E24-AB56-4D9EE860DF4F}" type="presParOf" srcId="{FE47432B-CA46-450C-8D8F-66C300A95B52}" destId="{ED5A8377-51D5-4DC5-B0E7-680166966720}" srcOrd="1" destOrd="0" presId="urn:microsoft.com/office/officeart/2005/8/layout/target3"/>
    <dgm:cxn modelId="{B0682F97-1588-43B0-B60B-0F285B17662A}" type="presParOf" srcId="{FE47432B-CA46-450C-8D8F-66C300A95B52}" destId="{F69CC921-512E-49F4-824C-A648EC5F27A5}" srcOrd="2" destOrd="0" presId="urn:microsoft.com/office/officeart/2005/8/layout/target3"/>
    <dgm:cxn modelId="{F6F1B523-94CC-4414-A70B-86C990DBA543}" type="presParOf" srcId="{FE47432B-CA46-450C-8D8F-66C300A95B52}" destId="{61C9CE18-EDA6-4EDF-BA1C-09779D38FBBF}" srcOrd="3" destOrd="0" presId="urn:microsoft.com/office/officeart/2005/8/layout/target3"/>
    <dgm:cxn modelId="{4A3F038C-32D3-4303-B546-8BF6ADFA4D55}" type="presParOf" srcId="{FE47432B-CA46-450C-8D8F-66C300A95B52}" destId="{D60DEAAB-7AFE-435A-ACF6-18851E4B0426}" srcOrd="4" destOrd="0" presId="urn:microsoft.com/office/officeart/2005/8/layout/target3"/>
    <dgm:cxn modelId="{AEAD52C7-7D16-4DDC-B77F-1346FAB12F71}" type="presParOf" srcId="{FE47432B-CA46-450C-8D8F-66C300A95B52}" destId="{F7B3C0B7-F0F7-4F49-B02C-3630F8C5FAE5}" srcOrd="5" destOrd="0" presId="urn:microsoft.com/office/officeart/2005/8/layout/target3"/>
    <dgm:cxn modelId="{5D2C0943-1B5F-436A-B69C-9F594775A318}" type="presParOf" srcId="{FE47432B-CA46-450C-8D8F-66C300A95B52}" destId="{C9DA9446-E2D3-4F6A-8960-3CADFBF870B8}" srcOrd="6" destOrd="0" presId="urn:microsoft.com/office/officeart/2005/8/layout/target3"/>
    <dgm:cxn modelId="{2AA67F41-8A78-462A-AB55-FB0AC036272C}" type="presParOf" srcId="{FE47432B-CA46-450C-8D8F-66C300A95B52}" destId="{9726EC6F-D322-4CD3-B489-1BE3DF7CE70B}" srcOrd="7" destOrd="0" presId="urn:microsoft.com/office/officeart/2005/8/layout/target3"/>
    <dgm:cxn modelId="{6FF59254-32ED-447D-A27F-1F3176603C1E}" type="presParOf" srcId="{FE47432B-CA46-450C-8D8F-66C300A95B52}" destId="{645AA564-2E9E-4954-AD87-AE01782CEC59}" srcOrd="8" destOrd="0" presId="urn:microsoft.com/office/officeart/2005/8/layout/target3"/>
    <dgm:cxn modelId="{CF159FEA-F388-495C-8A0A-3D4033650E46}" type="presParOf" srcId="{FE47432B-CA46-450C-8D8F-66C300A95B52}" destId="{8538CAC4-6A86-42B8-B5AF-2FF155DB9D02}" srcOrd="9" destOrd="0" presId="urn:microsoft.com/office/officeart/2005/8/layout/target3"/>
    <dgm:cxn modelId="{7EDD9297-FA5B-4034-8BFA-2661C823D4EB}" type="presParOf" srcId="{FE47432B-CA46-450C-8D8F-66C300A95B52}" destId="{26FD6024-A07F-46D0-8BC0-B5E595C5673D}" srcOrd="10" destOrd="0" presId="urn:microsoft.com/office/officeart/2005/8/layout/target3"/>
    <dgm:cxn modelId="{34408BE1-96B8-4718-BCBC-DA8FF5209E63}" type="presParOf" srcId="{FE47432B-CA46-450C-8D8F-66C300A95B52}" destId="{E73F1C26-6DCD-4001-88B9-355E01E2BCE7}" srcOrd="11" destOrd="0" presId="urn:microsoft.com/office/officeart/2005/8/layout/target3"/>
    <dgm:cxn modelId="{DA547CD6-7F71-469E-9153-6402AD3BFF56}" type="presParOf" srcId="{FE47432B-CA46-450C-8D8F-66C300A95B52}" destId="{8E23E229-92FC-49D1-B5FE-0303176B8A4E}" srcOrd="12" destOrd="0" presId="urn:microsoft.com/office/officeart/2005/8/layout/target3"/>
    <dgm:cxn modelId="{2F032555-080F-4C7A-A794-5FD4D0C2A08B}" type="presParOf" srcId="{FE47432B-CA46-450C-8D8F-66C300A95B52}" destId="{8467D0EB-87A2-4285-8ACA-0398EFBF29BC}" srcOrd="13" destOrd="0" presId="urn:microsoft.com/office/officeart/2005/8/layout/target3"/>
    <dgm:cxn modelId="{97F4DF4D-BD54-4656-9B6D-DC0F99A0CECE}" type="presParOf" srcId="{FE47432B-CA46-450C-8D8F-66C300A95B52}" destId="{DBA8199F-D892-4A8E-A352-2B7844050E09}" srcOrd="14" destOrd="0" presId="urn:microsoft.com/office/officeart/2005/8/layout/target3"/>
    <dgm:cxn modelId="{35F71ABA-FAB3-4BAD-A2B3-5F3F8935C1E2}" type="presParOf" srcId="{FE47432B-CA46-450C-8D8F-66C300A95B52}" destId="{BD9AF279-D483-48F2-BBBD-45F8E8923512}"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2209E-30D0-49D6-A340-2D383A11C668}">
      <dsp:nvSpPr>
        <dsp:cNvPr id="0" name=""/>
        <dsp:cNvSpPr/>
      </dsp:nvSpPr>
      <dsp:spPr>
        <a:xfrm>
          <a:off x="0" y="0"/>
          <a:ext cx="2376264" cy="2376264"/>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69CC921-512E-49F4-824C-A648EC5F27A5}">
      <dsp:nvSpPr>
        <dsp:cNvPr id="0" name=""/>
        <dsp:cNvSpPr/>
      </dsp:nvSpPr>
      <dsp:spPr>
        <a:xfrm>
          <a:off x="1188132" y="0"/>
          <a:ext cx="7020780" cy="237626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100000"/>
            </a:lnSpc>
            <a:spcBef>
              <a:spcPct val="0"/>
            </a:spcBef>
            <a:spcAft>
              <a:spcPts val="0"/>
            </a:spcAft>
          </a:pPr>
          <a:r>
            <a:rPr lang="cs-CZ" sz="1600" b="0" kern="1200" dirty="0" smtClean="0"/>
            <a:t>NÁZEV ŠKOLY</a:t>
          </a:r>
          <a:r>
            <a:rPr lang="cs-CZ" sz="1600" b="0" kern="1200" dirty="0" smtClean="0">
              <a:latin typeface="Times New Roman" pitchFamily="18" charset="0"/>
              <a:cs typeface="Times New Roman" pitchFamily="18" charset="0"/>
            </a:rPr>
            <a:t>:               </a:t>
          </a:r>
          <a:r>
            <a:rPr lang="cs-CZ" sz="1600" b="1" kern="1200" dirty="0" smtClean="0">
              <a:latin typeface="Times New Roman" pitchFamily="18" charset="0"/>
              <a:cs typeface="Times New Roman" pitchFamily="18" charset="0"/>
            </a:rPr>
            <a:t>Základní škola Hostouň,  okres Domažlice,                     </a:t>
          </a:r>
        </a:p>
        <a:p>
          <a:pPr lvl="0" algn="l" defTabSz="711200">
            <a:lnSpc>
              <a:spcPct val="100000"/>
            </a:lnSpc>
            <a:spcBef>
              <a:spcPct val="0"/>
            </a:spcBef>
            <a:spcAft>
              <a:spcPts val="0"/>
            </a:spcAft>
          </a:pPr>
          <a:r>
            <a:rPr lang="cs-CZ" sz="1600" b="1" kern="1200" dirty="0" smtClean="0">
              <a:latin typeface="Times New Roman" pitchFamily="18" charset="0"/>
              <a:cs typeface="Times New Roman" pitchFamily="18" charset="0"/>
            </a:rPr>
            <a:t>                                                           příspěvková organizace</a:t>
          </a:r>
          <a:endParaRPr lang="cs-CZ" sz="1600" b="1" kern="1200" dirty="0">
            <a:latin typeface="Times New Roman" pitchFamily="18" charset="0"/>
            <a:cs typeface="Times New Roman" pitchFamily="18" charset="0"/>
          </a:endParaRPr>
        </a:p>
      </dsp:txBody>
      <dsp:txXfrm>
        <a:off x="1188132" y="0"/>
        <a:ext cx="7020780" cy="504956"/>
      </dsp:txXfrm>
    </dsp:sp>
    <dsp:sp modelId="{D60DEAAB-7AFE-435A-ACF6-18851E4B0426}">
      <dsp:nvSpPr>
        <dsp:cNvPr id="0" name=""/>
        <dsp:cNvSpPr/>
      </dsp:nvSpPr>
      <dsp:spPr>
        <a:xfrm>
          <a:off x="311884" y="504956"/>
          <a:ext cx="1752494" cy="1752494"/>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7B3C0B7-F0F7-4F49-B02C-3630F8C5FAE5}">
      <dsp:nvSpPr>
        <dsp:cNvPr id="0" name=""/>
        <dsp:cNvSpPr/>
      </dsp:nvSpPr>
      <dsp:spPr>
        <a:xfrm>
          <a:off x="1188132" y="504062"/>
          <a:ext cx="7020780" cy="175249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NÁZEV PROJEKTU</a:t>
          </a:r>
          <a:r>
            <a:rPr lang="cs-CZ" sz="1600" b="1" kern="1200" dirty="0" smtClean="0"/>
            <a:t>:    </a:t>
          </a:r>
          <a:r>
            <a:rPr lang="cs-CZ" sz="1600" b="1" kern="1200" dirty="0" smtClean="0">
              <a:latin typeface="Times New Roman" pitchFamily="18" charset="0"/>
              <a:cs typeface="Times New Roman" pitchFamily="18" charset="0"/>
            </a:rPr>
            <a:t>Moderní škola</a:t>
          </a:r>
          <a:endParaRPr lang="cs-CZ" sz="1600" b="1" kern="1200" dirty="0">
            <a:latin typeface="Times New Roman" pitchFamily="18" charset="0"/>
            <a:cs typeface="Times New Roman" pitchFamily="18" charset="0"/>
          </a:endParaRPr>
        </a:p>
      </dsp:txBody>
      <dsp:txXfrm>
        <a:off x="1188132" y="504062"/>
        <a:ext cx="7020780" cy="504956"/>
      </dsp:txXfrm>
    </dsp:sp>
    <dsp:sp modelId="{9726EC6F-D322-4CD3-B489-1BE3DF7CE70B}">
      <dsp:nvSpPr>
        <dsp:cNvPr id="0" name=""/>
        <dsp:cNvSpPr/>
      </dsp:nvSpPr>
      <dsp:spPr>
        <a:xfrm>
          <a:off x="623769" y="1009912"/>
          <a:ext cx="1128725" cy="1128725"/>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5AA564-2E9E-4954-AD87-AE01782CEC59}">
      <dsp:nvSpPr>
        <dsp:cNvPr id="0" name=""/>
        <dsp:cNvSpPr/>
      </dsp:nvSpPr>
      <dsp:spPr>
        <a:xfrm>
          <a:off x="1188132" y="1028265"/>
          <a:ext cx="7020780" cy="1128725"/>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REGISTRAČNÍ ČÍSLO PROJEKTU</a:t>
          </a:r>
          <a:r>
            <a:rPr lang="cs-CZ" sz="1600" b="1" kern="1200" dirty="0" smtClean="0"/>
            <a:t>:   </a:t>
          </a:r>
          <a:r>
            <a:rPr lang="cs-CZ" sz="1800" b="1" kern="1200" dirty="0" smtClean="0">
              <a:latin typeface="Times New Roman" pitchFamily="18" charset="0"/>
              <a:cs typeface="Times New Roman" pitchFamily="18" charset="0"/>
            </a:rPr>
            <a:t>CZ.1.07/1.4.00/21.2880</a:t>
          </a:r>
          <a:endParaRPr lang="cs-CZ" sz="1800" b="1" kern="1200" dirty="0">
            <a:latin typeface="Times New Roman" pitchFamily="18" charset="0"/>
            <a:cs typeface="Times New Roman" pitchFamily="18" charset="0"/>
          </a:endParaRPr>
        </a:p>
      </dsp:txBody>
      <dsp:txXfrm>
        <a:off x="1188132" y="1028265"/>
        <a:ext cx="7020780" cy="504956"/>
      </dsp:txXfrm>
    </dsp:sp>
    <dsp:sp modelId="{26FD6024-A07F-46D0-8BC0-B5E595C5673D}">
      <dsp:nvSpPr>
        <dsp:cNvPr id="0" name=""/>
        <dsp:cNvSpPr/>
      </dsp:nvSpPr>
      <dsp:spPr>
        <a:xfrm>
          <a:off x="935653" y="1514868"/>
          <a:ext cx="504956" cy="504956"/>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73F1C26-6DCD-4001-88B9-355E01E2BCE7}">
      <dsp:nvSpPr>
        <dsp:cNvPr id="0" name=""/>
        <dsp:cNvSpPr/>
      </dsp:nvSpPr>
      <dsp:spPr>
        <a:xfrm>
          <a:off x="1188132" y="1533071"/>
          <a:ext cx="7020780" cy="504956"/>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ŠABLONA</a:t>
          </a:r>
          <a:r>
            <a:rPr lang="cs-CZ" sz="1600" b="1" kern="1200" dirty="0" smtClean="0"/>
            <a:t>:         </a:t>
          </a:r>
          <a:r>
            <a:rPr lang="cs-CZ" sz="1600" b="1" kern="1200" dirty="0" smtClean="0">
              <a:latin typeface="Times New Roman" pitchFamily="18" charset="0"/>
              <a:cs typeface="Times New Roman" pitchFamily="18" charset="0"/>
            </a:rPr>
            <a:t>III/2 Inovace a zkvalitnění výuky prostřednictvím ICT</a:t>
          </a:r>
          <a:endParaRPr lang="cs-CZ" sz="1600" b="1" kern="1200" dirty="0">
            <a:latin typeface="Times New Roman" pitchFamily="18" charset="0"/>
            <a:cs typeface="Times New Roman" pitchFamily="18" charset="0"/>
          </a:endParaRPr>
        </a:p>
      </dsp:txBody>
      <dsp:txXfrm>
        <a:off x="1188132" y="1533071"/>
        <a:ext cx="7020780" cy="50495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1.wmf"/></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19" name="Zástupný symbol pro zápatí 18"/>
          <p:cNvSpPr>
            <a:spLocks noGrp="1"/>
          </p:cNvSpPr>
          <p:nvPr>
            <p:ph type="ftr" sz="quarter" idx="11"/>
          </p:nvPr>
        </p:nvSpPr>
        <p:spPr/>
        <p:txBody>
          <a:bodyPr/>
          <a:lstStyle/>
          <a:p>
            <a:endParaRPr lang="cs-CZ" dirty="0"/>
          </a:p>
        </p:txBody>
      </p:sp>
      <p:sp>
        <p:nvSpPr>
          <p:cNvPr id="27" name="Zástupný symbol pro číslo snímku 26"/>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transition spd="slow">
    <p:newsflash/>
    <p:sndAc>
      <p:stSnd>
        <p:snd r:embed="rId1" name="type.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transition spd="slow">
    <p:newsflash/>
    <p:sndAc>
      <p:stSnd>
        <p:snd r:embed="rId1" name="type.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8" name="Zástupný symbol pro číslo snímku 7"/>
          <p:cNvSpPr>
            <a:spLocks noGrp="1"/>
          </p:cNvSpPr>
          <p:nvPr>
            <p:ph type="sldNum" sz="quarter" idx="11"/>
          </p:nvPr>
        </p:nvSpPr>
        <p:spPr/>
        <p:txBody>
          <a:bodyPr/>
          <a:lstStyle/>
          <a:p>
            <a:fld id="{C14E0A30-D5E3-4A9D-AF10-5AB1983B11B5}" type="slidenum">
              <a:rPr lang="cs-CZ" smtClean="0"/>
              <a:pPr/>
              <a:t>‹#›</a:t>
            </a:fld>
            <a:endParaRPr lang="cs-CZ" dirty="0"/>
          </a:p>
        </p:txBody>
      </p:sp>
      <p:sp>
        <p:nvSpPr>
          <p:cNvPr id="9" name="Zástupný symbol pro zápatí 8"/>
          <p:cNvSpPr>
            <a:spLocks noGrp="1"/>
          </p:cNvSpPr>
          <p:nvPr>
            <p:ph type="ftr" sz="quarter" idx="12"/>
          </p:nvPr>
        </p:nvSpPr>
        <p:spPr/>
        <p:txBody>
          <a:bodyPr/>
          <a:lstStyle/>
          <a:p>
            <a:endParaRPr lang="cs-CZ" dirty="0"/>
          </a:p>
        </p:txBody>
      </p:sp>
    </p:spTree>
  </p:cSld>
  <p:clrMapOvr>
    <a:masterClrMapping/>
  </p:clrMapOvr>
  <p:transition spd="slow">
    <p:newsflash/>
    <p:sndAc>
      <p:stSnd>
        <p:snd r:embed="rId1" name="type.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a:xfrm>
            <a:off x="8156448" y="6422064"/>
            <a:ext cx="762000" cy="365125"/>
          </a:xfrm>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dirty="0" smtClean="0"/>
              <a:t>Klepnutím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0680AEB5-83E1-4777-BAF5-39E564D0CE1A}"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680AEB5-83E1-4777-BAF5-39E564D0CE1A}"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14E0A30-D5E3-4A9D-AF10-5AB1983B11B5}" type="slidenum">
              <a:rPr lang="cs-CZ" smtClean="0"/>
              <a:pPr/>
              <a:t>‹#›</a:t>
            </a:fld>
            <a:endParaRPr lang="cs-CZ" dirty="0"/>
          </a:p>
        </p:txBody>
      </p:sp>
    </p:spTree>
  </p:cSld>
  <p:clrMapOvr>
    <a:masterClrMapping/>
  </p:clrMapOvr>
  <p:transition spd="slow">
    <p:newsflash/>
    <p:sndAc>
      <p:stSnd>
        <p:snd r:embed="rId1" name="type.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0680AEB5-83E1-4777-BAF5-39E564D0CE1A}" type="datetimeFigureOut">
              <a:rPr lang="cs-CZ" smtClean="0"/>
              <a:pPr/>
              <a:t>11.7.2012</a:t>
            </a:fld>
            <a:endParaRPr lang="cs-CZ" dirty="0"/>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dirty="0"/>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C14E0A30-D5E3-4A9D-AF10-5AB1983B11B5}" type="slidenum">
              <a:rPr lang="cs-CZ" smtClean="0"/>
              <a:pPr/>
              <a:t>‹#›</a:t>
            </a:fld>
            <a:endParaRPr lang="cs-CZ" dirty="0"/>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newsflash/>
    <p:sndAc>
      <p:stSnd>
        <p:snd r:embed="rId13" name="type.wav"/>
      </p:stSnd>
    </p:sndAc>
  </p:transition>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1.wmf"/><Relationship Id="rId3" Type="http://schemas.openxmlformats.org/officeDocument/2006/relationships/audio" Target="../media/media1.mp3"/><Relationship Id="rId7" Type="http://schemas.openxmlformats.org/officeDocument/2006/relationships/oleObject" Target="../embeddings/oleObject1.bin"/><Relationship Id="rId2" Type="http://schemas.microsoft.com/office/2007/relationships/media" Target="../media/media1.mp3"/><Relationship Id="rId1" Type="http://schemas.openxmlformats.org/officeDocument/2006/relationships/vmlDrawing" Target="../drawings/vmlDrawing1.vml"/><Relationship Id="rId6" Type="http://schemas.openxmlformats.org/officeDocument/2006/relationships/image" Target="../media/image12.png"/><Relationship Id="rId5" Type="http://schemas.openxmlformats.org/officeDocument/2006/relationships/audio" Target="../media/audio1.wav"/><Relationship Id="rId4" Type="http://schemas.openxmlformats.org/officeDocument/2006/relationships/slideLayout" Target="../slideLayouts/slideLayout4.xml"/><Relationship Id="rId9"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audio" Target="../media/audio1.wav"/><Relationship Id="rId1" Type="http://schemas.openxmlformats.org/officeDocument/2006/relationships/slideLayout" Target="../slideLayouts/slideLayout4.xml"/><Relationship Id="rId4" Type="http://schemas.openxmlformats.org/officeDocument/2006/relationships/image" Target="../media/image15.wmf"/></Relationships>
</file>

<file path=ppt/slides/_rels/slide14.xml.rels><?xml version="1.0" encoding="UTF-8" standalone="yes"?>
<Relationships xmlns="http://schemas.openxmlformats.org/package/2006/relationships"><Relationship Id="rId8" Type="http://schemas.openxmlformats.org/officeDocument/2006/relationships/hyperlink" Target="http://cs.wikipedia.org/wiki/Soubor:Romain_Rolland_1915.jpg" TargetMode="External"/><Relationship Id="rId3" Type="http://schemas.openxmlformats.org/officeDocument/2006/relationships/hyperlink" Target="http://cs.wikipedia.org/wiki/Soubor:Jan_Vil&#237;mek_-_Alois_Jir&#225;sek.jpg" TargetMode="External"/><Relationship Id="rId7" Type="http://schemas.openxmlformats.org/officeDocument/2006/relationships/hyperlink" Target="http://cs.wikipedia.org/wiki/Soubor:Ernest_Hemingway_1923_passport_photo.TIF.jpg" TargetMode="Externa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hyperlink" Target="http://cs.wikipedia.org/wiki/Soubor:Bundesarchiv_Bild_183-R04034,_Erich_Maria_Remarque.jpg" TargetMode="External"/><Relationship Id="rId5" Type="http://schemas.openxmlformats.org/officeDocument/2006/relationships/hyperlink" Target="http://cs.wikipedia.org/wiki/Soubor:Yellowstars.jpg" TargetMode="External"/><Relationship Id="rId4" Type="http://schemas.openxmlformats.org/officeDocument/2006/relationships/hyperlink" Target="http://cs.wikipedia.org/wiki/Soubor:Anne_Frank_stamp.jpg"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24592505"/>
              </p:ext>
            </p:extLst>
          </p:nvPr>
        </p:nvGraphicFramePr>
        <p:xfrm>
          <a:off x="539552" y="404664"/>
          <a:ext cx="8208912" cy="237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4014212576"/>
              </p:ext>
            </p:extLst>
          </p:nvPr>
        </p:nvGraphicFramePr>
        <p:xfrm>
          <a:off x="1691680" y="2852936"/>
          <a:ext cx="7056784" cy="2214941"/>
        </p:xfrm>
        <a:graphic>
          <a:graphicData uri="http://schemas.openxmlformats.org/drawingml/2006/table">
            <a:tbl>
              <a:tblPr firstRow="1" bandRow="1">
                <a:effectLst/>
                <a:tableStyleId>{5C22544A-7EE6-4342-B048-85BDC9FD1C3A}</a:tableStyleId>
              </a:tblPr>
              <a:tblGrid>
                <a:gridCol w="2940327"/>
                <a:gridCol w="4116457"/>
              </a:tblGrid>
              <a:tr h="312035">
                <a:tc>
                  <a:txBody>
                    <a:bodyPr/>
                    <a:lstStyle/>
                    <a:p>
                      <a:r>
                        <a:rPr lang="cs-CZ" sz="1400" b="0" dirty="0" smtClean="0">
                          <a:latin typeface="Calibri" pitchFamily="34" charset="0"/>
                          <a:cs typeface="Calibri" pitchFamily="34" charset="0"/>
                        </a:rPr>
                        <a:t>NÁZEV</a:t>
                      </a:r>
                      <a:r>
                        <a:rPr lang="cs-CZ" sz="1400" b="0" baseline="0" dirty="0" smtClean="0">
                          <a:latin typeface="Calibri" pitchFamily="34" charset="0"/>
                          <a:cs typeface="Calibri" pitchFamily="34" charset="0"/>
                        </a:rPr>
                        <a:t> A ČÍSLO MATERIÁLU:</a:t>
                      </a:r>
                      <a:endParaRPr lang="cs-CZ" sz="1400" b="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tcPr>
                </a:tc>
                <a:tc>
                  <a:txBody>
                    <a:bodyPr/>
                    <a:lstStyle/>
                    <a:p>
                      <a:r>
                        <a:rPr lang="cs-CZ" sz="1600" smtClean="0">
                          <a:latin typeface="Times New Roman" pitchFamily="18" charset="0"/>
                          <a:cs typeface="Times New Roman" pitchFamily="18" charset="0"/>
                        </a:rPr>
                        <a:t>VY_32_INOVACE_11_S05-</a:t>
                      </a:r>
                      <a:r>
                        <a:rPr lang="cs-CZ" sz="1600" dirty="0" err="1" smtClean="0">
                          <a:latin typeface="Times New Roman" pitchFamily="18" charset="0"/>
                          <a:cs typeface="Times New Roman" pitchFamily="18" charset="0"/>
                        </a:rPr>
                        <a:t>Čj</a:t>
                      </a:r>
                      <a:r>
                        <a:rPr lang="cs-CZ" sz="1600" dirty="0" smtClean="0">
                          <a:latin typeface="Times New Roman" pitchFamily="18" charset="0"/>
                          <a:cs typeface="Times New Roman" pitchFamily="18" charset="0"/>
                        </a:rPr>
                        <a:t>-9</a:t>
                      </a:r>
                      <a:endParaRPr lang="cs-CZ" sz="1600"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tcPr>
                </a:tc>
              </a:tr>
              <a:tr h="312035">
                <a:tc>
                  <a:txBody>
                    <a:bodyPr/>
                    <a:lstStyle/>
                    <a:p>
                      <a:r>
                        <a:rPr lang="cs-CZ" sz="1400" dirty="0" smtClean="0">
                          <a:latin typeface="Calibri" pitchFamily="34" charset="0"/>
                          <a:cs typeface="Calibri" pitchFamily="34" charset="0"/>
                        </a:rPr>
                        <a:t>VYTVOŘENO:</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duben 2012</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262694">
                <a:tc>
                  <a:txBody>
                    <a:bodyPr/>
                    <a:lstStyle/>
                    <a:p>
                      <a:r>
                        <a:rPr lang="cs-CZ" sz="1400" dirty="0" smtClean="0">
                          <a:latin typeface="Calibri" pitchFamily="34" charset="0"/>
                          <a:cs typeface="Calibri" pitchFamily="34" charset="0"/>
                        </a:rPr>
                        <a:t>AUTOR:</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pPr algn="l"/>
                      <a:r>
                        <a:rPr lang="cs-CZ" sz="1400" b="1" dirty="0" smtClean="0">
                          <a:latin typeface="Times New Roman" pitchFamily="18" charset="0"/>
                          <a:cs typeface="Times New Roman" pitchFamily="18" charset="0"/>
                        </a:rPr>
                        <a:t>Jarmila</a:t>
                      </a:r>
                      <a:r>
                        <a:rPr lang="cs-CZ" sz="1400" b="1" baseline="0" dirty="0" smtClean="0">
                          <a:latin typeface="Times New Roman" pitchFamily="18" charset="0"/>
                          <a:cs typeface="Times New Roman" pitchFamily="18" charset="0"/>
                        </a:rPr>
                        <a:t>  Karlovcová</a:t>
                      </a:r>
                      <a:endParaRPr lang="cs-CZ" sz="1400" b="1" dirty="0">
                        <a:latin typeface="Times New Roman" pitchFamily="18" charset="0"/>
                        <a:cs typeface="Times New Roman" pitchFamily="18" charset="0"/>
                      </a:endParaRPr>
                    </a:p>
                  </a:txBody>
                  <a:tcPr anchor="ct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OBLAST:</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Jazyk a jazyková komunikace</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OBOR:</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Český jazyk a literatura</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26721">
                <a:tc>
                  <a:txBody>
                    <a:bodyPr/>
                    <a:lstStyle/>
                    <a:p>
                      <a:r>
                        <a:rPr lang="cs-CZ" sz="1400" dirty="0" smtClean="0">
                          <a:latin typeface="Calibri" pitchFamily="34" charset="0"/>
                          <a:cs typeface="Calibri" pitchFamily="34" charset="0"/>
                        </a:rPr>
                        <a:t>SADA:</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Český jazyk a literatura  9. ročník</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latin typeface="Calibri" pitchFamily="34" charset="0"/>
                          <a:cs typeface="Calibri" pitchFamily="34" charset="0"/>
                        </a:rPr>
                        <a:t>NÁZEV VZDĚLÁVACÍHO MATERIÁLU:</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B w="19050" cap="flat" cmpd="sng" algn="ctr">
                      <a:solidFill>
                        <a:schemeClr val="tx1"/>
                      </a:solidFill>
                      <a:prstDash val="solid"/>
                      <a:round/>
                      <a:headEnd type="none" w="med" len="med"/>
                      <a:tailEnd type="none" w="med" len="med"/>
                    </a:lnB>
                  </a:tcPr>
                </a:tc>
                <a:tc>
                  <a:txBody>
                    <a:bodyPr/>
                    <a:lstStyle/>
                    <a:p>
                      <a:r>
                        <a:rPr lang="cs-CZ" sz="1400" b="1" dirty="0" smtClean="0">
                          <a:latin typeface="Times New Roman" pitchFamily="18" charset="0"/>
                          <a:cs typeface="Times New Roman" pitchFamily="18" charset="0"/>
                        </a:rPr>
                        <a:t>Světová literatura 20.</a:t>
                      </a:r>
                      <a:r>
                        <a:rPr lang="cs-CZ" sz="1400" b="1" baseline="0" dirty="0" smtClean="0">
                          <a:latin typeface="Times New Roman" pitchFamily="18" charset="0"/>
                          <a:cs typeface="Times New Roman" pitchFamily="18" charset="0"/>
                        </a:rPr>
                        <a:t> století</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B w="19050" cap="flat" cmpd="sng" algn="ctr">
                      <a:solidFill>
                        <a:schemeClr val="tx1"/>
                      </a:solidFill>
                      <a:prstDash val="solid"/>
                      <a:round/>
                      <a:headEnd type="none" w="med" len="med"/>
                      <a:tailEnd type="none" w="med" len="med"/>
                    </a:lnB>
                  </a:tcPr>
                </a:tc>
              </a:tr>
            </a:tbl>
          </a:graphicData>
        </a:graphic>
      </p:graphicFrame>
      <p:pic>
        <p:nvPicPr>
          <p:cNvPr id="6" name="Obrázek 5"/>
          <p:cNvPicPr/>
          <p:nvPr/>
        </p:nvPicPr>
        <p:blipFill>
          <a:blip r:embed="rId7">
            <a:extLst>
              <a:ext uri="{28A0092B-C50C-407E-A947-70E740481C1C}">
                <a14:useLocalDpi xmlns:a14="http://schemas.microsoft.com/office/drawing/2010/main" val="0"/>
              </a:ext>
            </a:extLst>
          </a:blip>
          <a:srcRect/>
          <a:stretch>
            <a:fillRect/>
          </a:stretch>
        </p:blipFill>
        <p:spPr bwMode="auto">
          <a:xfrm>
            <a:off x="1691680" y="5229200"/>
            <a:ext cx="5752465" cy="1256030"/>
          </a:xfrm>
          <a:prstGeom prst="rect">
            <a:avLst/>
          </a:prstGeom>
          <a:noFill/>
          <a:ln>
            <a:solidFill>
              <a:schemeClr val="tx1"/>
            </a:solidFill>
          </a:ln>
        </p:spPr>
      </p:pic>
    </p:spTree>
    <p:extLst>
      <p:ext uri="{BB962C8B-B14F-4D97-AF65-F5344CB8AC3E}">
        <p14:creationId xmlns:p14="http://schemas.microsoft.com/office/powerpoint/2010/main" val="31579900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92696"/>
            <a:ext cx="8280920" cy="418058"/>
          </a:xfrm>
          <a:solidFill>
            <a:schemeClr val="tx2">
              <a:lumMod val="20000"/>
              <a:lumOff val="80000"/>
            </a:schemeClr>
          </a:solidFill>
          <a:ln w="12700" cmpd="dbl">
            <a:solidFill>
              <a:schemeClr val="tx2">
                <a:lumMod val="75000"/>
              </a:schemeClr>
            </a:solidFill>
            <a:prstDash val="solid"/>
          </a:ln>
          <a:effectLst>
            <a:outerShdw blurRad="50800" dist="38100" dir="8100000" algn="tr" rotWithShape="0">
              <a:prstClr val="black">
                <a:alpha val="40000"/>
              </a:prstClr>
            </a:outerShdw>
          </a:effectLst>
        </p:spPr>
        <p:txBody>
          <a:bodyPr>
            <a:normAutofit fontScale="90000"/>
          </a:bodyPr>
          <a:lstStyle/>
          <a:p>
            <a:pPr algn="ctr"/>
            <a:r>
              <a:rPr lang="cs-CZ" sz="2800" dirty="0" smtClean="0">
                <a:solidFill>
                  <a:schemeClr val="bg1"/>
                </a:solidFill>
                <a:effectLst>
                  <a:outerShdw blurRad="38100" dist="38100" dir="2700000" algn="tl">
                    <a:srgbClr val="000000">
                      <a:alpha val="43137"/>
                    </a:srgbClr>
                  </a:outerShdw>
                </a:effectLst>
              </a:rPr>
              <a:t>ANOTACE:</a:t>
            </a:r>
            <a:endParaRPr lang="cs-CZ" sz="2800" dirty="0">
              <a:solidFill>
                <a:schemeClr val="bg1"/>
              </a:solidFill>
              <a:effectLst>
                <a:outerShdw blurRad="38100" dist="38100" dir="2700000" algn="tl">
                  <a:srgbClr val="000000">
                    <a:alpha val="43137"/>
                  </a:srgbClr>
                </a:outerShdw>
              </a:effectLst>
            </a:endParaRPr>
          </a:p>
        </p:txBody>
      </p:sp>
      <p:graphicFrame>
        <p:nvGraphicFramePr>
          <p:cNvPr id="4" name="Tabulka 3"/>
          <p:cNvGraphicFramePr>
            <a:graphicFrameLocks noGrp="1"/>
          </p:cNvGraphicFramePr>
          <p:nvPr>
            <p:extLst>
              <p:ext uri="{D42A27DB-BD31-4B8C-83A1-F6EECF244321}">
                <p14:modId xmlns:p14="http://schemas.microsoft.com/office/powerpoint/2010/main" val="1069843231"/>
              </p:ext>
            </p:extLst>
          </p:nvPr>
        </p:nvGraphicFramePr>
        <p:xfrm>
          <a:off x="539552" y="3573016"/>
          <a:ext cx="8280920" cy="2560312"/>
        </p:xfrm>
        <a:graphic>
          <a:graphicData uri="http://schemas.openxmlformats.org/drawingml/2006/table">
            <a:tbl>
              <a:tblPr firstRow="1" bandRow="1">
                <a:tableStyleId>{5C22544A-7EE6-4342-B048-85BDC9FD1C3A}</a:tableStyleId>
              </a:tblPr>
              <a:tblGrid>
                <a:gridCol w="3312368"/>
                <a:gridCol w="4968552"/>
              </a:tblGrid>
              <a:tr h="360040">
                <a:tc>
                  <a:txBody>
                    <a:bodyPr/>
                    <a:lstStyle/>
                    <a:p>
                      <a:r>
                        <a:rPr lang="cs-CZ" sz="1400" dirty="0" smtClean="0">
                          <a:latin typeface="Calibri" pitchFamily="34" charset="0"/>
                          <a:cs typeface="Calibri" pitchFamily="34" charset="0"/>
                        </a:rPr>
                        <a:t>ROČNÍK</a:t>
                      </a:r>
                      <a:r>
                        <a:rPr lang="cs-CZ" sz="1400" baseline="0" dirty="0" smtClean="0">
                          <a:latin typeface="Calibri" pitchFamily="34" charset="0"/>
                          <a:cs typeface="Calibri" pitchFamily="34" charset="0"/>
                        </a:rPr>
                        <a:t>:</a:t>
                      </a:r>
                      <a:endParaRPr lang="cs-CZ" sz="1400"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9.</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70344">
                <a:tc>
                  <a:txBody>
                    <a:bodyPr/>
                    <a:lstStyle/>
                    <a:p>
                      <a:r>
                        <a:rPr lang="cs-CZ" sz="1400" b="1" dirty="0" smtClean="0">
                          <a:latin typeface="Calibri" pitchFamily="34" charset="0"/>
                          <a:cs typeface="Calibri" pitchFamily="34" charset="0"/>
                        </a:rPr>
                        <a:t>DRUH UČEBNÍHO MATERIÁLU:</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Prezentace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7400">
                <a:tc>
                  <a:txBody>
                    <a:bodyPr/>
                    <a:lstStyle/>
                    <a:p>
                      <a:r>
                        <a:rPr lang="cs-CZ" sz="1400" b="1" dirty="0" smtClean="0">
                          <a:latin typeface="Calibri" pitchFamily="34" charset="0"/>
                          <a:cs typeface="Calibri" pitchFamily="34" charset="0"/>
                        </a:rPr>
                        <a:t>STUPEŇ</a:t>
                      </a:r>
                      <a:r>
                        <a:rPr lang="cs-CZ" sz="1400" b="1" baseline="0" dirty="0" smtClean="0">
                          <a:latin typeface="Calibri" pitchFamily="34" charset="0"/>
                          <a:cs typeface="Calibri" pitchFamily="34" charset="0"/>
                        </a:rPr>
                        <a:t> A TYP VZDĚLÁVÁNÍ:</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Základní</a:t>
                      </a:r>
                      <a:r>
                        <a:rPr lang="cs-CZ" sz="1400" baseline="0" dirty="0" smtClean="0">
                          <a:latin typeface="Times New Roman" pitchFamily="18" charset="0"/>
                          <a:cs typeface="Times New Roman" pitchFamily="18" charset="0"/>
                        </a:rPr>
                        <a:t> vzdělávání  - druhý stupeň</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1680">
                <a:tc>
                  <a:txBody>
                    <a:bodyPr/>
                    <a:lstStyle/>
                    <a:p>
                      <a:r>
                        <a:rPr lang="cs-CZ" sz="1400" b="1" dirty="0" smtClean="0">
                          <a:latin typeface="Calibri" pitchFamily="34" charset="0"/>
                          <a:cs typeface="Calibri" pitchFamily="34" charset="0"/>
                        </a:rPr>
                        <a:t>POMŮCKY: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F</a:t>
                      </a:r>
                      <a:r>
                        <a:rPr lang="cs-CZ" sz="1400" baseline="0" dirty="0" smtClean="0">
                          <a:latin typeface="Times New Roman" pitchFamily="18" charset="0"/>
                          <a:cs typeface="Times New Roman" pitchFamily="18" charset="0"/>
                        </a:rPr>
                        <a:t>ixy na interaktivní tabuli</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66896">
                <a:tc>
                  <a:txBody>
                    <a:bodyPr/>
                    <a:lstStyle/>
                    <a:p>
                      <a:r>
                        <a:rPr lang="cs-CZ" sz="1400" b="1" dirty="0" smtClean="0">
                          <a:latin typeface="Calibri" pitchFamily="34" charset="0"/>
                          <a:cs typeface="Calibri" pitchFamily="34" charset="0"/>
                        </a:rPr>
                        <a:t>CÍL – INOVACE:</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baseline="0" dirty="0" smtClean="0">
                          <a:latin typeface="Times New Roman" pitchFamily="18" charset="0"/>
                          <a:cs typeface="Times New Roman" pitchFamily="18" charset="0"/>
                        </a:rPr>
                        <a:t>Výklad učiva s využitím interaktivní tabule, procvičování</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3952">
                <a:tc>
                  <a:txBody>
                    <a:bodyPr/>
                    <a:lstStyle/>
                    <a:p>
                      <a:r>
                        <a:rPr lang="cs-CZ" sz="1400" b="1" dirty="0" smtClean="0">
                          <a:latin typeface="Calibri" pitchFamily="34" charset="0"/>
                          <a:cs typeface="Calibri" pitchFamily="34" charset="0"/>
                        </a:rPr>
                        <a:t>METODICKÉ POKYNY: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smtClean="0">
                          <a:latin typeface="Times New Roman" pitchFamily="18" charset="0"/>
                          <a:cs typeface="Times New Roman" pitchFamily="18" charset="0"/>
                        </a:rPr>
                        <a:t>Část prezentace je </a:t>
                      </a:r>
                      <a:r>
                        <a:rPr lang="cs-CZ" sz="1400" baseline="0" smtClean="0">
                          <a:latin typeface="Times New Roman" pitchFamily="18" charset="0"/>
                          <a:cs typeface="Times New Roman" pitchFamily="18" charset="0"/>
                        </a:rPr>
                        <a:t>zaměřena na opakování</a:t>
                      </a:r>
                      <a:endParaRPr lang="cs-CZ" sz="1400" smtClean="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1925446500"/>
              </p:ext>
            </p:extLst>
          </p:nvPr>
        </p:nvGraphicFramePr>
        <p:xfrm>
          <a:off x="539552" y="1196752"/>
          <a:ext cx="8280920" cy="2232248"/>
        </p:xfrm>
        <a:graphic>
          <a:graphicData uri="http://schemas.openxmlformats.org/drawingml/2006/table">
            <a:tbl>
              <a:tblPr firstRow="1" bandRow="1">
                <a:tableStyleId>{5C22544A-7EE6-4342-B048-85BDC9FD1C3A}</a:tableStyleId>
              </a:tblPr>
              <a:tblGrid>
                <a:gridCol w="8280920"/>
              </a:tblGrid>
              <a:tr h="936104">
                <a:tc>
                  <a:txBody>
                    <a:bodyPr/>
                    <a:lstStyle/>
                    <a:p>
                      <a:r>
                        <a:rPr lang="cs-CZ" sz="1400" dirty="0" smtClean="0">
                          <a:latin typeface="Times New Roman" pitchFamily="18" charset="0"/>
                          <a:cs typeface="Times New Roman" pitchFamily="18" charset="0"/>
                        </a:rPr>
                        <a:t>Cílem</a:t>
                      </a:r>
                      <a:r>
                        <a:rPr lang="cs-CZ" sz="1400" baseline="0" dirty="0" smtClean="0">
                          <a:latin typeface="Times New Roman" pitchFamily="18" charset="0"/>
                          <a:cs typeface="Times New Roman" pitchFamily="18" charset="0"/>
                        </a:rPr>
                        <a:t> prezentace je informovat žáka o světové literatuře 20. století. </a:t>
                      </a:r>
                      <a:endParaRPr lang="cs-CZ" sz="14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0040">
                <a:tc>
                  <a:txBody>
                    <a:bodyPr/>
                    <a:lstStyle/>
                    <a:p>
                      <a:r>
                        <a:rPr lang="cs-CZ" sz="1400" b="1" dirty="0" smtClean="0"/>
                        <a:t>OČEKÁVANÝ VÝSTUP:</a:t>
                      </a:r>
                      <a:endParaRPr lang="cs-CZ"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936104">
                <a:tc>
                  <a:txBody>
                    <a:bodyPr/>
                    <a:lstStyle/>
                    <a:p>
                      <a:r>
                        <a:rPr lang="cs-CZ" sz="1400" b="0" dirty="0" smtClean="0">
                          <a:latin typeface="Times New Roman" pitchFamily="18" charset="0"/>
                          <a:cs typeface="Times New Roman" pitchFamily="18" charset="0"/>
                        </a:rPr>
                        <a:t>Žák odhaluje na základě popisu příběhu  název knihy, který příběh předkládá, a autora, který příběh napsal. </a:t>
                      </a:r>
                      <a:endParaRPr lang="cs-CZ" sz="1400" b="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6916394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dnadpis 4"/>
          <p:cNvSpPr>
            <a:spLocks noGrp="1"/>
          </p:cNvSpPr>
          <p:nvPr>
            <p:ph type="subTitle" idx="1"/>
          </p:nvPr>
        </p:nvSpPr>
        <p:spPr/>
        <p:txBody>
          <a:bodyPr>
            <a:normAutofit/>
          </a:bodyPr>
          <a:lstStyle/>
          <a:p>
            <a:r>
              <a:rPr lang="cs-CZ" sz="4000" b="1" dirty="0" smtClean="0">
                <a:latin typeface="Times New Roman" pitchFamily="18" charset="0"/>
                <a:cs typeface="Times New Roman" pitchFamily="18" charset="0"/>
              </a:rPr>
              <a:t>Český jazyk 9. ročník</a:t>
            </a:r>
            <a:endParaRPr lang="cs-CZ" sz="4000" b="1" dirty="0">
              <a:latin typeface="Times New Roman" pitchFamily="18" charset="0"/>
              <a:cs typeface="Times New Roman" pitchFamily="18" charset="0"/>
            </a:endParaRPr>
          </a:p>
        </p:txBody>
      </p:sp>
      <p:sp>
        <p:nvSpPr>
          <p:cNvPr id="6" name="Nadpis 5"/>
          <p:cNvSpPr>
            <a:spLocks noGrp="1"/>
          </p:cNvSpPr>
          <p:nvPr>
            <p:ph type="ctrTitle"/>
          </p:nvPr>
        </p:nvSpPr>
        <p:spPr/>
        <p:txBody>
          <a:bodyPr>
            <a:normAutofit fontScale="90000"/>
          </a:bodyPr>
          <a:lstStyle/>
          <a:p>
            <a:pPr algn="ctr"/>
            <a:r>
              <a:rPr lang="cs-CZ" u="sng" dirty="0" smtClean="0"/>
              <a:t/>
            </a:r>
            <a:br>
              <a:rPr lang="cs-CZ" u="sng" dirty="0" smtClean="0"/>
            </a:br>
            <a:r>
              <a:rPr lang="cs-CZ" sz="5300" u="sng" dirty="0" smtClean="0"/>
              <a:t>Světová literatura </a:t>
            </a:r>
            <a:br>
              <a:rPr lang="cs-CZ" sz="5300" u="sng" dirty="0" smtClean="0"/>
            </a:br>
            <a:r>
              <a:rPr lang="cs-CZ" sz="5300" u="sng" dirty="0" smtClean="0"/>
              <a:t>20. století</a:t>
            </a:r>
            <a:r>
              <a:rPr lang="cs-CZ" sz="5300" dirty="0" smtClean="0"/>
              <a:t/>
            </a:r>
            <a:br>
              <a:rPr lang="cs-CZ" sz="5300" dirty="0" smtClean="0"/>
            </a:br>
            <a:endParaRPr lang="cs-CZ" sz="5300" dirty="0"/>
          </a:p>
        </p:txBody>
      </p:sp>
    </p:spTree>
  </p:cSld>
  <p:clrMapOvr>
    <a:masterClrMapping/>
  </p:clrMapOvr>
  <p:transition spd="slow">
    <p:newsflash/>
    <p:sndAc>
      <p:stSnd>
        <p:snd r:embed="rId2" name="type.wav"/>
      </p:stSnd>
    </p:sndAc>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u="sng" dirty="0" smtClean="0">
                <a:solidFill>
                  <a:srgbClr val="92D050"/>
                </a:solidFill>
                <a:latin typeface="Times New Roman" pitchFamily="18" charset="0"/>
                <a:cs typeface="Times New Roman" pitchFamily="18" charset="0"/>
              </a:rPr>
              <a:t>Přečti si popis románu</a:t>
            </a:r>
            <a:endParaRPr lang="cs-CZ" sz="3200"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600200"/>
            <a:ext cx="4400552" cy="4525963"/>
          </a:xfrm>
        </p:spPr>
        <p:txBody>
          <a:bodyPr>
            <a:normAutofit fontScale="85000" lnSpcReduction="20000"/>
          </a:bodyPr>
          <a:lstStyle/>
          <a:p>
            <a:pPr lvl="0" algn="ctr"/>
            <a:r>
              <a:rPr lang="cs-CZ" b="1" dirty="0" smtClean="0"/>
              <a:t>Tento román je deníkem třináctileté dívky, která se s celou rodinou ukrývala v obchodním domě. Vymyslela si fiktivní přítelkyni Kitty, adresovala jí své zápisky. Úkryt rodiny byl však odhalen. Rodina byla rozdělena a dívka byla deportována do koncentračního tábora Bergen – Belsen. V roce 1945 zemřela na tyfus. Knihu pak vydal její otec, který pobyt v táboře přežil.</a:t>
            </a:r>
          </a:p>
          <a:p>
            <a:pPr>
              <a:buNone/>
            </a:pPr>
            <a:endParaRPr lang="cs-CZ" dirty="0"/>
          </a:p>
        </p:txBody>
      </p:sp>
      <p:pic>
        <p:nvPicPr>
          <p:cNvPr id="16386" name="Picture 2"/>
          <p:cNvPicPr>
            <a:picLocks noGrp="1" noChangeAspect="1" noChangeArrowheads="1"/>
          </p:cNvPicPr>
          <p:nvPr>
            <p:ph sz="half" idx="2"/>
          </p:nvPr>
        </p:nvPicPr>
        <p:blipFill>
          <a:blip r:embed="rId3"/>
          <a:srcRect/>
          <a:stretch>
            <a:fillRect/>
          </a:stretch>
        </p:blipFill>
        <p:spPr bwMode="auto">
          <a:xfrm>
            <a:off x="5072066" y="500042"/>
            <a:ext cx="3594852" cy="4253909"/>
          </a:xfrm>
          <a:prstGeom prst="rect">
            <a:avLst/>
          </a:prstGeom>
          <a:noFill/>
          <a:ln w="9525">
            <a:solidFill>
              <a:srgbClr val="7030A0"/>
            </a:solidFill>
            <a:miter lim="800000"/>
            <a:headEnd/>
            <a:tailEnd/>
          </a:ln>
          <a:effectLst>
            <a:glow rad="228600">
              <a:schemeClr val="accent3">
                <a:satMod val="175000"/>
                <a:alpha val="40000"/>
              </a:schemeClr>
            </a:glow>
          </a:effectLst>
        </p:spPr>
      </p:pic>
      <p:pic>
        <p:nvPicPr>
          <p:cNvPr id="6" name="Picture 2"/>
          <p:cNvPicPr>
            <a:picLocks noChangeAspect="1" noChangeArrowheads="1"/>
          </p:cNvPicPr>
          <p:nvPr/>
        </p:nvPicPr>
        <p:blipFill>
          <a:blip r:embed="rId4"/>
          <a:srcRect/>
          <a:stretch>
            <a:fillRect/>
          </a:stretch>
        </p:blipFill>
        <p:spPr bwMode="auto">
          <a:xfrm>
            <a:off x="5072066" y="5072074"/>
            <a:ext cx="3643338" cy="1404440"/>
          </a:xfrm>
          <a:prstGeom prst="rect">
            <a:avLst/>
          </a:prstGeom>
          <a:noFill/>
          <a:ln w="9525">
            <a:solidFill>
              <a:srgbClr val="7030A0"/>
            </a:solidFill>
            <a:miter lim="800000"/>
            <a:headEnd/>
            <a:tailEnd/>
          </a:ln>
          <a:effectLst>
            <a:glow rad="228600">
              <a:schemeClr val="accent3">
                <a:satMod val="175000"/>
                <a:alpha val="40000"/>
              </a:schemeClr>
            </a:glow>
          </a:effectLst>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16386"/>
                                        </p:tgtEl>
                                        <p:attrNameLst>
                                          <p:attrName>style.visibility</p:attrName>
                                        </p:attrNameLst>
                                      </p:cBhvr>
                                      <p:to>
                                        <p:strVal val="visible"/>
                                      </p:to>
                                    </p:set>
                                    <p:anim calcmode="lin" valueType="num">
                                      <p:cBhvr>
                                        <p:cTn id="19" dur="500" decel="50000" fill="hold">
                                          <p:stCondLst>
                                            <p:cond delay="0"/>
                                          </p:stCondLst>
                                        </p:cTn>
                                        <p:tgtEl>
                                          <p:spTgt spid="16386"/>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6386"/>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6386"/>
                                        </p:tgtEl>
                                        <p:attrNameLst>
                                          <p:attrName>ppt_w</p:attrName>
                                        </p:attrNameLst>
                                      </p:cBhvr>
                                      <p:tavLst>
                                        <p:tav tm="0">
                                          <p:val>
                                            <p:strVal val="#ppt_w*.05"/>
                                          </p:val>
                                        </p:tav>
                                        <p:tav tm="100000">
                                          <p:val>
                                            <p:strVal val="#ppt_w"/>
                                          </p:val>
                                        </p:tav>
                                      </p:tavLst>
                                    </p:anim>
                                    <p:anim calcmode="lin" valueType="num">
                                      <p:cBhvr>
                                        <p:cTn id="22" dur="1000" fill="hold"/>
                                        <p:tgtEl>
                                          <p:spTgt spid="16386"/>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6386"/>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6386"/>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6386"/>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6386"/>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5"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p:cTn id="37"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40" dur="1000" fill="hold"/>
                                        <p:tgtEl>
                                          <p:spTgt spid="6"/>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642918"/>
            <a:ext cx="7467600" cy="774720"/>
          </a:xfrm>
        </p:spPr>
        <p:txBody>
          <a:bodyPr>
            <a:normAutofit fontScale="90000"/>
          </a:bodyPr>
          <a:lstStyle/>
          <a:p>
            <a:pPr lvl="0"/>
            <a:r>
              <a:rPr lang="cs-CZ" sz="4000" b="1" u="sng" dirty="0" smtClean="0">
                <a:solidFill>
                  <a:srgbClr val="92D050"/>
                </a:solidFill>
                <a:latin typeface="Times New Roman" pitchFamily="18" charset="0"/>
                <a:cs typeface="Times New Roman" pitchFamily="18" charset="0"/>
              </a:rPr>
              <a:t>…odpovězte na otázky</a:t>
            </a:r>
            <a:r>
              <a:rPr lang="cs-CZ" dirty="0" smtClean="0"/>
              <a:t/>
            </a:r>
            <a:br>
              <a:rPr lang="cs-CZ" dirty="0" smtClean="0"/>
            </a:br>
            <a:endParaRPr lang="cs-CZ" dirty="0"/>
          </a:p>
        </p:txBody>
      </p:sp>
      <p:sp>
        <p:nvSpPr>
          <p:cNvPr id="3" name="Zástupný symbol pro obsah 2"/>
          <p:cNvSpPr>
            <a:spLocks noGrp="1"/>
          </p:cNvSpPr>
          <p:nvPr>
            <p:ph sz="half" idx="1"/>
          </p:nvPr>
        </p:nvSpPr>
        <p:spPr/>
        <p:txBody>
          <a:bodyPr/>
          <a:lstStyle/>
          <a:p>
            <a:pPr lvl="0"/>
            <a:r>
              <a:rPr lang="cs-CZ" i="1" dirty="0" smtClean="0"/>
              <a:t>Jak se jmenuje tato kniha?</a:t>
            </a:r>
          </a:p>
          <a:p>
            <a:pPr lvl="0"/>
            <a:endParaRPr lang="cs-CZ" dirty="0" smtClean="0"/>
          </a:p>
          <a:p>
            <a:pPr lvl="0"/>
            <a:r>
              <a:rPr lang="cs-CZ" i="1" dirty="0" smtClean="0"/>
              <a:t>Jaké národnosti je tato dívka?</a:t>
            </a:r>
            <a:endParaRPr lang="cs-CZ" dirty="0" smtClean="0"/>
          </a:p>
          <a:p>
            <a:endParaRPr lang="cs-CZ" dirty="0"/>
          </a:p>
        </p:txBody>
      </p:sp>
      <p:sp>
        <p:nvSpPr>
          <p:cNvPr id="4" name="Zástupný symbol pro obsah 3"/>
          <p:cNvSpPr>
            <a:spLocks noGrp="1"/>
          </p:cNvSpPr>
          <p:nvPr>
            <p:ph sz="half" idx="2"/>
          </p:nvPr>
        </p:nvSpPr>
        <p:spPr/>
        <p:txBody>
          <a:bodyPr/>
          <a:lstStyle/>
          <a:p>
            <a:pPr>
              <a:buNone/>
            </a:pPr>
            <a:endParaRPr lang="cs-CZ" dirty="0" smtClean="0"/>
          </a:p>
          <a:p>
            <a:pPr>
              <a:buNone/>
            </a:pPr>
            <a:endParaRPr lang="cs-CZ" dirty="0"/>
          </a:p>
        </p:txBody>
      </p:sp>
      <p:sp>
        <p:nvSpPr>
          <p:cNvPr id="6" name="Elipsa 5"/>
          <p:cNvSpPr/>
          <p:nvPr/>
        </p:nvSpPr>
        <p:spPr>
          <a:xfrm>
            <a:off x="4929190" y="1500174"/>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Deník Anny Frankové</a:t>
            </a:r>
          </a:p>
        </p:txBody>
      </p:sp>
      <p:sp>
        <p:nvSpPr>
          <p:cNvPr id="8" name="Elipsa 7"/>
          <p:cNvSpPr/>
          <p:nvPr/>
        </p:nvSpPr>
        <p:spPr>
          <a:xfrm>
            <a:off x="4857752" y="3071810"/>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Německé národnosti</a:t>
            </a:r>
          </a:p>
        </p:txBody>
      </p:sp>
      <p:pic>
        <p:nvPicPr>
          <p:cNvPr id="8207" name="Picture 15" descr="C:\Users\Aja\AppData\Local\Microsoft\Windows\Temporary Internet Files\Content.IE5\S7YR0DND\MC900311014[1].wmf"/>
          <p:cNvPicPr>
            <a:picLocks noChangeAspect="1" noChangeArrowheads="1"/>
          </p:cNvPicPr>
          <p:nvPr/>
        </p:nvPicPr>
        <p:blipFill>
          <a:blip r:embed="rId3"/>
          <a:srcRect/>
          <a:stretch>
            <a:fillRect/>
          </a:stretch>
        </p:blipFill>
        <p:spPr bwMode="auto">
          <a:xfrm>
            <a:off x="2571736" y="4071942"/>
            <a:ext cx="2714644" cy="2484311"/>
          </a:xfrm>
          <a:prstGeom prst="rect">
            <a:avLst/>
          </a:prstGeom>
          <a:noFill/>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5"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p:cTn id="29"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32" dur="1000" fill="hold"/>
                                        <p:tgtEl>
                                          <p:spTgt spid="6"/>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6"/>
                                        </p:tgtEl>
                                      </p:cBhvr>
                                    </p:animEffect>
                                  </p:childTnLst>
                                </p:cTn>
                              </p:par>
                            </p:childTnLst>
                          </p:cTn>
                        </p:par>
                      </p:childTnLst>
                    </p:cTn>
                  </p:par>
                  <p:par>
                    <p:cTn id="37" fill="hold">
                      <p:stCondLst>
                        <p:cond delay="indefinite"/>
                      </p:stCondLst>
                      <p:childTnLst>
                        <p:par>
                          <p:cTn id="38" fill="hold">
                            <p:stCondLst>
                              <p:cond delay="0"/>
                            </p:stCondLst>
                            <p:childTnLst>
                              <p:par>
                                <p:cTn id="39" presetID="25"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 calcmode="lin" valueType="num">
                                      <p:cBhvr>
                                        <p:cTn id="41"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42"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43"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44" dur="1000" fill="hold"/>
                                        <p:tgtEl>
                                          <p:spTgt spid="8"/>
                                        </p:tgtEl>
                                        <p:attrNameLst>
                                          <p:attrName>ppt_h</p:attrName>
                                        </p:attrNameLst>
                                      </p:cBhvr>
                                      <p:tavLst>
                                        <p:tav tm="0">
                                          <p:val>
                                            <p:strVal val="#ppt_h"/>
                                          </p:val>
                                        </p:tav>
                                        <p:tav tm="100000">
                                          <p:val>
                                            <p:strVal val="#ppt_h"/>
                                          </p:val>
                                        </p:tav>
                                      </p:tavLst>
                                    </p:anim>
                                    <p:anim calcmode="lin" valueType="num">
                                      <p:cBhvr>
                                        <p:cTn id="45"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46"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47"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48" dur="1000" decel="50000">
                                          <p:stCondLst>
                                            <p:cond delay="0"/>
                                          </p:stCondLst>
                                        </p:cTn>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Přečti si popis románu </a:t>
            </a:r>
            <a:endParaRPr lang="cs-CZ" sz="3600" b="1"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600200"/>
            <a:ext cx="4257676" cy="4525963"/>
          </a:xfrm>
        </p:spPr>
        <p:txBody>
          <a:bodyPr>
            <a:normAutofit fontScale="85000" lnSpcReduction="10000"/>
          </a:bodyPr>
          <a:lstStyle/>
          <a:p>
            <a:pPr lvl="0" algn="ctr">
              <a:buNone/>
            </a:pPr>
            <a:r>
              <a:rPr lang="cs-CZ" b="1" dirty="0" smtClean="0"/>
              <a:t>     Tato kniha popisuje krutou realitu první světové války a zničení života vojáků vracejících se z fronty. Student Paul spolu se svými kamarády se rozhodne ukončit studium na gymnáziu a také za pomoci třídního profesora, který žákům líčí krásu boje, se dobrovolně přihlásí k výcviku s tím, že brzy bude brzy odvelen na frontu.</a:t>
            </a:r>
          </a:p>
          <a:p>
            <a:endParaRPr lang="cs-CZ" dirty="0"/>
          </a:p>
        </p:txBody>
      </p:sp>
      <p:sp>
        <p:nvSpPr>
          <p:cNvPr id="4" name="Zástupný symbol pro obsah 3"/>
          <p:cNvSpPr>
            <a:spLocks noGrp="1"/>
          </p:cNvSpPr>
          <p:nvPr>
            <p:ph sz="half" idx="2"/>
          </p:nvPr>
        </p:nvSpPr>
        <p:spPr>
          <a:xfrm>
            <a:off x="5143504" y="1600200"/>
            <a:ext cx="3500462" cy="5257800"/>
          </a:xfrm>
        </p:spPr>
        <p:txBody>
          <a:bodyPr>
            <a:normAutofit fontScale="85000" lnSpcReduction="10000"/>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pPr>
              <a:buNone/>
            </a:pPr>
            <a:r>
              <a:rPr lang="cs-CZ" dirty="0" smtClean="0"/>
              <a:t>                     .</a:t>
            </a:r>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endParaRPr lang="cs-CZ" dirty="0"/>
          </a:p>
        </p:txBody>
      </p:sp>
      <p:pic>
        <p:nvPicPr>
          <p:cNvPr id="19458" name="Picture 2"/>
          <p:cNvPicPr>
            <a:picLocks noChangeAspect="1" noChangeArrowheads="1"/>
          </p:cNvPicPr>
          <p:nvPr/>
        </p:nvPicPr>
        <p:blipFill>
          <a:blip r:embed="rId3"/>
          <a:srcRect/>
          <a:stretch>
            <a:fillRect/>
          </a:stretch>
        </p:blipFill>
        <p:spPr bwMode="auto">
          <a:xfrm>
            <a:off x="5572132" y="1357298"/>
            <a:ext cx="2786082" cy="4214842"/>
          </a:xfrm>
          <a:prstGeom prst="rect">
            <a:avLst/>
          </a:prstGeom>
          <a:noFill/>
          <a:ln w="9525">
            <a:solidFill>
              <a:srgbClr val="7030A0"/>
            </a:solidFill>
            <a:miter lim="800000"/>
            <a:headEnd/>
            <a:tailEnd/>
          </a:ln>
          <a:effectLst>
            <a:glow rad="228600">
              <a:schemeClr val="accent3">
                <a:satMod val="175000"/>
                <a:alpha val="40000"/>
              </a:schemeClr>
            </a:glow>
          </a:effectLst>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xEl>
                                              <p:pRg st="7" end="7"/>
                                            </p:txEl>
                                          </p:spTgt>
                                        </p:tgtEl>
                                        <p:attrNameLst>
                                          <p:attrName>style.visibility</p:attrName>
                                        </p:attrNameLst>
                                      </p:cBhvr>
                                      <p:to>
                                        <p:strVal val="visible"/>
                                      </p:to>
                                    </p:set>
                                    <p:animEffect transition="in" filter="wipe(down)">
                                      <p:cBhvr>
                                        <p:cTn id="7" dur="500"/>
                                        <p:tgtEl>
                                          <p:spTgt spid="4">
                                            <p:txEl>
                                              <p:pRg st="7" end="7"/>
                                            </p:txEl>
                                          </p:spTgt>
                                        </p:tgtEl>
                                      </p:cBhvr>
                                    </p:animEffect>
                                  </p:childTnLst>
                                </p:cTn>
                              </p:par>
                            </p:childTnLst>
                          </p:cTn>
                        </p:par>
                      </p:childTnLst>
                    </p:cTn>
                  </p:par>
                  <p:par>
                    <p:cTn id="8" fill="hold">
                      <p:stCondLst>
                        <p:cond delay="indefinite"/>
                      </p:stCondLst>
                      <p:childTnLst>
                        <p:par>
                          <p:cTn id="9" fill="hold">
                            <p:stCondLst>
                              <p:cond delay="0"/>
                            </p:stCondLst>
                            <p:childTnLst>
                              <p:par>
                                <p:cTn id="10" presetID="25"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13"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14"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5" dur="1000" fill="hold"/>
                                        <p:tgtEl>
                                          <p:spTgt spid="2"/>
                                        </p:tgtEl>
                                        <p:attrNameLst>
                                          <p:attrName>ppt_h</p:attrName>
                                        </p:attrNameLst>
                                      </p:cBhvr>
                                      <p:tavLst>
                                        <p:tav tm="0">
                                          <p:val>
                                            <p:strVal val="#ppt_h"/>
                                          </p:val>
                                        </p:tav>
                                        <p:tav tm="100000">
                                          <p:val>
                                            <p:strVal val="#ppt_h"/>
                                          </p:val>
                                        </p:tav>
                                      </p:tavLst>
                                    </p:anim>
                                    <p:anim calcmode="lin" valueType="num">
                                      <p:cBhvr>
                                        <p:cTn id="16"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7"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8"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9" dur="1000" decel="50000">
                                          <p:stCondLst>
                                            <p:cond delay="0"/>
                                          </p:stCondLst>
                                        </p:cTn>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25" presetClass="entr" presetSubtype="0" fill="hold" nodeType="clickEffect">
                                  <p:stCondLst>
                                    <p:cond delay="0"/>
                                  </p:stCondLst>
                                  <p:childTnLst>
                                    <p:set>
                                      <p:cBhvr>
                                        <p:cTn id="23" dur="1" fill="hold">
                                          <p:stCondLst>
                                            <p:cond delay="0"/>
                                          </p:stCondLst>
                                        </p:cTn>
                                        <p:tgtEl>
                                          <p:spTgt spid="19458"/>
                                        </p:tgtEl>
                                        <p:attrNameLst>
                                          <p:attrName>style.visibility</p:attrName>
                                        </p:attrNameLst>
                                      </p:cBhvr>
                                      <p:to>
                                        <p:strVal val="visible"/>
                                      </p:to>
                                    </p:set>
                                    <p:anim calcmode="lin" valueType="num">
                                      <p:cBhvr>
                                        <p:cTn id="24" dur="500" decel="50000" fill="hold">
                                          <p:stCondLst>
                                            <p:cond delay="0"/>
                                          </p:stCondLst>
                                        </p:cTn>
                                        <p:tgtEl>
                                          <p:spTgt spid="19458"/>
                                        </p:tgtEl>
                                        <p:attrNameLst>
                                          <p:attrName>style.rotation</p:attrName>
                                        </p:attrNameLst>
                                      </p:cBhvr>
                                      <p:tavLst>
                                        <p:tav tm="0">
                                          <p:val>
                                            <p:fltVal val="-90"/>
                                          </p:val>
                                        </p:tav>
                                        <p:tav tm="100000">
                                          <p:val>
                                            <p:fltVal val="0"/>
                                          </p:val>
                                        </p:tav>
                                      </p:tavLst>
                                    </p:anim>
                                    <p:anim calcmode="lin" valueType="num">
                                      <p:cBhvr>
                                        <p:cTn id="25" dur="500" decel="50000" fill="hold">
                                          <p:stCondLst>
                                            <p:cond delay="0"/>
                                          </p:stCondLst>
                                        </p:cTn>
                                        <p:tgtEl>
                                          <p:spTgt spid="19458"/>
                                        </p:tgtEl>
                                        <p:attrNameLst>
                                          <p:attrName>ppt_w</p:attrName>
                                        </p:attrNameLst>
                                      </p:cBhvr>
                                      <p:tavLst>
                                        <p:tav tm="0">
                                          <p:val>
                                            <p:strVal val="#ppt_w"/>
                                          </p:val>
                                        </p:tav>
                                        <p:tav tm="100000">
                                          <p:val>
                                            <p:strVal val="#ppt_w*.05"/>
                                          </p:val>
                                        </p:tav>
                                      </p:tavLst>
                                    </p:anim>
                                    <p:anim calcmode="lin" valueType="num">
                                      <p:cBhvr>
                                        <p:cTn id="26" dur="500" accel="50000" fill="hold">
                                          <p:stCondLst>
                                            <p:cond delay="500"/>
                                          </p:stCondLst>
                                        </p:cTn>
                                        <p:tgtEl>
                                          <p:spTgt spid="19458"/>
                                        </p:tgtEl>
                                        <p:attrNameLst>
                                          <p:attrName>ppt_w</p:attrName>
                                        </p:attrNameLst>
                                      </p:cBhvr>
                                      <p:tavLst>
                                        <p:tav tm="0">
                                          <p:val>
                                            <p:strVal val="#ppt_w*.05"/>
                                          </p:val>
                                        </p:tav>
                                        <p:tav tm="100000">
                                          <p:val>
                                            <p:strVal val="#ppt_w"/>
                                          </p:val>
                                        </p:tav>
                                      </p:tavLst>
                                    </p:anim>
                                    <p:anim calcmode="lin" valueType="num">
                                      <p:cBhvr>
                                        <p:cTn id="27" dur="1000" fill="hold"/>
                                        <p:tgtEl>
                                          <p:spTgt spid="19458"/>
                                        </p:tgtEl>
                                        <p:attrNameLst>
                                          <p:attrName>ppt_h</p:attrName>
                                        </p:attrNameLst>
                                      </p:cBhvr>
                                      <p:tavLst>
                                        <p:tav tm="0">
                                          <p:val>
                                            <p:strVal val="#ppt_h"/>
                                          </p:val>
                                        </p:tav>
                                        <p:tav tm="100000">
                                          <p:val>
                                            <p:strVal val="#ppt_h"/>
                                          </p:val>
                                        </p:tav>
                                      </p:tavLst>
                                    </p:anim>
                                    <p:anim calcmode="lin" valueType="num">
                                      <p:cBhvr>
                                        <p:cTn id="28" dur="500" decel="50000" fill="hold">
                                          <p:stCondLst>
                                            <p:cond delay="0"/>
                                          </p:stCondLst>
                                        </p:cTn>
                                        <p:tgtEl>
                                          <p:spTgt spid="19458"/>
                                        </p:tgtEl>
                                        <p:attrNameLst>
                                          <p:attrName>ppt_x</p:attrName>
                                        </p:attrNameLst>
                                      </p:cBhvr>
                                      <p:tavLst>
                                        <p:tav tm="0">
                                          <p:val>
                                            <p:strVal val="#ppt_x+.4"/>
                                          </p:val>
                                        </p:tav>
                                        <p:tav tm="100000">
                                          <p:val>
                                            <p:strVal val="#ppt_x"/>
                                          </p:val>
                                        </p:tav>
                                      </p:tavLst>
                                    </p:anim>
                                    <p:anim calcmode="lin" valueType="num">
                                      <p:cBhvr>
                                        <p:cTn id="29" dur="500" decel="50000" fill="hold">
                                          <p:stCondLst>
                                            <p:cond delay="0"/>
                                          </p:stCondLst>
                                        </p:cTn>
                                        <p:tgtEl>
                                          <p:spTgt spid="19458"/>
                                        </p:tgtEl>
                                        <p:attrNameLst>
                                          <p:attrName>ppt_y</p:attrName>
                                        </p:attrNameLst>
                                      </p:cBhvr>
                                      <p:tavLst>
                                        <p:tav tm="0">
                                          <p:val>
                                            <p:strVal val="#ppt_y-.2"/>
                                          </p:val>
                                        </p:tav>
                                        <p:tav tm="100000">
                                          <p:val>
                                            <p:strVal val="#ppt_y+.1"/>
                                          </p:val>
                                        </p:tav>
                                      </p:tavLst>
                                    </p:anim>
                                    <p:anim calcmode="lin" valueType="num">
                                      <p:cBhvr>
                                        <p:cTn id="30" dur="500" accel="50000" fill="hold">
                                          <p:stCondLst>
                                            <p:cond delay="500"/>
                                          </p:stCondLst>
                                        </p:cTn>
                                        <p:tgtEl>
                                          <p:spTgt spid="19458"/>
                                        </p:tgtEl>
                                        <p:attrNameLst>
                                          <p:attrName>ppt_y</p:attrName>
                                        </p:attrNameLst>
                                      </p:cBhvr>
                                      <p:tavLst>
                                        <p:tav tm="0">
                                          <p:val>
                                            <p:strVal val="#ppt_y+.1"/>
                                          </p:val>
                                        </p:tav>
                                        <p:tav tm="100000">
                                          <p:val>
                                            <p:strVal val="#ppt_y"/>
                                          </p:val>
                                        </p:tav>
                                      </p:tavLst>
                                    </p:anim>
                                    <p:animEffect transition="in" filter="fade">
                                      <p:cBhvr>
                                        <p:cTn id="31" dur="1000" decel="50000">
                                          <p:stCondLst>
                                            <p:cond delay="0"/>
                                          </p:stCondLst>
                                        </p:cTn>
                                        <p:tgtEl>
                                          <p:spTgt spid="19458"/>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 calcmode="lin" valueType="num">
                                      <p:cBhvr additive="base">
                                        <p:cTn id="3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00042"/>
            <a:ext cx="7467600" cy="917596"/>
          </a:xfrm>
        </p:spPr>
        <p:txBody>
          <a:bodyPr>
            <a:noAutofit/>
          </a:bodyPr>
          <a:lstStyle/>
          <a:p>
            <a:pPr lvl="0"/>
            <a:r>
              <a:rPr lang="cs-CZ" sz="3600" b="1" u="sng" dirty="0" smtClean="0">
                <a:solidFill>
                  <a:srgbClr val="92D050"/>
                </a:solidFill>
                <a:latin typeface="Times New Roman" pitchFamily="18" charset="0"/>
                <a:cs typeface="Times New Roman" pitchFamily="18" charset="0"/>
              </a:rPr>
              <a:t>…odpovězte na otázky</a:t>
            </a: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endParaRPr lang="cs-CZ" sz="3600" b="1" dirty="0">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600200"/>
            <a:ext cx="3657600" cy="4972072"/>
          </a:xfrm>
        </p:spPr>
        <p:txBody>
          <a:bodyPr>
            <a:normAutofit fontScale="77500" lnSpcReduction="20000"/>
          </a:bodyPr>
          <a:lstStyle/>
          <a:p>
            <a:pPr lvl="0"/>
            <a:r>
              <a:rPr lang="cs-CZ" i="1" dirty="0" smtClean="0"/>
              <a:t>Jak se jmenuje tento román?</a:t>
            </a:r>
          </a:p>
          <a:p>
            <a:pPr lvl="0">
              <a:buNone/>
            </a:pPr>
            <a:endParaRPr lang="cs-CZ" dirty="0" smtClean="0"/>
          </a:p>
          <a:p>
            <a:pPr lvl="0"/>
            <a:r>
              <a:rPr lang="cs-CZ" i="1" dirty="0" smtClean="0"/>
              <a:t>Kdo je jeho autorem?</a:t>
            </a:r>
          </a:p>
          <a:p>
            <a:pPr lvl="0">
              <a:buNone/>
            </a:pPr>
            <a:endParaRPr lang="cs-CZ" dirty="0" smtClean="0"/>
          </a:p>
          <a:p>
            <a:pPr lvl="0"/>
            <a:r>
              <a:rPr lang="cs-CZ" i="1" dirty="0" smtClean="0"/>
              <a:t>Jaké národnosti je autor?</a:t>
            </a:r>
          </a:p>
          <a:p>
            <a:pPr lvl="0">
              <a:buNone/>
            </a:pPr>
            <a:endParaRPr lang="cs-CZ" dirty="0" smtClean="0"/>
          </a:p>
          <a:p>
            <a:pPr lvl="0"/>
            <a:r>
              <a:rPr lang="cs-CZ" i="1" dirty="0" smtClean="0"/>
              <a:t>Proč mají vracející se vojáci problém sžít se s ostatními lidmi?</a:t>
            </a:r>
          </a:p>
          <a:p>
            <a:pPr lvl="0">
              <a:buNone/>
            </a:pPr>
            <a:endParaRPr lang="cs-CZ" dirty="0" smtClean="0"/>
          </a:p>
          <a:p>
            <a:pPr lvl="0"/>
            <a:r>
              <a:rPr lang="cs-CZ" i="1" dirty="0" smtClean="0"/>
              <a:t>Jak si představuješ den vojáka? Jaké problémy na vojáka číhaly?</a:t>
            </a:r>
            <a:endParaRPr lang="cs-CZ" dirty="0" smtClean="0"/>
          </a:p>
          <a:p>
            <a:pPr>
              <a:buNone/>
            </a:pPr>
            <a:r>
              <a:rPr lang="cs-CZ" i="1" dirty="0" smtClean="0"/>
              <a:t> </a:t>
            </a:r>
            <a:endParaRPr lang="cs-CZ" dirty="0" smtClean="0"/>
          </a:p>
          <a:p>
            <a:endParaRPr lang="cs-CZ" dirty="0"/>
          </a:p>
        </p:txBody>
      </p:sp>
      <p:sp>
        <p:nvSpPr>
          <p:cNvPr id="4" name="Zástupný symbol pro obsah 3"/>
          <p:cNvSpPr>
            <a:spLocks noGrp="1"/>
          </p:cNvSpPr>
          <p:nvPr>
            <p:ph sz="half" idx="2"/>
          </p:nvPr>
        </p:nvSpPr>
        <p:spPr>
          <a:xfrm>
            <a:off x="4267200" y="1600200"/>
            <a:ext cx="4162452" cy="4525963"/>
          </a:xfrm>
        </p:spPr>
        <p:txBody>
          <a:bodyPr>
            <a:normAutofit fontScale="77500" lnSpcReduction="20000"/>
          </a:bodyPr>
          <a:lstStyle/>
          <a:p>
            <a:pPr>
              <a:buNone/>
            </a:pPr>
            <a:endParaRPr lang="cs-CZ" b="1" i="1" dirty="0" smtClean="0">
              <a:solidFill>
                <a:srgbClr val="92D050"/>
              </a:solidFill>
            </a:endParaRPr>
          </a:p>
          <a:p>
            <a:pPr>
              <a:buNone/>
            </a:pPr>
            <a:endParaRPr lang="cs-CZ" dirty="0"/>
          </a:p>
        </p:txBody>
      </p:sp>
      <p:sp>
        <p:nvSpPr>
          <p:cNvPr id="5" name="Elipsa 4"/>
          <p:cNvSpPr/>
          <p:nvPr/>
        </p:nvSpPr>
        <p:spPr>
          <a:xfrm>
            <a:off x="3643306" y="1214422"/>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Na západní frontě klid</a:t>
            </a:r>
          </a:p>
        </p:txBody>
      </p:sp>
      <p:sp>
        <p:nvSpPr>
          <p:cNvPr id="6" name="Elipsa 5"/>
          <p:cNvSpPr/>
          <p:nvPr/>
        </p:nvSpPr>
        <p:spPr>
          <a:xfrm>
            <a:off x="5572132" y="1928802"/>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Erich Maria Remarque</a:t>
            </a:r>
          </a:p>
        </p:txBody>
      </p:sp>
      <p:sp>
        <p:nvSpPr>
          <p:cNvPr id="7" name="Elipsa 6"/>
          <p:cNvSpPr/>
          <p:nvPr/>
        </p:nvSpPr>
        <p:spPr>
          <a:xfrm>
            <a:off x="3929058" y="2786058"/>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Německé</a:t>
            </a:r>
          </a:p>
        </p:txBody>
      </p:sp>
      <p:sp>
        <p:nvSpPr>
          <p:cNvPr id="8" name="Elipsa 7"/>
          <p:cNvSpPr/>
          <p:nvPr/>
        </p:nvSpPr>
        <p:spPr>
          <a:xfrm>
            <a:off x="5643570" y="3500438"/>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Nedokážou zapomenout na hrůzy války</a:t>
            </a:r>
          </a:p>
        </p:txBody>
      </p:sp>
      <p:pic>
        <p:nvPicPr>
          <p:cNvPr id="11" name="Picture 2" descr="C:\Users\Aja\AppData\Local\Microsoft\Windows\Temporary Internet Files\Content.IE5\B5C89PBA\MC900331618[1].wmf"/>
          <p:cNvPicPr>
            <a:picLocks noChangeAspect="1" noChangeArrowheads="1"/>
          </p:cNvPicPr>
          <p:nvPr/>
        </p:nvPicPr>
        <p:blipFill>
          <a:blip r:embed="rId3"/>
          <a:srcRect/>
          <a:stretch>
            <a:fillRect/>
          </a:stretch>
        </p:blipFill>
        <p:spPr bwMode="auto">
          <a:xfrm>
            <a:off x="6286512" y="5357826"/>
            <a:ext cx="2143140" cy="1211153"/>
          </a:xfrm>
          <a:prstGeom prst="rect">
            <a:avLst/>
          </a:prstGeom>
          <a:noFill/>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 calcmode="lin" valueType="num">
                                      <p:cBhvr additive="base">
                                        <p:cTn id="2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5"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34"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35"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36" dur="1000" fill="hold"/>
                                        <p:tgtEl>
                                          <p:spTgt spid="5"/>
                                        </p:tgtEl>
                                        <p:attrNameLst>
                                          <p:attrName>ppt_h</p:attrName>
                                        </p:attrNameLst>
                                      </p:cBhvr>
                                      <p:tavLst>
                                        <p:tav tm="0">
                                          <p:val>
                                            <p:strVal val="#ppt_h"/>
                                          </p:val>
                                        </p:tav>
                                        <p:tav tm="100000">
                                          <p:val>
                                            <p:strVal val="#ppt_h"/>
                                          </p:val>
                                        </p:tav>
                                      </p:tavLst>
                                    </p:anim>
                                    <p:anim calcmode="lin" valueType="num">
                                      <p:cBhvr>
                                        <p:cTn id="37"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38"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39"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40" dur="1000" decel="50000">
                                          <p:stCondLst>
                                            <p:cond delay="0"/>
                                          </p:stCondLst>
                                        </p:cTn>
                                        <p:tgtEl>
                                          <p:spTgt spid="5"/>
                                        </p:tgtEl>
                                      </p:cBhvr>
                                    </p:animEffect>
                                  </p:childTnLst>
                                </p:cTn>
                              </p:par>
                            </p:childTnLst>
                          </p:cTn>
                        </p:par>
                      </p:childTnLst>
                    </p:cTn>
                  </p:par>
                  <p:par>
                    <p:cTn id="41" fill="hold">
                      <p:stCondLst>
                        <p:cond delay="indefinite"/>
                      </p:stCondLst>
                      <p:childTnLst>
                        <p:par>
                          <p:cTn id="42" fill="hold">
                            <p:stCondLst>
                              <p:cond delay="0"/>
                            </p:stCondLst>
                            <p:childTnLst>
                              <p:par>
                                <p:cTn id="43" presetID="25"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anim calcmode="lin" valueType="num">
                                      <p:cBhvr>
                                        <p:cTn id="45"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46"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47"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48" dur="1000" fill="hold"/>
                                        <p:tgtEl>
                                          <p:spTgt spid="6"/>
                                        </p:tgtEl>
                                        <p:attrNameLst>
                                          <p:attrName>ppt_h</p:attrName>
                                        </p:attrNameLst>
                                      </p:cBhvr>
                                      <p:tavLst>
                                        <p:tav tm="0">
                                          <p:val>
                                            <p:strVal val="#ppt_h"/>
                                          </p:val>
                                        </p:tav>
                                        <p:tav tm="100000">
                                          <p:val>
                                            <p:strVal val="#ppt_h"/>
                                          </p:val>
                                        </p:tav>
                                      </p:tavLst>
                                    </p:anim>
                                    <p:anim calcmode="lin" valueType="num">
                                      <p:cBhvr>
                                        <p:cTn id="49"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50"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51"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52" dur="1000" decel="50000">
                                          <p:stCondLst>
                                            <p:cond delay="0"/>
                                          </p:stCondLst>
                                        </p:cTn>
                                        <p:tgtEl>
                                          <p:spTgt spid="6"/>
                                        </p:tgtEl>
                                      </p:cBhvr>
                                    </p:animEffect>
                                  </p:childTnLst>
                                </p:cTn>
                              </p:par>
                            </p:childTnLst>
                          </p:cTn>
                        </p:par>
                      </p:childTnLst>
                    </p:cTn>
                  </p:par>
                  <p:par>
                    <p:cTn id="53" fill="hold">
                      <p:stCondLst>
                        <p:cond delay="indefinite"/>
                      </p:stCondLst>
                      <p:childTnLst>
                        <p:par>
                          <p:cTn id="54" fill="hold">
                            <p:stCondLst>
                              <p:cond delay="0"/>
                            </p:stCondLst>
                            <p:childTnLst>
                              <p:par>
                                <p:cTn id="55" presetID="25" presetClass="entr" presetSubtype="0"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anim calcmode="lin" valueType="num">
                                      <p:cBhvr>
                                        <p:cTn id="57"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58"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59"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60" dur="1000" fill="hold"/>
                                        <p:tgtEl>
                                          <p:spTgt spid="7"/>
                                        </p:tgtEl>
                                        <p:attrNameLst>
                                          <p:attrName>ppt_h</p:attrName>
                                        </p:attrNameLst>
                                      </p:cBhvr>
                                      <p:tavLst>
                                        <p:tav tm="0">
                                          <p:val>
                                            <p:strVal val="#ppt_h"/>
                                          </p:val>
                                        </p:tav>
                                        <p:tav tm="100000">
                                          <p:val>
                                            <p:strVal val="#ppt_h"/>
                                          </p:val>
                                        </p:tav>
                                      </p:tavLst>
                                    </p:anim>
                                    <p:anim calcmode="lin" valueType="num">
                                      <p:cBhvr>
                                        <p:cTn id="61"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62"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63"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64" dur="1000" decel="50000">
                                          <p:stCondLst>
                                            <p:cond delay="0"/>
                                          </p:stCondLst>
                                        </p:cTn>
                                        <p:tgtEl>
                                          <p:spTgt spid="7"/>
                                        </p:tgtEl>
                                      </p:cBhvr>
                                    </p:animEffect>
                                  </p:childTnLst>
                                </p:cTn>
                              </p:par>
                            </p:childTnLst>
                          </p:cTn>
                        </p:par>
                      </p:childTnLst>
                    </p:cTn>
                  </p:par>
                  <p:par>
                    <p:cTn id="65" fill="hold">
                      <p:stCondLst>
                        <p:cond delay="indefinite"/>
                      </p:stCondLst>
                      <p:childTnLst>
                        <p:par>
                          <p:cTn id="66" fill="hold">
                            <p:stCondLst>
                              <p:cond delay="0"/>
                            </p:stCondLst>
                            <p:childTnLst>
                              <p:par>
                                <p:cTn id="67" presetID="25" presetClass="entr" presetSubtype="0" fill="hold" grpId="0" nodeType="clickEffect">
                                  <p:stCondLst>
                                    <p:cond delay="0"/>
                                  </p:stCondLst>
                                  <p:childTnLst>
                                    <p:set>
                                      <p:cBhvr>
                                        <p:cTn id="68" dur="1" fill="hold">
                                          <p:stCondLst>
                                            <p:cond delay="0"/>
                                          </p:stCondLst>
                                        </p:cTn>
                                        <p:tgtEl>
                                          <p:spTgt spid="8"/>
                                        </p:tgtEl>
                                        <p:attrNameLst>
                                          <p:attrName>style.visibility</p:attrName>
                                        </p:attrNameLst>
                                      </p:cBhvr>
                                      <p:to>
                                        <p:strVal val="visible"/>
                                      </p:to>
                                    </p:set>
                                    <p:anim calcmode="lin" valueType="num">
                                      <p:cBhvr>
                                        <p:cTn id="69"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70"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71"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72" dur="1000" fill="hold"/>
                                        <p:tgtEl>
                                          <p:spTgt spid="8"/>
                                        </p:tgtEl>
                                        <p:attrNameLst>
                                          <p:attrName>ppt_h</p:attrName>
                                        </p:attrNameLst>
                                      </p:cBhvr>
                                      <p:tavLst>
                                        <p:tav tm="0">
                                          <p:val>
                                            <p:strVal val="#ppt_h"/>
                                          </p:val>
                                        </p:tav>
                                        <p:tav tm="100000">
                                          <p:val>
                                            <p:strVal val="#ppt_h"/>
                                          </p:val>
                                        </p:tav>
                                      </p:tavLst>
                                    </p:anim>
                                    <p:anim calcmode="lin" valueType="num">
                                      <p:cBhvr>
                                        <p:cTn id="73"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74"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75"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76" dur="1000" decel="50000">
                                          <p:stCondLst>
                                            <p:cond delay="0"/>
                                          </p:stCondLst>
                                        </p:cTn>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Přečti si popis románu </a:t>
            </a:r>
            <a:endParaRPr lang="cs-CZ" sz="3600" dirty="0"/>
          </a:p>
        </p:txBody>
      </p:sp>
      <p:sp>
        <p:nvSpPr>
          <p:cNvPr id="3" name="Zástupný symbol pro obsah 2"/>
          <p:cNvSpPr>
            <a:spLocks noGrp="1"/>
          </p:cNvSpPr>
          <p:nvPr>
            <p:ph sz="half" idx="1"/>
          </p:nvPr>
        </p:nvSpPr>
        <p:spPr>
          <a:xfrm>
            <a:off x="457200" y="1600200"/>
            <a:ext cx="4114800" cy="4525963"/>
          </a:xfrm>
        </p:spPr>
        <p:txBody>
          <a:bodyPr>
            <a:normAutofit fontScale="85000" lnSpcReduction="10000"/>
          </a:bodyPr>
          <a:lstStyle/>
          <a:p>
            <a:pPr lvl="0" algn="ctr"/>
            <a:r>
              <a:rPr lang="cs-CZ" dirty="0" smtClean="0"/>
              <a:t> </a:t>
            </a:r>
            <a:r>
              <a:rPr lang="cs-CZ" b="1" dirty="0" smtClean="0"/>
              <a:t>Stařičkého rybáře Santiaga provází jen smůla. Nechytil žádnou větší rybu, ztrácí přátele. Jednoho dne se vydá opět na moře, ale pluje na širé moře daleko od břehu. Opět nic nechytá, ztrácí naději. Když v tom se na jednu udici chytne ryba takovou silou, že málem chatrnou loďku převrhne…</a:t>
            </a:r>
          </a:p>
          <a:p>
            <a:pPr algn="ctr">
              <a:buNone/>
            </a:pPr>
            <a:r>
              <a:rPr lang="cs-CZ" b="1" dirty="0" smtClean="0"/>
              <a:t> </a:t>
            </a:r>
          </a:p>
          <a:p>
            <a:endParaRPr lang="cs-CZ" dirty="0"/>
          </a:p>
        </p:txBody>
      </p:sp>
      <p:sp>
        <p:nvSpPr>
          <p:cNvPr id="4" name="Zástupný symbol pro obsah 3"/>
          <p:cNvSpPr>
            <a:spLocks noGrp="1"/>
          </p:cNvSpPr>
          <p:nvPr>
            <p:ph sz="half" idx="2"/>
          </p:nvPr>
        </p:nvSpPr>
        <p:spPr/>
        <p:txBody>
          <a:bodyPr>
            <a:normAutofit fontScale="85000" lnSpcReduction="10000"/>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pPr>
              <a:buNone/>
            </a:pPr>
            <a:r>
              <a:rPr lang="cs-CZ" dirty="0" smtClean="0"/>
              <a:t>      .</a:t>
            </a:r>
            <a:endParaRPr lang="cs-CZ" dirty="0"/>
          </a:p>
        </p:txBody>
      </p:sp>
      <p:pic>
        <p:nvPicPr>
          <p:cNvPr id="24578" name="Picture 2"/>
          <p:cNvPicPr>
            <a:picLocks noChangeAspect="1" noChangeArrowheads="1"/>
          </p:cNvPicPr>
          <p:nvPr/>
        </p:nvPicPr>
        <p:blipFill>
          <a:blip r:embed="rId3"/>
          <a:srcRect/>
          <a:stretch>
            <a:fillRect/>
          </a:stretch>
        </p:blipFill>
        <p:spPr bwMode="auto">
          <a:xfrm>
            <a:off x="5143504" y="857232"/>
            <a:ext cx="3350442" cy="4286280"/>
          </a:xfrm>
          <a:prstGeom prst="rect">
            <a:avLst/>
          </a:prstGeom>
          <a:noFill/>
          <a:ln w="9525">
            <a:solidFill>
              <a:srgbClr val="7030A0"/>
            </a:solidFill>
            <a:miter lim="800000"/>
            <a:headEnd/>
            <a:tailEnd/>
          </a:ln>
          <a:effectLst>
            <a:glow rad="228600">
              <a:schemeClr val="accent3">
                <a:satMod val="175000"/>
                <a:alpha val="40000"/>
              </a:schemeClr>
            </a:glow>
          </a:effectLst>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24578"/>
                                        </p:tgtEl>
                                        <p:attrNameLst>
                                          <p:attrName>style.visibility</p:attrName>
                                        </p:attrNameLst>
                                      </p:cBhvr>
                                      <p:to>
                                        <p:strVal val="visible"/>
                                      </p:to>
                                    </p:set>
                                    <p:anim calcmode="lin" valueType="num">
                                      <p:cBhvr>
                                        <p:cTn id="19" dur="500" decel="50000" fill="hold">
                                          <p:stCondLst>
                                            <p:cond delay="0"/>
                                          </p:stCondLst>
                                        </p:cTn>
                                        <p:tgtEl>
                                          <p:spTgt spid="24578"/>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24578"/>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24578"/>
                                        </p:tgtEl>
                                        <p:attrNameLst>
                                          <p:attrName>ppt_w</p:attrName>
                                        </p:attrNameLst>
                                      </p:cBhvr>
                                      <p:tavLst>
                                        <p:tav tm="0">
                                          <p:val>
                                            <p:strVal val="#ppt_w*.05"/>
                                          </p:val>
                                        </p:tav>
                                        <p:tav tm="100000">
                                          <p:val>
                                            <p:strVal val="#ppt_w"/>
                                          </p:val>
                                        </p:tav>
                                      </p:tavLst>
                                    </p:anim>
                                    <p:anim calcmode="lin" valueType="num">
                                      <p:cBhvr>
                                        <p:cTn id="22" dur="1000" fill="hold"/>
                                        <p:tgtEl>
                                          <p:spTgt spid="24578"/>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24578"/>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24578"/>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24578"/>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24578"/>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 calcmode="lin" valueType="num">
                                      <p:cBhvr additive="base">
                                        <p:cTn id="3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642918"/>
            <a:ext cx="7467600" cy="774720"/>
          </a:xfrm>
        </p:spPr>
        <p:txBody>
          <a:bodyPr>
            <a:noAutofit/>
          </a:bodyPr>
          <a:lstStyle/>
          <a:p>
            <a:pPr lvl="0"/>
            <a:r>
              <a:rPr lang="cs-CZ" sz="3600" b="1" u="sng" dirty="0" smtClean="0">
                <a:solidFill>
                  <a:srgbClr val="92D050"/>
                </a:solidFill>
                <a:latin typeface="Times New Roman" pitchFamily="18" charset="0"/>
                <a:cs typeface="Times New Roman" pitchFamily="18" charset="0"/>
              </a:rPr>
              <a:t>…odpovězte na otázky</a:t>
            </a:r>
            <a:r>
              <a:rPr lang="cs-CZ" sz="3600" dirty="0" smtClean="0">
                <a:solidFill>
                  <a:srgbClr val="92D050"/>
                </a:solidFill>
                <a:latin typeface="Times New Roman" pitchFamily="18" charset="0"/>
                <a:cs typeface="Times New Roman" pitchFamily="18" charset="0"/>
              </a:rPr>
              <a:t/>
            </a:r>
            <a:br>
              <a:rPr lang="cs-CZ" sz="3600" dirty="0" smtClean="0">
                <a:solidFill>
                  <a:srgbClr val="92D050"/>
                </a:solidFill>
                <a:latin typeface="Times New Roman" pitchFamily="18" charset="0"/>
                <a:cs typeface="Times New Roman" pitchFamily="18" charset="0"/>
              </a:rPr>
            </a:br>
            <a:endParaRPr lang="cs-CZ" sz="3600"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lstStyle/>
          <a:p>
            <a:pPr lvl="0"/>
            <a:r>
              <a:rPr lang="cs-CZ" i="1" dirty="0" smtClean="0"/>
              <a:t>Jak se jmenuje tento román?</a:t>
            </a:r>
            <a:endParaRPr lang="cs-CZ" dirty="0" smtClean="0"/>
          </a:p>
          <a:p>
            <a:pPr lvl="0"/>
            <a:r>
              <a:rPr lang="cs-CZ" i="1" dirty="0" smtClean="0"/>
              <a:t>Kdo je jeho autorem?</a:t>
            </a:r>
            <a:endParaRPr lang="cs-CZ" dirty="0" smtClean="0"/>
          </a:p>
          <a:p>
            <a:pPr lvl="0"/>
            <a:r>
              <a:rPr lang="cs-CZ" i="1" dirty="0" smtClean="0"/>
              <a:t>Jaké je národnosti?</a:t>
            </a:r>
            <a:endParaRPr lang="cs-CZ" dirty="0" smtClean="0"/>
          </a:p>
          <a:p>
            <a:pPr lvl="0"/>
            <a:r>
              <a:rPr lang="cs-CZ" i="1" dirty="0" smtClean="0"/>
              <a:t>Jakou cenu autor za tuto povídku dostal?</a:t>
            </a:r>
            <a:endParaRPr lang="cs-CZ" dirty="0" smtClean="0"/>
          </a:p>
          <a:p>
            <a:pPr lvl="0"/>
            <a:r>
              <a:rPr lang="cs-CZ" i="1" dirty="0" smtClean="0"/>
              <a:t>Dokonči popis příběhu.</a:t>
            </a:r>
            <a:endParaRPr lang="cs-CZ" dirty="0" smtClean="0"/>
          </a:p>
          <a:p>
            <a:pPr>
              <a:buNone/>
            </a:pPr>
            <a:r>
              <a:rPr lang="cs-CZ" i="1" dirty="0" smtClean="0"/>
              <a:t> </a:t>
            </a:r>
            <a:endParaRPr lang="cs-CZ" dirty="0" smtClean="0"/>
          </a:p>
          <a:p>
            <a:endParaRPr lang="cs-CZ" dirty="0"/>
          </a:p>
        </p:txBody>
      </p:sp>
      <p:sp>
        <p:nvSpPr>
          <p:cNvPr id="4" name="Zástupný symbol pro obsah 3"/>
          <p:cNvSpPr>
            <a:spLocks noGrp="1"/>
          </p:cNvSpPr>
          <p:nvPr>
            <p:ph sz="half" idx="2"/>
          </p:nvPr>
        </p:nvSpPr>
        <p:spPr/>
        <p:txBody>
          <a:bodyPr>
            <a:normAutofit/>
          </a:bodyPr>
          <a:lstStyle/>
          <a:p>
            <a:pPr>
              <a:buNone/>
            </a:pPr>
            <a:endParaRPr lang="cs-CZ" sz="2400" b="1" i="1" dirty="0" smtClean="0">
              <a:solidFill>
                <a:srgbClr val="92D050"/>
              </a:solidFill>
            </a:endParaRPr>
          </a:p>
          <a:p>
            <a:pPr>
              <a:buNone/>
            </a:pPr>
            <a:endParaRPr lang="cs-CZ" sz="2400" b="1" i="1" dirty="0" smtClean="0">
              <a:solidFill>
                <a:srgbClr val="92D050"/>
              </a:solidFill>
            </a:endParaRPr>
          </a:p>
          <a:p>
            <a:pPr>
              <a:buNone/>
            </a:pPr>
            <a:endParaRPr lang="cs-CZ" sz="2400" b="1" i="1" dirty="0" smtClean="0">
              <a:solidFill>
                <a:srgbClr val="92D050"/>
              </a:solidFill>
            </a:endParaRPr>
          </a:p>
          <a:p>
            <a:pPr>
              <a:buNone/>
            </a:pPr>
            <a:endParaRPr lang="cs-CZ" sz="2400" b="1" i="1" dirty="0" smtClean="0">
              <a:solidFill>
                <a:srgbClr val="92D050"/>
              </a:solidFill>
            </a:endParaRPr>
          </a:p>
          <a:p>
            <a:pPr>
              <a:buNone/>
            </a:pPr>
            <a:endParaRPr lang="cs-CZ" sz="2400" b="1" i="1" dirty="0" smtClean="0">
              <a:solidFill>
                <a:srgbClr val="92D050"/>
              </a:solidFill>
            </a:endParaRPr>
          </a:p>
          <a:p>
            <a:pPr>
              <a:buNone/>
            </a:pPr>
            <a:endParaRPr lang="cs-CZ" sz="2400" b="1" i="1" dirty="0" smtClean="0">
              <a:solidFill>
                <a:srgbClr val="92D050"/>
              </a:solidFill>
            </a:endParaRPr>
          </a:p>
          <a:p>
            <a:pPr>
              <a:buNone/>
            </a:pPr>
            <a:endParaRPr lang="cs-CZ" sz="2400" b="1" i="1" dirty="0">
              <a:solidFill>
                <a:srgbClr val="92D050"/>
              </a:solidFill>
            </a:endParaRPr>
          </a:p>
        </p:txBody>
      </p:sp>
      <p:sp>
        <p:nvSpPr>
          <p:cNvPr id="5" name="Elipsa 4"/>
          <p:cNvSpPr/>
          <p:nvPr/>
        </p:nvSpPr>
        <p:spPr>
          <a:xfrm>
            <a:off x="4214810" y="1357298"/>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Stařec a moře</a:t>
            </a:r>
          </a:p>
        </p:txBody>
      </p:sp>
      <p:sp>
        <p:nvSpPr>
          <p:cNvPr id="6" name="Elipsa 5"/>
          <p:cNvSpPr/>
          <p:nvPr/>
        </p:nvSpPr>
        <p:spPr>
          <a:xfrm>
            <a:off x="5715008" y="2285992"/>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Ernest Hemingway</a:t>
            </a:r>
          </a:p>
        </p:txBody>
      </p:sp>
      <p:sp>
        <p:nvSpPr>
          <p:cNvPr id="7" name="Elipsa 6"/>
          <p:cNvSpPr/>
          <p:nvPr/>
        </p:nvSpPr>
        <p:spPr>
          <a:xfrm>
            <a:off x="4071934" y="3143248"/>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Americké</a:t>
            </a:r>
          </a:p>
        </p:txBody>
      </p:sp>
      <p:sp>
        <p:nvSpPr>
          <p:cNvPr id="8" name="Elipsa 7"/>
          <p:cNvSpPr/>
          <p:nvPr/>
        </p:nvSpPr>
        <p:spPr>
          <a:xfrm>
            <a:off x="5500694" y="4071942"/>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Nobelovu cenu</a:t>
            </a:r>
          </a:p>
        </p:txBody>
      </p:sp>
      <p:pic>
        <p:nvPicPr>
          <p:cNvPr id="14" name="Picture 2" descr="C:\Users\Aja\AppData\Local\Microsoft\Windows\Temporary Internet Files\Content.IE5\U2E7PW9E\MC900308569[1].wmf"/>
          <p:cNvPicPr>
            <a:picLocks noChangeAspect="1" noChangeArrowheads="1"/>
          </p:cNvPicPr>
          <p:nvPr/>
        </p:nvPicPr>
        <p:blipFill>
          <a:blip r:embed="rId3"/>
          <a:srcRect/>
          <a:stretch>
            <a:fillRect/>
          </a:stretch>
        </p:blipFill>
        <p:spPr bwMode="auto">
          <a:xfrm>
            <a:off x="3500430" y="4857760"/>
            <a:ext cx="2500330" cy="1713149"/>
          </a:xfrm>
          <a:prstGeom prst="rect">
            <a:avLst/>
          </a:prstGeom>
          <a:noFill/>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5"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34"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35"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36" dur="1000" fill="hold"/>
                                        <p:tgtEl>
                                          <p:spTgt spid="5"/>
                                        </p:tgtEl>
                                        <p:attrNameLst>
                                          <p:attrName>ppt_h</p:attrName>
                                        </p:attrNameLst>
                                      </p:cBhvr>
                                      <p:tavLst>
                                        <p:tav tm="0">
                                          <p:val>
                                            <p:strVal val="#ppt_h"/>
                                          </p:val>
                                        </p:tav>
                                        <p:tav tm="100000">
                                          <p:val>
                                            <p:strVal val="#ppt_h"/>
                                          </p:val>
                                        </p:tav>
                                      </p:tavLst>
                                    </p:anim>
                                    <p:anim calcmode="lin" valueType="num">
                                      <p:cBhvr>
                                        <p:cTn id="37"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38"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39"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40" dur="1000" decel="50000">
                                          <p:stCondLst>
                                            <p:cond delay="0"/>
                                          </p:stCondLst>
                                        </p:cTn>
                                        <p:tgtEl>
                                          <p:spTgt spid="5"/>
                                        </p:tgtEl>
                                      </p:cBhvr>
                                    </p:animEffect>
                                  </p:childTnLst>
                                </p:cTn>
                              </p:par>
                            </p:childTnLst>
                          </p:cTn>
                        </p:par>
                      </p:childTnLst>
                    </p:cTn>
                  </p:par>
                  <p:par>
                    <p:cTn id="41" fill="hold">
                      <p:stCondLst>
                        <p:cond delay="indefinite"/>
                      </p:stCondLst>
                      <p:childTnLst>
                        <p:par>
                          <p:cTn id="42" fill="hold">
                            <p:stCondLst>
                              <p:cond delay="0"/>
                            </p:stCondLst>
                            <p:childTnLst>
                              <p:par>
                                <p:cTn id="43" presetID="25"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anim calcmode="lin" valueType="num">
                                      <p:cBhvr>
                                        <p:cTn id="45"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46"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47"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48" dur="1000" fill="hold"/>
                                        <p:tgtEl>
                                          <p:spTgt spid="6"/>
                                        </p:tgtEl>
                                        <p:attrNameLst>
                                          <p:attrName>ppt_h</p:attrName>
                                        </p:attrNameLst>
                                      </p:cBhvr>
                                      <p:tavLst>
                                        <p:tav tm="0">
                                          <p:val>
                                            <p:strVal val="#ppt_h"/>
                                          </p:val>
                                        </p:tav>
                                        <p:tav tm="100000">
                                          <p:val>
                                            <p:strVal val="#ppt_h"/>
                                          </p:val>
                                        </p:tav>
                                      </p:tavLst>
                                    </p:anim>
                                    <p:anim calcmode="lin" valueType="num">
                                      <p:cBhvr>
                                        <p:cTn id="49"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50"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51"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52" dur="1000" decel="50000">
                                          <p:stCondLst>
                                            <p:cond delay="0"/>
                                          </p:stCondLst>
                                        </p:cTn>
                                        <p:tgtEl>
                                          <p:spTgt spid="6"/>
                                        </p:tgtEl>
                                      </p:cBhvr>
                                    </p:animEffect>
                                  </p:childTnLst>
                                </p:cTn>
                              </p:par>
                            </p:childTnLst>
                          </p:cTn>
                        </p:par>
                      </p:childTnLst>
                    </p:cTn>
                  </p:par>
                  <p:par>
                    <p:cTn id="53" fill="hold">
                      <p:stCondLst>
                        <p:cond delay="indefinite"/>
                      </p:stCondLst>
                      <p:childTnLst>
                        <p:par>
                          <p:cTn id="54" fill="hold">
                            <p:stCondLst>
                              <p:cond delay="0"/>
                            </p:stCondLst>
                            <p:childTnLst>
                              <p:par>
                                <p:cTn id="55" presetID="25" presetClass="entr" presetSubtype="0"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anim calcmode="lin" valueType="num">
                                      <p:cBhvr>
                                        <p:cTn id="57"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58"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59"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60" dur="1000" fill="hold"/>
                                        <p:tgtEl>
                                          <p:spTgt spid="7"/>
                                        </p:tgtEl>
                                        <p:attrNameLst>
                                          <p:attrName>ppt_h</p:attrName>
                                        </p:attrNameLst>
                                      </p:cBhvr>
                                      <p:tavLst>
                                        <p:tav tm="0">
                                          <p:val>
                                            <p:strVal val="#ppt_h"/>
                                          </p:val>
                                        </p:tav>
                                        <p:tav tm="100000">
                                          <p:val>
                                            <p:strVal val="#ppt_h"/>
                                          </p:val>
                                        </p:tav>
                                      </p:tavLst>
                                    </p:anim>
                                    <p:anim calcmode="lin" valueType="num">
                                      <p:cBhvr>
                                        <p:cTn id="61"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62"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63"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64" dur="1000" decel="50000">
                                          <p:stCondLst>
                                            <p:cond delay="0"/>
                                          </p:stCondLst>
                                        </p:cTn>
                                        <p:tgtEl>
                                          <p:spTgt spid="7"/>
                                        </p:tgtEl>
                                      </p:cBhvr>
                                    </p:animEffect>
                                  </p:childTnLst>
                                </p:cTn>
                              </p:par>
                            </p:childTnLst>
                          </p:cTn>
                        </p:par>
                      </p:childTnLst>
                    </p:cTn>
                  </p:par>
                  <p:par>
                    <p:cTn id="65" fill="hold">
                      <p:stCondLst>
                        <p:cond delay="indefinite"/>
                      </p:stCondLst>
                      <p:childTnLst>
                        <p:par>
                          <p:cTn id="66" fill="hold">
                            <p:stCondLst>
                              <p:cond delay="0"/>
                            </p:stCondLst>
                            <p:childTnLst>
                              <p:par>
                                <p:cTn id="67" presetID="25" presetClass="entr" presetSubtype="0" fill="hold" grpId="0" nodeType="clickEffect">
                                  <p:stCondLst>
                                    <p:cond delay="0"/>
                                  </p:stCondLst>
                                  <p:childTnLst>
                                    <p:set>
                                      <p:cBhvr>
                                        <p:cTn id="68" dur="1" fill="hold">
                                          <p:stCondLst>
                                            <p:cond delay="0"/>
                                          </p:stCondLst>
                                        </p:cTn>
                                        <p:tgtEl>
                                          <p:spTgt spid="8"/>
                                        </p:tgtEl>
                                        <p:attrNameLst>
                                          <p:attrName>style.visibility</p:attrName>
                                        </p:attrNameLst>
                                      </p:cBhvr>
                                      <p:to>
                                        <p:strVal val="visible"/>
                                      </p:to>
                                    </p:set>
                                    <p:anim calcmode="lin" valueType="num">
                                      <p:cBhvr>
                                        <p:cTn id="69"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70"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71"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72" dur="1000" fill="hold"/>
                                        <p:tgtEl>
                                          <p:spTgt spid="8"/>
                                        </p:tgtEl>
                                        <p:attrNameLst>
                                          <p:attrName>ppt_h</p:attrName>
                                        </p:attrNameLst>
                                      </p:cBhvr>
                                      <p:tavLst>
                                        <p:tav tm="0">
                                          <p:val>
                                            <p:strVal val="#ppt_h"/>
                                          </p:val>
                                        </p:tav>
                                        <p:tav tm="100000">
                                          <p:val>
                                            <p:strVal val="#ppt_h"/>
                                          </p:val>
                                        </p:tav>
                                      </p:tavLst>
                                    </p:anim>
                                    <p:anim calcmode="lin" valueType="num">
                                      <p:cBhvr>
                                        <p:cTn id="73"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74"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75"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76" dur="1000" decel="50000">
                                          <p:stCondLst>
                                            <p:cond delay="0"/>
                                          </p:stCondLst>
                                        </p:cTn>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Přečti si popis románu </a:t>
            </a:r>
            <a:endParaRPr lang="cs-CZ" sz="3600"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500034" y="1571612"/>
            <a:ext cx="3657600" cy="5043510"/>
          </a:xfrm>
        </p:spPr>
        <p:txBody>
          <a:bodyPr>
            <a:normAutofit fontScale="85000" lnSpcReduction="20000"/>
          </a:bodyPr>
          <a:lstStyle/>
          <a:p>
            <a:pPr lvl="0" algn="ctr"/>
            <a:r>
              <a:rPr lang="cs-CZ" b="1" i="1" dirty="0" smtClean="0"/>
              <a:t>Při bombardování města lidé prchají do prostor podzemní dráhy, aby zde našli dočasný azyl. Mezi nimi i dva mladí lidé – dívka a chlapec. Nepromluví spolu. O pár dní později se spolu znovu potkávají. Promluví spolu a zamilovávají se do sebe. V den jejich svatby se však při bombardování zhroutí mohutný padající pilíř a milence zabije.</a:t>
            </a:r>
          </a:p>
          <a:p>
            <a:endParaRPr lang="cs-CZ" b="1" dirty="0"/>
          </a:p>
        </p:txBody>
      </p:sp>
      <p:sp>
        <p:nvSpPr>
          <p:cNvPr id="4" name="Zástupný symbol pro obsah 3"/>
          <p:cNvSpPr>
            <a:spLocks noGrp="1"/>
          </p:cNvSpPr>
          <p:nvPr>
            <p:ph sz="half" idx="2"/>
          </p:nvPr>
        </p:nvSpPr>
        <p:spPr>
          <a:xfrm>
            <a:off x="4286248" y="1643050"/>
            <a:ext cx="3657600" cy="4525963"/>
          </a:xfrm>
        </p:spPr>
        <p:txBody>
          <a:bodyPr>
            <a:normAutofit fontScale="85000" lnSpcReduction="20000"/>
          </a:bodyPr>
          <a:lstStyle/>
          <a:p>
            <a:pPr>
              <a:buNone/>
            </a:pPr>
            <a:r>
              <a:rPr lang="cs-CZ" dirty="0" smtClean="0"/>
              <a:t>                    </a:t>
            </a:r>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dirty="0" smtClean="0"/>
              <a:t>              .</a:t>
            </a:r>
          </a:p>
        </p:txBody>
      </p:sp>
      <p:pic>
        <p:nvPicPr>
          <p:cNvPr id="18434" name="Picture 2"/>
          <p:cNvPicPr>
            <a:picLocks noChangeAspect="1" noChangeArrowheads="1"/>
          </p:cNvPicPr>
          <p:nvPr/>
        </p:nvPicPr>
        <p:blipFill>
          <a:blip r:embed="rId3"/>
          <a:srcRect/>
          <a:stretch>
            <a:fillRect/>
          </a:stretch>
        </p:blipFill>
        <p:spPr bwMode="auto">
          <a:xfrm>
            <a:off x="5214942" y="785794"/>
            <a:ext cx="3114686" cy="4364406"/>
          </a:xfrm>
          <a:prstGeom prst="rect">
            <a:avLst/>
          </a:prstGeom>
          <a:noFill/>
          <a:ln w="9525">
            <a:noFill/>
            <a:miter lim="800000"/>
            <a:headEnd/>
            <a:tailEnd/>
          </a:ln>
          <a:effectLst/>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18434"/>
                                        </p:tgtEl>
                                        <p:attrNameLst>
                                          <p:attrName>style.visibility</p:attrName>
                                        </p:attrNameLst>
                                      </p:cBhvr>
                                      <p:to>
                                        <p:strVal val="visible"/>
                                      </p:to>
                                    </p:set>
                                    <p:anim calcmode="lin" valueType="num">
                                      <p:cBhvr>
                                        <p:cTn id="19" dur="500" decel="50000" fill="hold">
                                          <p:stCondLst>
                                            <p:cond delay="0"/>
                                          </p:stCondLst>
                                        </p:cTn>
                                        <p:tgtEl>
                                          <p:spTgt spid="18434"/>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8434"/>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8434"/>
                                        </p:tgtEl>
                                        <p:attrNameLst>
                                          <p:attrName>ppt_w</p:attrName>
                                        </p:attrNameLst>
                                      </p:cBhvr>
                                      <p:tavLst>
                                        <p:tav tm="0">
                                          <p:val>
                                            <p:strVal val="#ppt_w*.05"/>
                                          </p:val>
                                        </p:tav>
                                        <p:tav tm="100000">
                                          <p:val>
                                            <p:strVal val="#ppt_w"/>
                                          </p:val>
                                        </p:tav>
                                      </p:tavLst>
                                    </p:anim>
                                    <p:anim calcmode="lin" valueType="num">
                                      <p:cBhvr>
                                        <p:cTn id="22" dur="1000" fill="hold"/>
                                        <p:tgtEl>
                                          <p:spTgt spid="18434"/>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8434"/>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8434"/>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8434"/>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8434"/>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642918"/>
            <a:ext cx="7467600" cy="774720"/>
          </a:xfrm>
        </p:spPr>
        <p:txBody>
          <a:bodyPr>
            <a:normAutofit fontScale="90000"/>
          </a:bodyPr>
          <a:lstStyle/>
          <a:p>
            <a:r>
              <a:rPr lang="cs-CZ" sz="4000" b="1" u="sng" dirty="0" smtClean="0">
                <a:solidFill>
                  <a:srgbClr val="92D050"/>
                </a:solidFill>
                <a:latin typeface="Times New Roman" pitchFamily="18" charset="0"/>
                <a:cs typeface="Times New Roman" pitchFamily="18" charset="0"/>
              </a:rPr>
              <a:t>…odpovězte na otázky</a:t>
            </a:r>
            <a:r>
              <a:rPr lang="cs-CZ" sz="4800" dirty="0" smtClean="0">
                <a:solidFill>
                  <a:srgbClr val="92D050"/>
                </a:solidFill>
                <a:latin typeface="Times New Roman" pitchFamily="18" charset="0"/>
                <a:cs typeface="Times New Roman" pitchFamily="18" charset="0"/>
              </a:rPr>
              <a:t/>
            </a:r>
            <a:br>
              <a:rPr lang="cs-CZ" sz="4800" dirty="0" smtClean="0">
                <a:solidFill>
                  <a:srgbClr val="92D050"/>
                </a:solidFill>
                <a:latin typeface="Times New Roman" pitchFamily="18" charset="0"/>
                <a:cs typeface="Times New Roman" pitchFamily="18" charset="0"/>
              </a:rPr>
            </a:br>
            <a:endParaRPr lang="cs-CZ" dirty="0"/>
          </a:p>
        </p:txBody>
      </p:sp>
      <p:sp>
        <p:nvSpPr>
          <p:cNvPr id="3" name="Zástupný symbol pro obsah 2"/>
          <p:cNvSpPr>
            <a:spLocks noGrp="1"/>
          </p:cNvSpPr>
          <p:nvPr>
            <p:ph sz="half" idx="1"/>
          </p:nvPr>
        </p:nvSpPr>
        <p:spPr>
          <a:xfrm>
            <a:off x="457200" y="2000240"/>
            <a:ext cx="3657600" cy="4125923"/>
          </a:xfrm>
        </p:spPr>
        <p:txBody>
          <a:bodyPr/>
          <a:lstStyle/>
          <a:p>
            <a:pPr lvl="0"/>
            <a:r>
              <a:rPr lang="cs-CZ" i="1" dirty="0" smtClean="0"/>
              <a:t>Jak se jmenuje tento román?</a:t>
            </a:r>
          </a:p>
          <a:p>
            <a:pPr lvl="0">
              <a:buNone/>
            </a:pPr>
            <a:endParaRPr lang="cs-CZ" dirty="0" smtClean="0"/>
          </a:p>
          <a:p>
            <a:pPr lvl="0"/>
            <a:r>
              <a:rPr lang="cs-CZ" i="1" dirty="0" smtClean="0"/>
              <a:t>Jak se nazývá autor tohoto románu?</a:t>
            </a:r>
          </a:p>
          <a:p>
            <a:pPr lvl="0">
              <a:buNone/>
            </a:pPr>
            <a:endParaRPr lang="cs-CZ" dirty="0" smtClean="0"/>
          </a:p>
          <a:p>
            <a:pPr lvl="0"/>
            <a:r>
              <a:rPr lang="cs-CZ" i="1" dirty="0" smtClean="0"/>
              <a:t> Jaké je národnosti?</a:t>
            </a:r>
            <a:endParaRPr lang="cs-CZ" dirty="0" smtClean="0"/>
          </a:p>
          <a:p>
            <a:endParaRPr lang="cs-CZ" dirty="0"/>
          </a:p>
        </p:txBody>
      </p:sp>
      <p:sp>
        <p:nvSpPr>
          <p:cNvPr id="4" name="Zástupný symbol pro obsah 3"/>
          <p:cNvSpPr>
            <a:spLocks noGrp="1"/>
          </p:cNvSpPr>
          <p:nvPr>
            <p:ph sz="half" idx="2"/>
          </p:nvPr>
        </p:nvSpPr>
        <p:spPr/>
        <p:txBody>
          <a:bodyPr/>
          <a:lstStyle/>
          <a:p>
            <a:pPr>
              <a:buNone/>
            </a:pPr>
            <a:endParaRPr lang="cs-CZ" b="1" i="1" dirty="0" smtClean="0">
              <a:solidFill>
                <a:srgbClr val="92D050"/>
              </a:solidFill>
            </a:endParaRPr>
          </a:p>
          <a:p>
            <a:endParaRPr lang="cs-CZ" b="1" i="1" dirty="0" smtClean="0">
              <a:solidFill>
                <a:srgbClr val="92D050"/>
              </a:solidFill>
            </a:endParaRPr>
          </a:p>
          <a:p>
            <a:pPr>
              <a:buNone/>
            </a:pPr>
            <a:endParaRPr lang="cs-CZ" b="1" i="1" dirty="0" smtClean="0">
              <a:solidFill>
                <a:srgbClr val="92D050"/>
              </a:solidFill>
            </a:endParaRPr>
          </a:p>
          <a:p>
            <a:endParaRPr lang="cs-CZ" b="1" i="1" dirty="0" smtClean="0">
              <a:solidFill>
                <a:srgbClr val="92D050"/>
              </a:solidFill>
            </a:endParaRPr>
          </a:p>
          <a:p>
            <a:pPr>
              <a:buNone/>
            </a:pPr>
            <a:endParaRPr lang="cs-CZ" b="1" i="1" dirty="0">
              <a:solidFill>
                <a:srgbClr val="92D050"/>
              </a:solidFill>
            </a:endParaRPr>
          </a:p>
        </p:txBody>
      </p:sp>
      <p:sp>
        <p:nvSpPr>
          <p:cNvPr id="5" name="Elipsa 4"/>
          <p:cNvSpPr/>
          <p:nvPr/>
        </p:nvSpPr>
        <p:spPr>
          <a:xfrm>
            <a:off x="4214810" y="2071678"/>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Petr a Lucie</a:t>
            </a:r>
          </a:p>
        </p:txBody>
      </p:sp>
      <p:sp>
        <p:nvSpPr>
          <p:cNvPr id="6" name="Elipsa 5"/>
          <p:cNvSpPr/>
          <p:nvPr/>
        </p:nvSpPr>
        <p:spPr>
          <a:xfrm>
            <a:off x="5072066" y="3357562"/>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Romain Rolland</a:t>
            </a:r>
          </a:p>
        </p:txBody>
      </p:sp>
      <p:sp>
        <p:nvSpPr>
          <p:cNvPr id="7" name="Elipsa 6"/>
          <p:cNvSpPr/>
          <p:nvPr/>
        </p:nvSpPr>
        <p:spPr>
          <a:xfrm>
            <a:off x="4143372" y="4643446"/>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Francouzské</a:t>
            </a:r>
          </a:p>
        </p:txBody>
      </p:sp>
      <p:pic>
        <p:nvPicPr>
          <p:cNvPr id="2052" name="Picture 4" descr="C:\Users\Aja\AppData\Local\Microsoft\Windows\Temporary Internet Files\Content.IE5\B5C89PBA\MC900355385[1].wmf"/>
          <p:cNvPicPr>
            <a:picLocks noChangeAspect="1" noChangeArrowheads="1"/>
          </p:cNvPicPr>
          <p:nvPr/>
        </p:nvPicPr>
        <p:blipFill>
          <a:blip r:embed="rId3"/>
          <a:srcRect/>
          <a:stretch>
            <a:fillRect/>
          </a:stretch>
        </p:blipFill>
        <p:spPr bwMode="auto">
          <a:xfrm>
            <a:off x="7215206" y="214290"/>
            <a:ext cx="1686181" cy="2286016"/>
          </a:xfrm>
          <a:prstGeom prst="rect">
            <a:avLst/>
          </a:prstGeom>
          <a:noFill/>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22"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23"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24" dur="1000" fill="hold"/>
                                        <p:tgtEl>
                                          <p:spTgt spid="5"/>
                                        </p:tgtEl>
                                        <p:attrNameLst>
                                          <p:attrName>ppt_h</p:attrName>
                                        </p:attrNameLst>
                                      </p:cBhvr>
                                      <p:tavLst>
                                        <p:tav tm="0">
                                          <p:val>
                                            <p:strVal val="#ppt_h"/>
                                          </p:val>
                                        </p:tav>
                                        <p:tav tm="100000">
                                          <p:val>
                                            <p:strVal val="#ppt_h"/>
                                          </p:val>
                                        </p:tav>
                                      </p:tavLst>
                                    </p:anim>
                                    <p:anim calcmode="lin" valueType="num">
                                      <p:cBhvr>
                                        <p:cTn id="25"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26"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27"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28" dur="1000" decel="50000">
                                          <p:stCondLst>
                                            <p:cond delay="0"/>
                                          </p:stCondLst>
                                        </p:cTn>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25"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p:cTn id="33"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34"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35"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36" dur="1000" fill="hold"/>
                                        <p:tgtEl>
                                          <p:spTgt spid="6"/>
                                        </p:tgtEl>
                                        <p:attrNameLst>
                                          <p:attrName>ppt_h</p:attrName>
                                        </p:attrNameLst>
                                      </p:cBhvr>
                                      <p:tavLst>
                                        <p:tav tm="0">
                                          <p:val>
                                            <p:strVal val="#ppt_h"/>
                                          </p:val>
                                        </p:tav>
                                        <p:tav tm="100000">
                                          <p:val>
                                            <p:strVal val="#ppt_h"/>
                                          </p:val>
                                        </p:tav>
                                      </p:tavLst>
                                    </p:anim>
                                    <p:anim calcmode="lin" valueType="num">
                                      <p:cBhvr>
                                        <p:cTn id="37"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38"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39"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40" dur="1000" decel="50000">
                                          <p:stCondLst>
                                            <p:cond delay="0"/>
                                          </p:stCondLst>
                                        </p:cTn>
                                        <p:tgtEl>
                                          <p:spTgt spid="6"/>
                                        </p:tgtEl>
                                      </p:cBhvr>
                                    </p:animEffect>
                                  </p:childTnLst>
                                </p:cTn>
                              </p:par>
                            </p:childTnLst>
                          </p:cTn>
                        </p:par>
                      </p:childTnLst>
                    </p:cTn>
                  </p:par>
                  <p:par>
                    <p:cTn id="41" fill="hold">
                      <p:stCondLst>
                        <p:cond delay="indefinite"/>
                      </p:stCondLst>
                      <p:childTnLst>
                        <p:par>
                          <p:cTn id="42" fill="hold">
                            <p:stCondLst>
                              <p:cond delay="0"/>
                            </p:stCondLst>
                            <p:childTnLst>
                              <p:par>
                                <p:cTn id="43" presetID="25"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anim calcmode="lin" valueType="num">
                                      <p:cBhvr>
                                        <p:cTn id="45"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46"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47"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48" dur="1000" fill="hold"/>
                                        <p:tgtEl>
                                          <p:spTgt spid="7"/>
                                        </p:tgtEl>
                                        <p:attrNameLst>
                                          <p:attrName>ppt_h</p:attrName>
                                        </p:attrNameLst>
                                      </p:cBhvr>
                                      <p:tavLst>
                                        <p:tav tm="0">
                                          <p:val>
                                            <p:strVal val="#ppt_h"/>
                                          </p:val>
                                        </p:tav>
                                        <p:tav tm="100000">
                                          <p:val>
                                            <p:strVal val="#ppt_h"/>
                                          </p:val>
                                        </p:tav>
                                      </p:tavLst>
                                    </p:anim>
                                    <p:anim calcmode="lin" valueType="num">
                                      <p:cBhvr>
                                        <p:cTn id="49"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50"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51"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52"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Práce s literární ukázkou</a:t>
            </a:r>
            <a:endParaRPr lang="cs-CZ" sz="3600"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214282" y="1600200"/>
            <a:ext cx="5214974" cy="5257800"/>
          </a:xfrm>
        </p:spPr>
        <p:txBody>
          <a:bodyPr>
            <a:normAutofit fontScale="85000" lnSpcReduction="20000"/>
          </a:bodyPr>
          <a:lstStyle/>
          <a:p>
            <a:pPr algn="ctr"/>
            <a:r>
              <a:rPr lang="cs-CZ" b="1" i="1" dirty="0" smtClean="0">
                <a:solidFill>
                  <a:schemeClr val="bg1"/>
                </a:solidFill>
                <a:latin typeface="Times New Roman" pitchFamily="18" charset="0"/>
                <a:cs typeface="Times New Roman" pitchFamily="18" charset="0"/>
              </a:rPr>
              <a:t>„Dobrý den," řekla. ,,Dobrý den," zdvořile odpověděl. Obrátil se, ale nic neviděl.  ,,Jsem tady pod jabloní," řekl ten hlas.  „Kdo jsi?" zeptal se. ,,Jsi moc hezká. Půjdeš si se mnou hrát," navrhl ji. ,,Jsem tak smutný..." ,,Nemohu si s tebou hrát,"namítla. ,,Nejsem ochočena."  ,,Omlouvám se,"řekl. Chvíli přemýšlel, a pak dodal:  ,,Co to znamená ochočit?" ,,Ty nejsi zdejší,"řekla. ,,Co tu hledáš?"  ,,Hledám lidi,"odvětil.</a:t>
            </a:r>
          </a:p>
          <a:p>
            <a:pPr algn="ctr"/>
            <a:endParaRPr lang="cs-CZ" b="1" i="1" dirty="0" smtClean="0">
              <a:solidFill>
                <a:schemeClr val="bg1"/>
              </a:solidFill>
              <a:latin typeface="Times New Roman" pitchFamily="18" charset="0"/>
              <a:cs typeface="Times New Roman" pitchFamily="18" charset="0"/>
            </a:endParaRPr>
          </a:p>
          <a:p>
            <a:pPr algn="ctr"/>
            <a:endParaRPr lang="cs-CZ" b="1" i="1" dirty="0" smtClean="0">
              <a:solidFill>
                <a:schemeClr val="bg1"/>
              </a:solidFill>
              <a:latin typeface="Times New Roman" pitchFamily="18" charset="0"/>
              <a:cs typeface="Times New Roman" pitchFamily="18" charset="0"/>
            </a:endParaRPr>
          </a:p>
          <a:p>
            <a:pPr algn="ctr"/>
            <a:r>
              <a:rPr lang="cs-CZ" b="1" i="1" dirty="0" smtClean="0">
                <a:solidFill>
                  <a:schemeClr val="bg1"/>
                </a:solidFill>
                <a:latin typeface="Times New Roman" pitchFamily="18" charset="0"/>
                <a:cs typeface="Times New Roman" pitchFamily="18" charset="0"/>
              </a:rPr>
              <a:t>Citováno: http://www.odaha.com/antoine-de-saint-exupery/maly-princ/maly-princ</a:t>
            </a:r>
            <a:endParaRPr lang="cs-CZ" b="1" dirty="0" smtClean="0">
              <a:solidFill>
                <a:schemeClr val="bg1"/>
              </a:solidFill>
              <a:latin typeface="Times New Roman" pitchFamily="18" charset="0"/>
              <a:cs typeface="Times New Roman" pitchFamily="18" charset="0"/>
            </a:endParaRPr>
          </a:p>
          <a:p>
            <a:endParaRPr lang="cs-CZ" dirty="0"/>
          </a:p>
        </p:txBody>
      </p:sp>
      <p:sp>
        <p:nvSpPr>
          <p:cNvPr id="4" name="Zástupný symbol pro obsah 3"/>
          <p:cNvSpPr>
            <a:spLocks noGrp="1"/>
          </p:cNvSpPr>
          <p:nvPr>
            <p:ph sz="half" idx="2"/>
          </p:nvPr>
        </p:nvSpPr>
        <p:spPr/>
        <p:txBody>
          <a:bodyPr>
            <a:normAutofit fontScale="85000" lnSpcReduction="20000"/>
          </a:bodyPr>
          <a:lstStyle/>
          <a:p>
            <a:pPr>
              <a:buNone/>
            </a:pPr>
            <a:r>
              <a:rPr lang="cs-CZ" dirty="0" smtClean="0"/>
              <a:t>                            .</a:t>
            </a:r>
            <a:endParaRPr lang="cs-CZ" dirty="0"/>
          </a:p>
        </p:txBody>
      </p:sp>
      <p:pic>
        <p:nvPicPr>
          <p:cNvPr id="15362" name="Picture 2"/>
          <p:cNvPicPr>
            <a:picLocks noChangeAspect="1" noChangeArrowheads="1"/>
          </p:cNvPicPr>
          <p:nvPr/>
        </p:nvPicPr>
        <p:blipFill>
          <a:blip r:embed="rId6"/>
          <a:srcRect/>
          <a:stretch>
            <a:fillRect/>
          </a:stretch>
        </p:blipFill>
        <p:spPr bwMode="auto">
          <a:xfrm>
            <a:off x="5715008" y="1428736"/>
            <a:ext cx="3096117" cy="3643338"/>
          </a:xfrm>
          <a:prstGeom prst="rect">
            <a:avLst/>
          </a:prstGeom>
          <a:noFill/>
          <a:ln w="9525">
            <a:solidFill>
              <a:srgbClr val="7030A0"/>
            </a:solidFill>
            <a:miter lim="800000"/>
            <a:headEnd/>
            <a:tailEnd/>
          </a:ln>
          <a:effectLst>
            <a:glow rad="228600">
              <a:schemeClr val="accent3">
                <a:satMod val="175000"/>
                <a:alpha val="40000"/>
              </a:schemeClr>
            </a:glow>
          </a:effectLst>
        </p:spPr>
      </p:pic>
      <p:graphicFrame>
        <p:nvGraphicFramePr>
          <p:cNvPr id="1026" name="Object 2"/>
          <p:cNvGraphicFramePr>
            <a:graphicFrameLocks noChangeAspect="1"/>
          </p:cNvGraphicFramePr>
          <p:nvPr>
            <p:extLst>
              <p:ext uri="{D42A27DB-BD31-4B8C-83A1-F6EECF244321}">
                <p14:modId xmlns:p14="http://schemas.microsoft.com/office/powerpoint/2010/main" val="3060499904"/>
              </p:ext>
            </p:extLst>
          </p:nvPr>
        </p:nvGraphicFramePr>
        <p:xfrm>
          <a:off x="6084168" y="5589240"/>
          <a:ext cx="1333500" cy="685800"/>
        </p:xfrm>
        <a:graphic>
          <a:graphicData uri="http://schemas.openxmlformats.org/presentationml/2006/ole">
            <mc:AlternateContent xmlns:mc="http://schemas.openxmlformats.org/markup-compatibility/2006">
              <mc:Choice xmlns:v="urn:schemas-microsoft-com:vml" Requires="v">
                <p:oleObj spid="_x0000_s1029" name="Objekt prostředí balíčkovače" showAsIcon="1" r:id="rId7" imgW="1333800" imgH="685800" progId="Package">
                  <p:embed/>
                </p:oleObj>
              </mc:Choice>
              <mc:Fallback>
                <p:oleObj name="Objekt prostředí balíčkovače" showAsIcon="1" r:id="rId7" imgW="1333800" imgH="685800" progId="Package">
                  <p:embed/>
                  <p:pic>
                    <p:nvPicPr>
                      <p:cNvPr id="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84168" y="5589240"/>
                        <a:ext cx="13335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5" name="malý princ.mp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7668344" y="5589240"/>
            <a:ext cx="609600" cy="609600"/>
          </a:xfrm>
          <a:prstGeom prst="rect">
            <a:avLst/>
          </a:prstGeom>
        </p:spPr>
      </p:pic>
    </p:spTree>
  </p:cSld>
  <p:clrMapOvr>
    <a:masterClrMapping/>
  </p:clrMapOvr>
  <p:transition spd="slow">
    <p:newsflash/>
    <p:sndAc>
      <p:stSnd>
        <p:snd r:embed="rId5"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15362"/>
                                        </p:tgtEl>
                                        <p:attrNameLst>
                                          <p:attrName>style.visibility</p:attrName>
                                        </p:attrNameLst>
                                      </p:cBhvr>
                                      <p:to>
                                        <p:strVal val="visible"/>
                                      </p:to>
                                    </p:set>
                                    <p:anim calcmode="lin" valueType="num">
                                      <p:cBhvr>
                                        <p:cTn id="19" dur="500" decel="50000" fill="hold">
                                          <p:stCondLst>
                                            <p:cond delay="0"/>
                                          </p:stCondLst>
                                        </p:cTn>
                                        <p:tgtEl>
                                          <p:spTgt spid="15362"/>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5362"/>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5362"/>
                                        </p:tgtEl>
                                        <p:attrNameLst>
                                          <p:attrName>ppt_w</p:attrName>
                                        </p:attrNameLst>
                                      </p:cBhvr>
                                      <p:tavLst>
                                        <p:tav tm="0">
                                          <p:val>
                                            <p:strVal val="#ppt_w*.05"/>
                                          </p:val>
                                        </p:tav>
                                        <p:tav tm="100000">
                                          <p:val>
                                            <p:strVal val="#ppt_w"/>
                                          </p:val>
                                        </p:tav>
                                      </p:tavLst>
                                    </p:anim>
                                    <p:anim calcmode="lin" valueType="num">
                                      <p:cBhvr>
                                        <p:cTn id="22" dur="1000" fill="hold"/>
                                        <p:tgtEl>
                                          <p:spTgt spid="15362"/>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5362"/>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5362"/>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5362"/>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5362"/>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3" restart="whenNotActive" fill="hold" evtFilter="cancelBubble" nodeType="interactiveSeq">
                <p:stCondLst>
                  <p:cond evt="onClick" delay="0">
                    <p:tgtEl>
                      <p:spTgt spid="5"/>
                    </p:tgtEl>
                  </p:cond>
                </p:stCondLst>
                <p:endSync evt="end" delay="0">
                  <p:rtn val="all"/>
                </p:endSync>
                <p:childTnLst>
                  <p:par>
                    <p:cTn id="34" fill="hold">
                      <p:stCondLst>
                        <p:cond delay="0"/>
                      </p:stCondLst>
                      <p:childTnLst>
                        <p:par>
                          <p:cTn id="35" fill="hold">
                            <p:stCondLst>
                              <p:cond delay="0"/>
                            </p:stCondLst>
                            <p:childTnLst>
                              <p:par>
                                <p:cTn id="36" presetID="1" presetClass="mediacall" presetSubtype="0" fill="hold" nodeType="clickEffect">
                                  <p:stCondLst>
                                    <p:cond delay="0"/>
                                  </p:stCondLst>
                                  <p:childTnLst>
                                    <p:cmd type="call" cmd="playFrom(0.0)">
                                      <p:cBhvr>
                                        <p:cTn id="37" dur="56510" fill="hold"/>
                                        <p:tgtEl>
                                          <p:spTgt spid="5"/>
                                        </p:tgtEl>
                                      </p:cBhvr>
                                    </p:cmd>
                                  </p:childTnLst>
                                </p:cTn>
                              </p:par>
                            </p:childTnLst>
                          </p:cTn>
                        </p:par>
                      </p:childTnLst>
                    </p:cTn>
                  </p:par>
                </p:childTnLst>
              </p:cTn>
              <p:nextCondLst>
                <p:cond evt="onClick" delay="0">
                  <p:tgtEl>
                    <p:spTgt spid="5"/>
                  </p:tgtEl>
                </p:cond>
              </p:nextCondLst>
            </p:seq>
            <p:audio>
              <p:cMediaNode vol="80000">
                <p:cTn id="38"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214422"/>
            <a:ext cx="7467600" cy="203216"/>
          </a:xfrm>
        </p:spPr>
        <p:txBody>
          <a:bodyPr>
            <a:noAutofit/>
          </a:bodyPr>
          <a:lstStyle/>
          <a:p>
            <a:pPr lvl="0"/>
            <a:r>
              <a:rPr lang="cs-CZ" sz="3600" b="1" u="sng" dirty="0" smtClean="0">
                <a:solidFill>
                  <a:srgbClr val="92D050"/>
                </a:solidFill>
                <a:latin typeface="Times New Roman" pitchFamily="18" charset="0"/>
                <a:cs typeface="Times New Roman" pitchFamily="18" charset="0"/>
              </a:rPr>
              <a:t>Práce s literární ukázkou.</a:t>
            </a:r>
            <a:r>
              <a:rPr lang="cs-CZ" sz="3600" b="1" dirty="0" smtClean="0">
                <a:solidFill>
                  <a:srgbClr val="92D050"/>
                </a:solidFill>
                <a:latin typeface="Times New Roman" pitchFamily="18" charset="0"/>
                <a:cs typeface="Times New Roman" pitchFamily="18" charset="0"/>
              </a:rPr>
              <a:t/>
            </a:r>
            <a:br>
              <a:rPr lang="cs-CZ" sz="3600" b="1" dirty="0" smtClean="0">
                <a:solidFill>
                  <a:srgbClr val="92D050"/>
                </a:solidFill>
                <a:latin typeface="Times New Roman" pitchFamily="18" charset="0"/>
                <a:cs typeface="Times New Roman" pitchFamily="18" charset="0"/>
              </a:rPr>
            </a:br>
            <a:r>
              <a:rPr lang="cs-CZ" sz="3600" b="1" dirty="0" smtClean="0">
                <a:solidFill>
                  <a:srgbClr val="92D050"/>
                </a:solidFill>
                <a:latin typeface="Times New Roman" pitchFamily="18" charset="0"/>
                <a:cs typeface="Times New Roman" pitchFamily="18" charset="0"/>
              </a:rPr>
              <a:t> </a:t>
            </a:r>
            <a:br>
              <a:rPr lang="cs-CZ" sz="3600" b="1" dirty="0" smtClean="0">
                <a:solidFill>
                  <a:srgbClr val="92D050"/>
                </a:solidFill>
                <a:latin typeface="Times New Roman" pitchFamily="18" charset="0"/>
                <a:cs typeface="Times New Roman" pitchFamily="18" charset="0"/>
              </a:rPr>
            </a:br>
            <a:endParaRPr lang="cs-CZ" sz="3600" b="1"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600200"/>
            <a:ext cx="3657600" cy="5043510"/>
          </a:xfrm>
        </p:spPr>
        <p:txBody>
          <a:bodyPr>
            <a:normAutofit fontScale="92500" lnSpcReduction="10000"/>
          </a:bodyPr>
          <a:lstStyle/>
          <a:p>
            <a:pPr lvl="0"/>
            <a:r>
              <a:rPr lang="cs-CZ" b="1" i="1" dirty="0" smtClean="0">
                <a:solidFill>
                  <a:schemeClr val="bg1"/>
                </a:solidFill>
              </a:rPr>
              <a:t>Kdo v ukázce promlouvá?</a:t>
            </a:r>
          </a:p>
          <a:p>
            <a:pPr lvl="0">
              <a:buNone/>
            </a:pPr>
            <a:endParaRPr lang="cs-CZ" b="1" i="1" dirty="0" smtClean="0">
              <a:solidFill>
                <a:schemeClr val="bg1"/>
              </a:solidFill>
            </a:endParaRPr>
          </a:p>
          <a:p>
            <a:pPr lvl="0"/>
            <a:r>
              <a:rPr lang="cs-CZ" b="1" i="1" dirty="0" smtClean="0">
                <a:solidFill>
                  <a:schemeClr val="bg1"/>
                </a:solidFill>
              </a:rPr>
              <a:t>Kdo je autorem toho textu?</a:t>
            </a:r>
          </a:p>
          <a:p>
            <a:pPr lvl="0">
              <a:buNone/>
            </a:pPr>
            <a:endParaRPr lang="cs-CZ" b="1" i="1" dirty="0" smtClean="0">
              <a:solidFill>
                <a:schemeClr val="bg1"/>
              </a:solidFill>
            </a:endParaRPr>
          </a:p>
          <a:p>
            <a:pPr lvl="0"/>
            <a:r>
              <a:rPr lang="cs-CZ" b="1" i="1" dirty="0" smtClean="0">
                <a:solidFill>
                  <a:schemeClr val="bg1"/>
                </a:solidFill>
              </a:rPr>
              <a:t>Co víš o životě tohoto autora? Jaké bylo jeho povolání?</a:t>
            </a:r>
          </a:p>
          <a:p>
            <a:pPr lvl="0">
              <a:buNone/>
            </a:pPr>
            <a:endParaRPr lang="cs-CZ" b="1" i="1" dirty="0" smtClean="0">
              <a:solidFill>
                <a:schemeClr val="bg1"/>
              </a:solidFill>
            </a:endParaRPr>
          </a:p>
          <a:p>
            <a:pPr lvl="0"/>
            <a:r>
              <a:rPr lang="cs-CZ" b="1" i="1" dirty="0" smtClean="0">
                <a:solidFill>
                  <a:schemeClr val="bg1"/>
                </a:solidFill>
              </a:rPr>
              <a:t>Pro koho je text určen?</a:t>
            </a:r>
          </a:p>
          <a:p>
            <a:pPr>
              <a:buNone/>
            </a:pPr>
            <a:r>
              <a:rPr lang="cs-CZ" b="1" dirty="0" smtClean="0">
                <a:solidFill>
                  <a:schemeClr val="bg1"/>
                </a:solidFill>
              </a:rPr>
              <a:t> </a:t>
            </a:r>
          </a:p>
          <a:p>
            <a:endParaRPr lang="cs-CZ" dirty="0"/>
          </a:p>
        </p:txBody>
      </p:sp>
      <p:sp>
        <p:nvSpPr>
          <p:cNvPr id="4" name="Zástupný symbol pro obsah 3"/>
          <p:cNvSpPr>
            <a:spLocks noGrp="1"/>
          </p:cNvSpPr>
          <p:nvPr>
            <p:ph sz="half" idx="2"/>
          </p:nvPr>
        </p:nvSpPr>
        <p:spPr>
          <a:xfrm>
            <a:off x="4286248" y="1643050"/>
            <a:ext cx="3657600" cy="4525963"/>
          </a:xfrm>
        </p:spPr>
        <p:txBody>
          <a:bodyPr>
            <a:normAutofit fontScale="92500" lnSpcReduction="10000"/>
          </a:bodyPr>
          <a:lstStyle/>
          <a:p>
            <a:pPr>
              <a:buNone/>
            </a:pPr>
            <a:endParaRPr lang="cs-CZ" b="1" i="1" dirty="0" smtClean="0">
              <a:solidFill>
                <a:srgbClr val="92D050"/>
              </a:solidFill>
            </a:endParaRPr>
          </a:p>
          <a:p>
            <a:pPr>
              <a:buNone/>
            </a:pPr>
            <a:endParaRPr lang="cs-CZ" b="1" i="1" dirty="0" smtClean="0">
              <a:solidFill>
                <a:srgbClr val="92D050"/>
              </a:solidFill>
            </a:endParaRPr>
          </a:p>
          <a:p>
            <a:pPr>
              <a:buNone/>
            </a:pPr>
            <a:endParaRPr lang="cs-CZ" b="1" i="1" dirty="0" smtClean="0">
              <a:solidFill>
                <a:srgbClr val="92D050"/>
              </a:solidFill>
            </a:endParaRPr>
          </a:p>
          <a:p>
            <a:pPr>
              <a:buNone/>
            </a:pPr>
            <a:endParaRPr lang="cs-CZ" b="1" i="1" dirty="0" smtClean="0">
              <a:solidFill>
                <a:srgbClr val="92D050"/>
              </a:solidFill>
            </a:endParaRPr>
          </a:p>
          <a:p>
            <a:pPr>
              <a:buNone/>
            </a:pPr>
            <a:endParaRPr lang="cs-CZ" b="1" i="1" dirty="0" smtClean="0">
              <a:solidFill>
                <a:srgbClr val="92D050"/>
              </a:solidFill>
            </a:endParaRPr>
          </a:p>
          <a:p>
            <a:pPr>
              <a:buNone/>
            </a:pPr>
            <a:endParaRPr lang="cs-CZ" b="1" i="1" dirty="0" smtClean="0">
              <a:solidFill>
                <a:srgbClr val="92D050"/>
              </a:solidFill>
            </a:endParaRPr>
          </a:p>
          <a:p>
            <a:endParaRPr lang="cs-CZ" b="1" i="1" dirty="0" smtClean="0">
              <a:solidFill>
                <a:srgbClr val="92D050"/>
              </a:solidFill>
            </a:endParaRPr>
          </a:p>
          <a:p>
            <a:pPr>
              <a:buNone/>
            </a:pPr>
            <a:endParaRPr lang="cs-CZ" b="1" i="1" dirty="0" smtClean="0">
              <a:solidFill>
                <a:srgbClr val="92D050"/>
              </a:solidFill>
            </a:endParaRPr>
          </a:p>
        </p:txBody>
      </p:sp>
      <p:sp>
        <p:nvSpPr>
          <p:cNvPr id="5" name="Elipsa 4"/>
          <p:cNvSpPr/>
          <p:nvPr/>
        </p:nvSpPr>
        <p:spPr>
          <a:xfrm>
            <a:off x="3000364" y="1428736"/>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Liška</a:t>
            </a:r>
          </a:p>
        </p:txBody>
      </p:sp>
      <p:sp>
        <p:nvSpPr>
          <p:cNvPr id="6" name="Elipsa 5"/>
          <p:cNvSpPr/>
          <p:nvPr/>
        </p:nvSpPr>
        <p:spPr>
          <a:xfrm>
            <a:off x="4143372" y="2643182"/>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Antoine de Saint Exupéry</a:t>
            </a:r>
          </a:p>
        </p:txBody>
      </p:sp>
      <p:sp>
        <p:nvSpPr>
          <p:cNvPr id="7" name="Elipsa 6"/>
          <p:cNvSpPr/>
          <p:nvPr/>
        </p:nvSpPr>
        <p:spPr>
          <a:xfrm>
            <a:off x="4857752" y="3929066"/>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Letec, zahynul ve 2. sv. válce</a:t>
            </a:r>
          </a:p>
        </p:txBody>
      </p:sp>
      <p:sp>
        <p:nvSpPr>
          <p:cNvPr id="8" name="Elipsa 7"/>
          <p:cNvSpPr/>
          <p:nvPr/>
        </p:nvSpPr>
        <p:spPr>
          <a:xfrm>
            <a:off x="5715008" y="5357826"/>
            <a:ext cx="3271854" cy="914400"/>
          </a:xfrm>
          <a:prstGeom prst="ellipse">
            <a:avLst/>
          </a:prstGeom>
          <a:solidFill>
            <a:srgbClr val="92D050"/>
          </a:solidFill>
          <a:ln>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Pro dospělé</a:t>
            </a:r>
          </a:p>
        </p:txBody>
      </p:sp>
      <p:pic>
        <p:nvPicPr>
          <p:cNvPr id="23554" name="Picture 2" descr="C:\Users\Aja\AppData\Local\Microsoft\Windows\Temporary Internet Files\Content.IE5\7ZW81JGI\MC900424722[1].wmf"/>
          <p:cNvPicPr>
            <a:picLocks noChangeAspect="1" noChangeArrowheads="1"/>
          </p:cNvPicPr>
          <p:nvPr/>
        </p:nvPicPr>
        <p:blipFill>
          <a:blip r:embed="rId3"/>
          <a:srcRect/>
          <a:stretch>
            <a:fillRect/>
          </a:stretch>
        </p:blipFill>
        <p:spPr bwMode="auto">
          <a:xfrm>
            <a:off x="7786710" y="1857364"/>
            <a:ext cx="785818" cy="1186022"/>
          </a:xfrm>
          <a:prstGeom prst="rect">
            <a:avLst/>
          </a:prstGeom>
          <a:noFill/>
        </p:spPr>
      </p:pic>
      <p:pic>
        <p:nvPicPr>
          <p:cNvPr id="23556" name="Picture 4" descr="C:\Users\Aja\AppData\Local\Microsoft\Windows\Temporary Internet Files\Content.IE5\I8913PAD\MC900391406[1].wmf"/>
          <p:cNvPicPr>
            <a:picLocks noChangeAspect="1" noChangeArrowheads="1"/>
          </p:cNvPicPr>
          <p:nvPr/>
        </p:nvPicPr>
        <p:blipFill>
          <a:blip r:embed="rId4"/>
          <a:srcRect/>
          <a:stretch>
            <a:fillRect/>
          </a:stretch>
        </p:blipFill>
        <p:spPr bwMode="auto">
          <a:xfrm>
            <a:off x="6143636" y="285728"/>
            <a:ext cx="1728753" cy="2350281"/>
          </a:xfrm>
          <a:prstGeom prst="rect">
            <a:avLst/>
          </a:prstGeom>
          <a:noFill/>
        </p:spPr>
      </p:pic>
    </p:spTree>
  </p:cSld>
  <p:clrMapOvr>
    <a:masterClrMapping/>
  </p:clrMapOvr>
  <p:transition spd="slow">
    <p:newsflash/>
    <p:sndAc>
      <p:stSnd>
        <p:snd r:embed="rId2" name="typ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5" presetClass="entr" presetSubtype="0"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p:cTn id="49"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50"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51"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52" dur="1000" fill="hold"/>
                                        <p:tgtEl>
                                          <p:spTgt spid="5"/>
                                        </p:tgtEl>
                                        <p:attrNameLst>
                                          <p:attrName>ppt_h</p:attrName>
                                        </p:attrNameLst>
                                      </p:cBhvr>
                                      <p:tavLst>
                                        <p:tav tm="0">
                                          <p:val>
                                            <p:strVal val="#ppt_h"/>
                                          </p:val>
                                        </p:tav>
                                        <p:tav tm="100000">
                                          <p:val>
                                            <p:strVal val="#ppt_h"/>
                                          </p:val>
                                        </p:tav>
                                      </p:tavLst>
                                    </p:anim>
                                    <p:anim calcmode="lin" valueType="num">
                                      <p:cBhvr>
                                        <p:cTn id="53"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54"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55"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56" dur="1000" decel="50000">
                                          <p:stCondLst>
                                            <p:cond delay="0"/>
                                          </p:stCondLst>
                                        </p:cTn>
                                        <p:tgtEl>
                                          <p:spTgt spid="5"/>
                                        </p:tgtEl>
                                      </p:cBhvr>
                                    </p:animEffect>
                                  </p:childTnLst>
                                </p:cTn>
                              </p:par>
                            </p:childTnLst>
                          </p:cTn>
                        </p:par>
                      </p:childTnLst>
                    </p:cTn>
                  </p:par>
                  <p:par>
                    <p:cTn id="57" fill="hold">
                      <p:stCondLst>
                        <p:cond delay="indefinite"/>
                      </p:stCondLst>
                      <p:childTnLst>
                        <p:par>
                          <p:cTn id="58" fill="hold">
                            <p:stCondLst>
                              <p:cond delay="0"/>
                            </p:stCondLst>
                            <p:childTnLst>
                              <p:par>
                                <p:cTn id="59" presetID="25" presetClass="entr" presetSubtype="0" fill="hold" grpId="0" nodeType="clickEffect">
                                  <p:stCondLst>
                                    <p:cond delay="0"/>
                                  </p:stCondLst>
                                  <p:childTnLst>
                                    <p:set>
                                      <p:cBhvr>
                                        <p:cTn id="60" dur="1" fill="hold">
                                          <p:stCondLst>
                                            <p:cond delay="0"/>
                                          </p:stCondLst>
                                        </p:cTn>
                                        <p:tgtEl>
                                          <p:spTgt spid="6"/>
                                        </p:tgtEl>
                                        <p:attrNameLst>
                                          <p:attrName>style.visibility</p:attrName>
                                        </p:attrNameLst>
                                      </p:cBhvr>
                                      <p:to>
                                        <p:strVal val="visible"/>
                                      </p:to>
                                    </p:set>
                                    <p:anim calcmode="lin" valueType="num">
                                      <p:cBhvr>
                                        <p:cTn id="61"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62"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63"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64" dur="1000" fill="hold"/>
                                        <p:tgtEl>
                                          <p:spTgt spid="6"/>
                                        </p:tgtEl>
                                        <p:attrNameLst>
                                          <p:attrName>ppt_h</p:attrName>
                                        </p:attrNameLst>
                                      </p:cBhvr>
                                      <p:tavLst>
                                        <p:tav tm="0">
                                          <p:val>
                                            <p:strVal val="#ppt_h"/>
                                          </p:val>
                                        </p:tav>
                                        <p:tav tm="100000">
                                          <p:val>
                                            <p:strVal val="#ppt_h"/>
                                          </p:val>
                                        </p:tav>
                                      </p:tavLst>
                                    </p:anim>
                                    <p:anim calcmode="lin" valueType="num">
                                      <p:cBhvr>
                                        <p:cTn id="65"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66"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67"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68" dur="1000" decel="50000">
                                          <p:stCondLst>
                                            <p:cond delay="0"/>
                                          </p:stCondLst>
                                        </p:cTn>
                                        <p:tgtEl>
                                          <p:spTgt spid="6"/>
                                        </p:tgtEl>
                                      </p:cBhvr>
                                    </p:animEffect>
                                  </p:childTnLst>
                                </p:cTn>
                              </p:par>
                            </p:childTnLst>
                          </p:cTn>
                        </p:par>
                      </p:childTnLst>
                    </p:cTn>
                  </p:par>
                  <p:par>
                    <p:cTn id="69" fill="hold">
                      <p:stCondLst>
                        <p:cond delay="indefinite"/>
                      </p:stCondLst>
                      <p:childTnLst>
                        <p:par>
                          <p:cTn id="70" fill="hold">
                            <p:stCondLst>
                              <p:cond delay="0"/>
                            </p:stCondLst>
                            <p:childTnLst>
                              <p:par>
                                <p:cTn id="71" presetID="25" presetClass="entr" presetSubtype="0" fill="hold" grpId="0" nodeType="clickEffect">
                                  <p:stCondLst>
                                    <p:cond delay="0"/>
                                  </p:stCondLst>
                                  <p:childTnLst>
                                    <p:set>
                                      <p:cBhvr>
                                        <p:cTn id="72" dur="1" fill="hold">
                                          <p:stCondLst>
                                            <p:cond delay="0"/>
                                          </p:stCondLst>
                                        </p:cTn>
                                        <p:tgtEl>
                                          <p:spTgt spid="7"/>
                                        </p:tgtEl>
                                        <p:attrNameLst>
                                          <p:attrName>style.visibility</p:attrName>
                                        </p:attrNameLst>
                                      </p:cBhvr>
                                      <p:to>
                                        <p:strVal val="visible"/>
                                      </p:to>
                                    </p:set>
                                    <p:anim calcmode="lin" valueType="num">
                                      <p:cBhvr>
                                        <p:cTn id="73"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74"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75"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76" dur="1000" fill="hold"/>
                                        <p:tgtEl>
                                          <p:spTgt spid="7"/>
                                        </p:tgtEl>
                                        <p:attrNameLst>
                                          <p:attrName>ppt_h</p:attrName>
                                        </p:attrNameLst>
                                      </p:cBhvr>
                                      <p:tavLst>
                                        <p:tav tm="0">
                                          <p:val>
                                            <p:strVal val="#ppt_h"/>
                                          </p:val>
                                        </p:tav>
                                        <p:tav tm="100000">
                                          <p:val>
                                            <p:strVal val="#ppt_h"/>
                                          </p:val>
                                        </p:tav>
                                      </p:tavLst>
                                    </p:anim>
                                    <p:anim calcmode="lin" valueType="num">
                                      <p:cBhvr>
                                        <p:cTn id="77"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78"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79"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80" dur="1000" decel="50000">
                                          <p:stCondLst>
                                            <p:cond delay="0"/>
                                          </p:stCondLst>
                                        </p:cTn>
                                        <p:tgtEl>
                                          <p:spTgt spid="7"/>
                                        </p:tgtEl>
                                      </p:cBhvr>
                                    </p:animEffect>
                                  </p:childTnLst>
                                </p:cTn>
                              </p:par>
                            </p:childTnLst>
                          </p:cTn>
                        </p:par>
                      </p:childTnLst>
                    </p:cTn>
                  </p:par>
                  <p:par>
                    <p:cTn id="81" fill="hold">
                      <p:stCondLst>
                        <p:cond delay="indefinite"/>
                      </p:stCondLst>
                      <p:childTnLst>
                        <p:par>
                          <p:cTn id="82" fill="hold">
                            <p:stCondLst>
                              <p:cond delay="0"/>
                            </p:stCondLst>
                            <p:childTnLst>
                              <p:par>
                                <p:cTn id="83" presetID="25" presetClass="entr" presetSubtype="0" fill="hold" grpId="0" nodeType="clickEffect">
                                  <p:stCondLst>
                                    <p:cond delay="0"/>
                                  </p:stCondLst>
                                  <p:childTnLst>
                                    <p:set>
                                      <p:cBhvr>
                                        <p:cTn id="84" dur="1" fill="hold">
                                          <p:stCondLst>
                                            <p:cond delay="0"/>
                                          </p:stCondLst>
                                        </p:cTn>
                                        <p:tgtEl>
                                          <p:spTgt spid="8"/>
                                        </p:tgtEl>
                                        <p:attrNameLst>
                                          <p:attrName>style.visibility</p:attrName>
                                        </p:attrNameLst>
                                      </p:cBhvr>
                                      <p:to>
                                        <p:strVal val="visible"/>
                                      </p:to>
                                    </p:set>
                                    <p:anim calcmode="lin" valueType="num">
                                      <p:cBhvr>
                                        <p:cTn id="85"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86"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87"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88" dur="1000" fill="hold"/>
                                        <p:tgtEl>
                                          <p:spTgt spid="8"/>
                                        </p:tgtEl>
                                        <p:attrNameLst>
                                          <p:attrName>ppt_h</p:attrName>
                                        </p:attrNameLst>
                                      </p:cBhvr>
                                      <p:tavLst>
                                        <p:tav tm="0">
                                          <p:val>
                                            <p:strVal val="#ppt_h"/>
                                          </p:val>
                                        </p:tav>
                                        <p:tav tm="100000">
                                          <p:val>
                                            <p:strVal val="#ppt_h"/>
                                          </p:val>
                                        </p:tav>
                                      </p:tavLst>
                                    </p:anim>
                                    <p:anim calcmode="lin" valueType="num">
                                      <p:cBhvr>
                                        <p:cTn id="89"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90"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91"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92" dur="1000" decel="50000">
                                          <p:stCondLst>
                                            <p:cond delay="0"/>
                                          </p:stCondLst>
                                        </p:cTn>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Zdroje odkazů</a:t>
            </a:r>
            <a:endParaRPr lang="cs-CZ" sz="3600" b="1" u="sng"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0" y="1142984"/>
            <a:ext cx="8892480" cy="5500726"/>
          </a:xfrm>
        </p:spPr>
        <p:txBody>
          <a:bodyPr>
            <a:normAutofit/>
          </a:bodyPr>
          <a:lstStyle/>
          <a:p>
            <a:pPr>
              <a:buNone/>
            </a:pPr>
            <a:endParaRPr lang="cs-CZ" sz="1800" dirty="0" smtClean="0"/>
          </a:p>
          <a:p>
            <a:pPr>
              <a:buNone/>
            </a:pPr>
            <a:r>
              <a:rPr lang="cs-CZ" sz="2000" b="1" dirty="0" smtClean="0"/>
              <a:t>Všechny</a:t>
            </a:r>
            <a:r>
              <a:rPr lang="cs-CZ" sz="1800" b="1" dirty="0" smtClean="0"/>
              <a:t> uveřejněné odkazy [cit. 2012-01-20]. Není-li uvedeno jinak - dostupné pod licencí Public domain na:</a:t>
            </a:r>
            <a:endParaRPr lang="cs-CZ" sz="1800" b="1" dirty="0" smtClean="0">
              <a:solidFill>
                <a:schemeClr val="tx2">
                  <a:lumMod val="50000"/>
                </a:schemeClr>
              </a:solidFill>
              <a:latin typeface="Times New Roman" pitchFamily="18" charset="0"/>
              <a:cs typeface="Times New Roman" pitchFamily="18" charset="0"/>
              <a:hlinkClick r:id="rId3"/>
            </a:endParaRPr>
          </a:p>
          <a:p>
            <a:pPr>
              <a:buNone/>
            </a:pPr>
            <a:endParaRPr lang="cs-CZ" sz="1800" dirty="0" smtClean="0"/>
          </a:p>
          <a:p>
            <a:r>
              <a:rPr lang="cs-CZ" sz="1600" b="1" dirty="0" smtClean="0">
                <a:solidFill>
                  <a:srgbClr val="00B0F0"/>
                </a:solidFill>
                <a:hlinkClick r:id="rId4"/>
              </a:rPr>
              <a:t>http://cs.wikipedia.org/wiki/Soubor:Anne_Frank_stamp.jpg</a:t>
            </a:r>
            <a:r>
              <a:rPr lang="cs-CZ" sz="1600" b="1" dirty="0">
                <a:solidFill>
                  <a:srgbClr val="00B0F0"/>
                </a:solidFill>
              </a:rPr>
              <a:t/>
            </a:r>
            <a:br>
              <a:rPr lang="cs-CZ" sz="1600" b="1" dirty="0">
                <a:solidFill>
                  <a:srgbClr val="00B0F0"/>
                </a:solidFill>
              </a:rPr>
            </a:br>
            <a:r>
              <a:rPr lang="cs-CZ" sz="1600" b="1" dirty="0" smtClean="0">
                <a:solidFill>
                  <a:srgbClr val="00B0F0"/>
                </a:solidFill>
              </a:rPr>
              <a:t>(známka s portrétem A. Frank, str. 2)</a:t>
            </a:r>
          </a:p>
          <a:p>
            <a:r>
              <a:rPr lang="cs-CZ" sz="1600" b="1" dirty="0" smtClean="0">
                <a:solidFill>
                  <a:srgbClr val="00B0F0"/>
                </a:solidFill>
                <a:cs typeface="Times New Roman" pitchFamily="18" charset="0"/>
                <a:hlinkClick r:id="rId5"/>
              </a:rPr>
              <a:t>http://cs.wikipedia.org/wiki/Soubor:Yellowstars.jpg</a:t>
            </a:r>
            <a:r>
              <a:rPr lang="cs-CZ" sz="1600" b="1" dirty="0" smtClean="0">
                <a:solidFill>
                  <a:srgbClr val="00B0F0"/>
                </a:solidFill>
                <a:cs typeface="Times New Roman" pitchFamily="18" charset="0"/>
              </a:rPr>
              <a:t> </a:t>
            </a:r>
            <a:br>
              <a:rPr lang="cs-CZ" sz="1600" b="1" dirty="0" smtClean="0">
                <a:solidFill>
                  <a:srgbClr val="00B0F0"/>
                </a:solidFill>
                <a:cs typeface="Times New Roman" pitchFamily="18" charset="0"/>
              </a:rPr>
            </a:br>
            <a:r>
              <a:rPr lang="cs-CZ" sz="1600" b="1" dirty="0" smtClean="0">
                <a:solidFill>
                  <a:srgbClr val="00B0F0"/>
                </a:solidFill>
                <a:cs typeface="Times New Roman" pitchFamily="18" charset="0"/>
              </a:rPr>
              <a:t>(obrázky židovských hvězd, str. 3)</a:t>
            </a:r>
          </a:p>
          <a:p>
            <a:pPr lvl="0"/>
            <a:r>
              <a:rPr lang="cs-CZ" sz="1600" b="1" dirty="0" smtClean="0">
                <a:solidFill>
                  <a:srgbClr val="00B0F0"/>
                </a:solidFill>
                <a:cs typeface="Times New Roman" pitchFamily="18" charset="0"/>
                <a:hlinkClick r:id="rId6"/>
              </a:rPr>
              <a:t>http://cs.wikipedia.org/wiki/Soubor:Bundesarchiv_Bild_183-R04034,_Erich_Maria_Remarque.jpg</a:t>
            </a:r>
            <a:r>
              <a:rPr lang="cs-CZ" sz="1600" b="1" dirty="0" smtClean="0">
                <a:solidFill>
                  <a:srgbClr val="00B0F0"/>
                </a:solidFill>
                <a:cs typeface="Times New Roman" pitchFamily="18" charset="0"/>
              </a:rPr>
              <a:t> (obrázek E.M. Remarqua, str. 4)</a:t>
            </a:r>
            <a:endParaRPr lang="cs-CZ" sz="1600" b="1" dirty="0" smtClean="0">
              <a:solidFill>
                <a:srgbClr val="00B0F0"/>
              </a:solidFill>
            </a:endParaRPr>
          </a:p>
          <a:p>
            <a:r>
              <a:rPr lang="cs-CZ" sz="1600" b="1" dirty="0" smtClean="0">
                <a:solidFill>
                  <a:srgbClr val="00B0F0"/>
                </a:solidFill>
                <a:hlinkClick r:id="rId7"/>
              </a:rPr>
              <a:t>http://cs.wikipedia.org/wiki/Soubor:Ernest_Hemingway_1923_passport_photo.TIF.jpg</a:t>
            </a:r>
            <a:r>
              <a:rPr lang="cs-CZ" sz="1600" b="1" dirty="0" smtClean="0">
                <a:solidFill>
                  <a:srgbClr val="00B0F0"/>
                </a:solidFill>
              </a:rPr>
              <a:t>   (obrázek E. Hemingway, str. 6)</a:t>
            </a:r>
          </a:p>
          <a:p>
            <a:r>
              <a:rPr lang="cs-CZ" sz="1600" b="1" dirty="0" smtClean="0">
                <a:solidFill>
                  <a:srgbClr val="00B0F0"/>
                </a:solidFill>
                <a:hlinkClick r:id="rId8"/>
              </a:rPr>
              <a:t>http://cs.wikipedia.org/wiki/Soubor:Romain_Rolland_1915.jpg</a:t>
            </a:r>
            <a:r>
              <a:rPr lang="cs-CZ" sz="1600" b="1" dirty="0" smtClean="0">
                <a:solidFill>
                  <a:srgbClr val="00B0F0"/>
                </a:solidFill>
              </a:rPr>
              <a:t> </a:t>
            </a:r>
            <a:br>
              <a:rPr lang="cs-CZ" sz="1600" b="1" dirty="0" smtClean="0">
                <a:solidFill>
                  <a:srgbClr val="00B0F0"/>
                </a:solidFill>
              </a:rPr>
            </a:br>
            <a:r>
              <a:rPr lang="cs-CZ" sz="1600" b="1" dirty="0" smtClean="0">
                <a:solidFill>
                  <a:srgbClr val="00B0F0"/>
                </a:solidFill>
              </a:rPr>
              <a:t>(obrázek R. Rollanda, str. 8)</a:t>
            </a:r>
          </a:p>
          <a:p>
            <a:r>
              <a:rPr lang="cs-CZ" sz="1600" b="1" dirty="0" smtClean="0">
                <a:solidFill>
                  <a:srgbClr val="00B0F0"/>
                </a:solidFill>
              </a:rPr>
              <a:t>Obrázek str. 10 – malý princ – fotografováno z přebalu knihy</a:t>
            </a:r>
          </a:p>
          <a:p>
            <a:r>
              <a:rPr lang="cs-CZ" sz="1600" b="1" dirty="0" smtClean="0">
                <a:solidFill>
                  <a:srgbClr val="00B0F0"/>
                </a:solidFill>
              </a:rPr>
              <a:t>Zvuková nahrávka – namluveno autorem DUM</a:t>
            </a:r>
          </a:p>
          <a:p>
            <a:r>
              <a:rPr lang="cs-CZ" sz="1600" b="1" dirty="0" smtClean="0">
                <a:solidFill>
                  <a:srgbClr val="00B0F0"/>
                </a:solidFill>
              </a:rPr>
              <a:t>Klipart (volně ke stažení Microsoft Office)</a:t>
            </a:r>
          </a:p>
          <a:p>
            <a:endParaRPr lang="cs-CZ" sz="1800" b="1" dirty="0" smtClean="0">
              <a:solidFill>
                <a:srgbClr val="00B0F0"/>
              </a:solidFill>
            </a:endParaRPr>
          </a:p>
          <a:p>
            <a:endParaRPr lang="cs-CZ" sz="1800" dirty="0" smtClean="0"/>
          </a:p>
          <a:p>
            <a:endParaRPr lang="cs-CZ" sz="1800" b="1" dirty="0" smtClean="0">
              <a:latin typeface="Times New Roman" pitchFamily="18" charset="0"/>
              <a:cs typeface="Times New Roman" pitchFamily="18" charset="0"/>
            </a:endParaRPr>
          </a:p>
          <a:p>
            <a:endParaRPr lang="cs-CZ" sz="1800" dirty="0" smtClean="0"/>
          </a:p>
          <a:p>
            <a:endParaRPr lang="cs-CZ" sz="1800" dirty="0" smtClean="0"/>
          </a:p>
          <a:p>
            <a:endParaRPr lang="cs-CZ" sz="1800" dirty="0" smtClean="0"/>
          </a:p>
          <a:p>
            <a:endParaRPr lang="cs-CZ" sz="1800" dirty="0" smtClean="0"/>
          </a:p>
          <a:p>
            <a:endParaRPr lang="cs-CZ" sz="1800" dirty="0" smtClean="0"/>
          </a:p>
          <a:p>
            <a:endParaRPr lang="cs-CZ" sz="1800" dirty="0" smtClean="0"/>
          </a:p>
          <a:p>
            <a:endParaRPr lang="cs-CZ" sz="1800" dirty="0" smtClean="0"/>
          </a:p>
          <a:p>
            <a:endParaRPr lang="cs-CZ" sz="1800" dirty="0" smtClean="0"/>
          </a:p>
          <a:p>
            <a:endParaRPr lang="cs-CZ" sz="1800" dirty="0"/>
          </a:p>
        </p:txBody>
      </p:sp>
    </p:spTree>
  </p:cSld>
  <p:clrMapOvr>
    <a:masterClrMapping/>
  </p:clrMapOvr>
  <p:transition spd="slow">
    <p:newsflash/>
    <p:sndAc>
      <p:stSnd>
        <p:snd r:embed="rId2" name="type.wav"/>
      </p:stSnd>
    </p:sndAc>
  </p:transition>
  <p:timing>
    <p:tnLst>
      <p:par>
        <p:cTn id="1" dur="indefinite" restart="never" nodeType="tmRoot"/>
      </p:par>
    </p:tnLst>
  </p:timing>
</p:sld>
</file>

<file path=ppt/theme/theme1.xml><?xml version="1.0" encoding="utf-8"?>
<a:theme xmlns:a="http://schemas.openxmlformats.org/drawingml/2006/main" name="Technický">
  <a:themeElements>
    <a:clrScheme name="Technický">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830</TotalTime>
  <Words>496</Words>
  <Application>Microsoft Office PowerPoint</Application>
  <PresentationFormat>Předvádění na obrazovce (4:3)</PresentationFormat>
  <Paragraphs>169</Paragraphs>
  <Slides>14</Slides>
  <Notes>0</Notes>
  <HiddenSlides>2</HiddenSlides>
  <MMClips>1</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14</vt:i4>
      </vt:variant>
    </vt:vector>
  </HeadingPairs>
  <TitlesOfParts>
    <vt:vector size="16" baseType="lpstr">
      <vt:lpstr>Technický</vt:lpstr>
      <vt:lpstr>Objekt prostředí balíčkovače</vt:lpstr>
      <vt:lpstr>Prezentace aplikace PowerPoint</vt:lpstr>
      <vt:lpstr>ANOTACE:</vt:lpstr>
      <vt:lpstr> Světová literatura  20. století </vt:lpstr>
      <vt:lpstr>Přečti si popis románu</vt:lpstr>
      <vt:lpstr>…odpovězte na otázky </vt:lpstr>
      <vt:lpstr>Přečti si popis románu </vt:lpstr>
      <vt:lpstr>…odpovězte na otázky </vt:lpstr>
      <vt:lpstr>Přečti si popis románu </vt:lpstr>
      <vt:lpstr>…odpovězte na otázky </vt:lpstr>
      <vt:lpstr>Přečti si popis románu </vt:lpstr>
      <vt:lpstr>…odpovězte na otázky </vt:lpstr>
      <vt:lpstr>Práce s literární ukázkou</vt:lpstr>
      <vt:lpstr>Práce s literární ukázkou.   </vt:lpstr>
      <vt:lpstr>Zdroje odkazů</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Předválečná literatura</dc:title>
  <dc:creator>ajinka</dc:creator>
  <cp:lastModifiedBy>admin</cp:lastModifiedBy>
  <cp:revision>142</cp:revision>
  <dcterms:created xsi:type="dcterms:W3CDTF">2012-01-21T17:57:42Z</dcterms:created>
  <dcterms:modified xsi:type="dcterms:W3CDTF">2012-07-11T10:15:22Z</dcterms:modified>
</cp:coreProperties>
</file>