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9" r:id="rId2"/>
    <p:sldId id="290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0" r:id="rId11"/>
    <p:sldId id="29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0DCAA4-94C9-4AE0-B970-314385EE4E4F}" type="presOf" srcId="{27FE2D31-D344-4B63-A89A-A89AB0D9F3E3}" destId="{FE47432B-CA46-450C-8D8F-66C300A95B52}" srcOrd="0" destOrd="0" presId="urn:microsoft.com/office/officeart/2005/8/layout/target3"/>
    <dgm:cxn modelId="{5A4FC3B3-AAAC-4C76-9C22-6FF6CD8C56E7}" type="presOf" srcId="{1D8420EA-BFA0-403B-80F5-647FA396CC45}" destId="{F7B3C0B7-F0F7-4F49-B02C-3630F8C5FAE5}" srcOrd="0" destOrd="0" presId="urn:microsoft.com/office/officeart/2005/8/layout/target3"/>
    <dgm:cxn modelId="{B28123E0-0E03-480E-B363-24097B24A7A6}" type="presOf" srcId="{100B6B2E-82E6-4C11-B19B-F2DB3A0EA64F}" destId="{645AA564-2E9E-4954-AD87-AE01782CEC59}" srcOrd="0" destOrd="0" presId="urn:microsoft.com/office/officeart/2005/8/layout/target3"/>
    <dgm:cxn modelId="{86F9E8DC-DC97-46D6-8293-500F75B0B583}" type="presOf" srcId="{1D8420EA-BFA0-403B-80F5-647FA396CC45}" destId="{8467D0EB-87A2-4285-8ACA-0398EFBF29BC}" srcOrd="1" destOrd="0" presId="urn:microsoft.com/office/officeart/2005/8/layout/target3"/>
    <dgm:cxn modelId="{96AE786C-E718-4A78-B669-B81938151453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5821B0A-E03A-4C4D-9D43-111C7D23E9DD}" type="presOf" srcId="{130831A4-0540-4EC5-8F5A-93030E89D2D9}" destId="{F69CC921-512E-49F4-824C-A648EC5F27A5}" srcOrd="0" destOrd="0" presId="urn:microsoft.com/office/officeart/2005/8/layout/target3"/>
    <dgm:cxn modelId="{5AFC0BDC-CA57-461C-9156-93AD5B7D9CC2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E4A8DA2C-F3E5-4C13-8E88-8D05DDFECA48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6D0A71F-F4A1-44DF-B4BF-8FCADD37B967}" type="presOf" srcId="{914700B9-77B5-440A-A438-DE98B6D4894D}" destId="{E73F1C26-6DCD-4001-88B9-355E01E2BCE7}" srcOrd="0" destOrd="0" presId="urn:microsoft.com/office/officeart/2005/8/layout/target3"/>
    <dgm:cxn modelId="{09E26BC8-3E6D-42B7-B07E-D41F311B3ABC}" type="presParOf" srcId="{FE47432B-CA46-450C-8D8F-66C300A95B52}" destId="{B522209E-30D0-49D6-A340-2D383A11C668}" srcOrd="0" destOrd="0" presId="urn:microsoft.com/office/officeart/2005/8/layout/target3"/>
    <dgm:cxn modelId="{D9F5199F-58CD-4E06-BE0C-1051B85ED7EE}" type="presParOf" srcId="{FE47432B-CA46-450C-8D8F-66C300A95B52}" destId="{ED5A8377-51D5-4DC5-B0E7-680166966720}" srcOrd="1" destOrd="0" presId="urn:microsoft.com/office/officeart/2005/8/layout/target3"/>
    <dgm:cxn modelId="{20CCF6E4-8F49-469A-9DD9-005B6D3E2044}" type="presParOf" srcId="{FE47432B-CA46-450C-8D8F-66C300A95B52}" destId="{F69CC921-512E-49F4-824C-A648EC5F27A5}" srcOrd="2" destOrd="0" presId="urn:microsoft.com/office/officeart/2005/8/layout/target3"/>
    <dgm:cxn modelId="{D32FF4F6-3C23-4507-8A27-216612A71D08}" type="presParOf" srcId="{FE47432B-CA46-450C-8D8F-66C300A95B52}" destId="{61C9CE18-EDA6-4EDF-BA1C-09779D38FBBF}" srcOrd="3" destOrd="0" presId="urn:microsoft.com/office/officeart/2005/8/layout/target3"/>
    <dgm:cxn modelId="{F07D9B2A-1059-4328-8C60-AB303CDDF46A}" type="presParOf" srcId="{FE47432B-CA46-450C-8D8F-66C300A95B52}" destId="{D60DEAAB-7AFE-435A-ACF6-18851E4B0426}" srcOrd="4" destOrd="0" presId="urn:microsoft.com/office/officeart/2005/8/layout/target3"/>
    <dgm:cxn modelId="{63DDBFD1-28CF-4DBE-8A70-0DCEDF6723F7}" type="presParOf" srcId="{FE47432B-CA46-450C-8D8F-66C300A95B52}" destId="{F7B3C0B7-F0F7-4F49-B02C-3630F8C5FAE5}" srcOrd="5" destOrd="0" presId="urn:microsoft.com/office/officeart/2005/8/layout/target3"/>
    <dgm:cxn modelId="{85014C97-F83D-46A6-AA8C-515442FC9241}" type="presParOf" srcId="{FE47432B-CA46-450C-8D8F-66C300A95B52}" destId="{C9DA9446-E2D3-4F6A-8960-3CADFBF870B8}" srcOrd="6" destOrd="0" presId="urn:microsoft.com/office/officeart/2005/8/layout/target3"/>
    <dgm:cxn modelId="{0D6FC615-C44B-4D0E-B475-B7C6E17F9E93}" type="presParOf" srcId="{FE47432B-CA46-450C-8D8F-66C300A95B52}" destId="{9726EC6F-D322-4CD3-B489-1BE3DF7CE70B}" srcOrd="7" destOrd="0" presId="urn:microsoft.com/office/officeart/2005/8/layout/target3"/>
    <dgm:cxn modelId="{78BB7602-6110-4C54-959F-FC729A7C35D2}" type="presParOf" srcId="{FE47432B-CA46-450C-8D8F-66C300A95B52}" destId="{645AA564-2E9E-4954-AD87-AE01782CEC59}" srcOrd="8" destOrd="0" presId="urn:microsoft.com/office/officeart/2005/8/layout/target3"/>
    <dgm:cxn modelId="{5BF278E4-0298-42E2-B199-A68B3385A16A}" type="presParOf" srcId="{FE47432B-CA46-450C-8D8F-66C300A95B52}" destId="{8538CAC4-6A86-42B8-B5AF-2FF155DB9D02}" srcOrd="9" destOrd="0" presId="urn:microsoft.com/office/officeart/2005/8/layout/target3"/>
    <dgm:cxn modelId="{6D08EC7E-4306-4B87-889D-3237FC49BFA8}" type="presParOf" srcId="{FE47432B-CA46-450C-8D8F-66C300A95B52}" destId="{26FD6024-A07F-46D0-8BC0-B5E595C5673D}" srcOrd="10" destOrd="0" presId="urn:microsoft.com/office/officeart/2005/8/layout/target3"/>
    <dgm:cxn modelId="{05EF58D3-72C8-4B41-A24D-F450FB420F38}" type="presParOf" srcId="{FE47432B-CA46-450C-8D8F-66C300A95B52}" destId="{E73F1C26-6DCD-4001-88B9-355E01E2BCE7}" srcOrd="11" destOrd="0" presId="urn:microsoft.com/office/officeart/2005/8/layout/target3"/>
    <dgm:cxn modelId="{F95CB7B6-C3BA-4E38-A4CD-408AD6850EBE}" type="presParOf" srcId="{FE47432B-CA46-450C-8D8F-66C300A95B52}" destId="{8E23E229-92FC-49D1-B5FE-0303176B8A4E}" srcOrd="12" destOrd="0" presId="urn:microsoft.com/office/officeart/2005/8/layout/target3"/>
    <dgm:cxn modelId="{0F9CC40F-F174-4CDD-A985-95BDABD53EC2}" type="presParOf" srcId="{FE47432B-CA46-450C-8D8F-66C300A95B52}" destId="{8467D0EB-87A2-4285-8ACA-0398EFBF29BC}" srcOrd="13" destOrd="0" presId="urn:microsoft.com/office/officeart/2005/8/layout/target3"/>
    <dgm:cxn modelId="{9A9D24CF-58E2-400D-BB1F-0F4AD7C36748}" type="presParOf" srcId="{FE47432B-CA46-450C-8D8F-66C300A95B52}" destId="{DBA8199F-D892-4A8E-A352-2B7844050E09}" srcOrd="14" destOrd="0" presId="urn:microsoft.com/office/officeart/2005/8/layout/target3"/>
    <dgm:cxn modelId="{373A80D3-F264-4912-951D-E64A931D941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typ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Alois_Jir&#225;sek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&#344;&#237;&#269;any_-_sm&#283;rovka_na_Hrusice_-_Mike&#353;_-_1c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3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1247013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VY_32_INOVACE_13_S05-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Josef Lada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0714685"/>
              </p:ext>
            </p:extLst>
          </p:nvPr>
        </p:nvGraphicFramePr>
        <p:xfrm>
          <a:off x="571472" y="3786188"/>
          <a:ext cx="8249000" cy="2347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99600"/>
                <a:gridCol w="4949400"/>
              </a:tblGrid>
              <a:tr h="330063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857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64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39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96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48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8301284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představit žákům život a dílo Josefa Lady.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doplní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do křížovky jména českých spisovatelů a následně některé z nich zařadí na časovou přímku. Dále pracuje s textem  a obrázkem Josefa Lady.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Josef LADA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54032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Vylušti jména českých spisovatelů</a:t>
            </a:r>
            <a:endParaRPr lang="cs-CZ" sz="36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000108"/>
            <a:ext cx="8572560" cy="5857892"/>
          </a:xfrm>
        </p:spPr>
        <p:txBody>
          <a:bodyPr>
            <a:noAutofit/>
          </a:bodyPr>
          <a:lstStyle/>
          <a:p>
            <a:r>
              <a:rPr lang="cs-CZ" sz="1700" b="1" dirty="0" smtClean="0">
                <a:latin typeface="Times New Roman" pitchFamily="18" charset="0"/>
                <a:cs typeface="Times New Roman" pitchFamily="18" charset="0"/>
              </a:rPr>
              <a:t>1. Autorem knihy Staré pověsti české je  _________________ .</a:t>
            </a:r>
            <a:br>
              <a:rPr lang="cs-CZ" sz="17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7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700" b="1" dirty="0" smtClean="0">
                <a:latin typeface="Times New Roman" pitchFamily="18" charset="0"/>
                <a:cs typeface="Times New Roman" pitchFamily="18" charset="0"/>
              </a:rPr>
              <a:t>2. Český filosof, učitel a emigrant, který je taktéž přezdívaný „učitel národů“ a jehož portrét nalezneme na bankovce 200 Kč, se jmenuje _________________ .</a:t>
            </a:r>
            <a:br>
              <a:rPr lang="cs-CZ" sz="17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7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700" b="1" dirty="0" smtClean="0">
                <a:latin typeface="Times New Roman" pitchFamily="18" charset="0"/>
                <a:cs typeface="Times New Roman" pitchFamily="18" charset="0"/>
              </a:rPr>
              <a:t>3. Český reformátor církve, jenž byl upálen 6.7.1415 se jmenuje _________________.</a:t>
            </a:r>
            <a:br>
              <a:rPr lang="cs-CZ" sz="17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7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700" b="1" dirty="0" smtClean="0">
                <a:latin typeface="Times New Roman" pitchFamily="18" charset="0"/>
                <a:cs typeface="Times New Roman" pitchFamily="18" charset="0"/>
              </a:rPr>
              <a:t>4. Jediný český nositel Nobelovy ceny za literaturu je _________________.</a:t>
            </a:r>
            <a:br>
              <a:rPr lang="cs-CZ" sz="17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7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700" b="1" dirty="0" smtClean="0">
                <a:latin typeface="Times New Roman" pitchFamily="18" charset="0"/>
                <a:cs typeface="Times New Roman" pitchFamily="18" charset="0"/>
              </a:rPr>
              <a:t>5. Autorem Rychlých šípů je pražský autor _________________.</a:t>
            </a:r>
            <a:br>
              <a:rPr lang="cs-CZ" sz="17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7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700" b="1" dirty="0" smtClean="0">
                <a:latin typeface="Times New Roman" pitchFamily="18" charset="0"/>
                <a:cs typeface="Times New Roman" pitchFamily="18" charset="0"/>
              </a:rPr>
              <a:t>6. Biblické příběhy napsal Kamil Zeman Je známější pod pseudonymem _______________      .</a:t>
            </a:r>
            <a:br>
              <a:rPr lang="cs-CZ" sz="17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7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700" b="1" dirty="0" smtClean="0">
                <a:latin typeface="Times New Roman" pitchFamily="18" charset="0"/>
                <a:cs typeface="Times New Roman" pitchFamily="18" charset="0"/>
              </a:rPr>
              <a:t>7. Autorem knížky pro děti je český malíř, ilustrátor a spisovatel _________________.</a:t>
            </a:r>
            <a:br>
              <a:rPr lang="cs-CZ" sz="17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7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700" b="1" dirty="0" smtClean="0">
                <a:latin typeface="Times New Roman" pitchFamily="18" charset="0"/>
                <a:cs typeface="Times New Roman" pitchFamily="18" charset="0"/>
              </a:rPr>
              <a:t>8. Nejznámější autor žijící na pražské Malé Straně je _________________ .</a:t>
            </a:r>
            <a:br>
              <a:rPr lang="cs-CZ" sz="17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17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700" b="1" dirty="0" smtClean="0">
                <a:latin typeface="Times New Roman" pitchFamily="18" charset="0"/>
                <a:cs typeface="Times New Roman" pitchFamily="18" charset="0"/>
              </a:rPr>
              <a:t>9. Autor Kroniky české, který měl za manželku</a:t>
            </a:r>
            <a:br>
              <a:rPr lang="cs-CZ" sz="17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700" b="1" dirty="0" smtClean="0">
                <a:latin typeface="Times New Roman" pitchFamily="18" charset="0"/>
                <a:cs typeface="Times New Roman" pitchFamily="18" charset="0"/>
              </a:rPr>
              <a:t>    Božetěchu, je                                                          _____________    .</a:t>
            </a: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6" name="Elipsa 5"/>
          <p:cNvSpPr/>
          <p:nvPr/>
        </p:nvSpPr>
        <p:spPr>
          <a:xfrm>
            <a:off x="5429256" y="1857364"/>
            <a:ext cx="1928826" cy="485772"/>
          </a:xfrm>
          <a:prstGeom prst="ellipse">
            <a:avLst/>
          </a:prstGeom>
          <a:solidFill>
            <a:srgbClr val="92D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Komenský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6572264" y="2357430"/>
            <a:ext cx="1928826" cy="485772"/>
          </a:xfrm>
          <a:prstGeom prst="ellipse">
            <a:avLst/>
          </a:prstGeom>
          <a:solidFill>
            <a:srgbClr val="92D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571472" y="4429132"/>
            <a:ext cx="1928826" cy="485772"/>
          </a:xfrm>
          <a:prstGeom prst="ellipse">
            <a:avLst/>
          </a:prstGeom>
          <a:solidFill>
            <a:srgbClr val="92D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Olbracht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5572132" y="3000372"/>
            <a:ext cx="1928826" cy="485772"/>
          </a:xfrm>
          <a:prstGeom prst="ellipse">
            <a:avLst/>
          </a:prstGeom>
          <a:solidFill>
            <a:srgbClr val="92D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Seifert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643438" y="3571876"/>
            <a:ext cx="1928826" cy="485772"/>
          </a:xfrm>
          <a:prstGeom prst="ellipse">
            <a:avLst/>
          </a:prstGeom>
          <a:solidFill>
            <a:srgbClr val="92D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Foglar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643702" y="4929198"/>
            <a:ext cx="1928826" cy="485772"/>
          </a:xfrm>
          <a:prstGeom prst="ellipse">
            <a:avLst/>
          </a:prstGeom>
          <a:solidFill>
            <a:srgbClr val="92D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Čapek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643570" y="5500702"/>
            <a:ext cx="1928826" cy="485772"/>
          </a:xfrm>
          <a:prstGeom prst="ellipse">
            <a:avLst/>
          </a:prstGeom>
          <a:solidFill>
            <a:srgbClr val="92D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Neruda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000628" y="6215082"/>
            <a:ext cx="1928826" cy="485772"/>
          </a:xfrm>
          <a:prstGeom prst="ellipse">
            <a:avLst/>
          </a:prstGeom>
          <a:solidFill>
            <a:srgbClr val="92D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Kosmas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429124" y="1000108"/>
            <a:ext cx="1928826" cy="485772"/>
          </a:xfrm>
          <a:prstGeom prst="ellipse">
            <a:avLst/>
          </a:prstGeom>
          <a:solidFill>
            <a:srgbClr val="92D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Jirásek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8" name="Picture 4" descr="C:\Users\Aja\AppData\Local\Microsoft\Windows\Temporary Internet Files\Content.IE5\WRP8OLAL\MC90041361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00958" y="428604"/>
            <a:ext cx="1194764" cy="92075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Tajenka</a:t>
            </a:r>
            <a:endParaRPr lang="cs-CZ" sz="3600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Příjmení  pak postupně vepiš do křížovky</a:t>
            </a:r>
            <a:endParaRPr lang="cs-CZ" sz="3200" dirty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2714620"/>
            <a:ext cx="8001056" cy="3852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 descr="C:\Users\Aja\AppData\Local\Microsoft\Windows\Temporary Internet Files\Content.IE5\I8913PAD\MC90036165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3834" y="928670"/>
            <a:ext cx="1500166" cy="204698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Časová přímka</a:t>
            </a:r>
            <a:endParaRPr lang="cs-CZ" sz="36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Osobnosti pod čísly 2, 3, 5, 8, 9 zařaď správně na časovou osu:</a:t>
            </a:r>
            <a:endParaRPr lang="cs-CZ" sz="3200" dirty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643314"/>
            <a:ext cx="8072494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7215174" y="5143512"/>
            <a:ext cx="1928826" cy="48577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5.Foglar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715008" y="5143512"/>
            <a:ext cx="1928826" cy="48577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8.Neruda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85720" y="5143512"/>
            <a:ext cx="1928826" cy="48577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9.Kosmas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786050" y="5143512"/>
            <a:ext cx="1928826" cy="48577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3.Hus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357686" y="5786454"/>
            <a:ext cx="2214578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2.Komenský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1" name="Šipka nahoru 10"/>
          <p:cNvSpPr/>
          <p:nvPr/>
        </p:nvSpPr>
        <p:spPr>
          <a:xfrm>
            <a:off x="1428728" y="4286256"/>
            <a:ext cx="214314" cy="714380"/>
          </a:xfrm>
          <a:prstGeom prst="upArrow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Šipka nahoru 15"/>
          <p:cNvSpPr/>
          <p:nvPr/>
        </p:nvSpPr>
        <p:spPr>
          <a:xfrm>
            <a:off x="5357818" y="4286256"/>
            <a:ext cx="214314" cy="714380"/>
          </a:xfrm>
          <a:prstGeom prst="upArrow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Šipka nahoru 16"/>
          <p:cNvSpPr/>
          <p:nvPr/>
        </p:nvSpPr>
        <p:spPr>
          <a:xfrm>
            <a:off x="6357950" y="4286256"/>
            <a:ext cx="214314" cy="714380"/>
          </a:xfrm>
          <a:prstGeom prst="upArrow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Šipka nahoru 17"/>
          <p:cNvSpPr/>
          <p:nvPr/>
        </p:nvSpPr>
        <p:spPr>
          <a:xfrm>
            <a:off x="3786182" y="4286256"/>
            <a:ext cx="214314" cy="714380"/>
          </a:xfrm>
          <a:prstGeom prst="upArrow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Šipka nahoru 18"/>
          <p:cNvSpPr/>
          <p:nvPr/>
        </p:nvSpPr>
        <p:spPr>
          <a:xfrm>
            <a:off x="7429520" y="4286256"/>
            <a:ext cx="214314" cy="714380"/>
          </a:xfrm>
          <a:prstGeom prst="upArrow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099" name="Picture 3" descr="C:\Users\Aja\AppData\Local\Microsoft\Windows\Temporary Internet Files\Content.IE5\7ZW81JGI\MC900436209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00958" y="214290"/>
            <a:ext cx="12954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Text</a:t>
            </a:r>
            <a:endParaRPr lang="cs-CZ" sz="36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4714884"/>
            <a:ext cx="4040188" cy="1609716"/>
          </a:xfrm>
        </p:spPr>
        <p:txBody>
          <a:bodyPr/>
          <a:lstStyle/>
          <a:p>
            <a:pPr algn="ctr"/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5025" y="4714884"/>
            <a:ext cx="4041775" cy="1609716"/>
          </a:xfrm>
        </p:spPr>
        <p:txBody>
          <a:bodyPr/>
          <a:lstStyle/>
          <a:p>
            <a:pPr algn="ctr"/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516913"/>
            <a:ext cx="4040188" cy="3126533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3300" b="1" u="sng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Odpověz na otázky</a:t>
            </a:r>
            <a:r>
              <a:rPr lang="cs-CZ" sz="33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br>
              <a:rPr lang="cs-CZ" sz="33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Kolika let se dožil Josef Lada  a kde studoval?</a:t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Jak se jmenuje kniha o životě Josefa Lady a kdo je  autorem?</a:t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1516913"/>
            <a:ext cx="4041775" cy="255503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428604"/>
            <a:ext cx="2670142" cy="4071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Elipsa 7"/>
          <p:cNvSpPr/>
          <p:nvPr/>
        </p:nvSpPr>
        <p:spPr>
          <a:xfrm>
            <a:off x="571472" y="4643446"/>
            <a:ext cx="3557606" cy="200026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Josef Lada se dožil 70 let a byl samouk, nestudoval žádnou výtvarnou školu.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4929190" y="4714884"/>
            <a:ext cx="3557606" cy="192882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Kniha se jmenuje Můj táta Josef Lada a napsala ji dcera Alena Ladová.</a:t>
            </a:r>
          </a:p>
          <a:p>
            <a:pPr algn="ctr"/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Aja\AppData\Local\Microsoft\Windows\Temporary Internet Files\Content.IE5\7ZW81JGI\MC90029955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27450" y="3463925"/>
            <a:ext cx="1830388" cy="16541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82726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Práce s obrázkem Josefa Lady  </a:t>
            </a:r>
            <a:r>
              <a:rPr lang="cs-CZ" sz="36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rgbClr val="92D050"/>
                </a:solidFill>
              </a:rPr>
              <a:t/>
            </a:r>
            <a:br>
              <a:rPr lang="cs-CZ" sz="3600" dirty="0" smtClean="0">
                <a:solidFill>
                  <a:srgbClr val="92D050"/>
                </a:solidFill>
              </a:rPr>
            </a:b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7710518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 Odpovězte: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Které vánoční zvyky dodržujete doma?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Najdi na obrázku Josefa Lady všechny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symboly, které patří k Vánocům.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obrázku (vpravo nahoře) naleznete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povolání, které již dnes neexistuje.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O jaké povolání jde?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A víš, jaké byly jeho povinnosti?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600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/>
          <a:srcRect b="3659"/>
          <a:stretch/>
        </p:blipFill>
        <p:spPr bwMode="auto">
          <a:xfrm>
            <a:off x="5691382" y="1564166"/>
            <a:ext cx="3214710" cy="4611191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pic>
        <p:nvPicPr>
          <p:cNvPr id="3074" name="Picture 2" descr="C:\Users\Aja\AppData\Local\Microsoft\Windows\Temporary Internet Files\Content.IE5\NKHCPSU3\MC90039651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5000636"/>
            <a:ext cx="760846" cy="13239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Řešení - křížovka</a:t>
            </a:r>
            <a:endParaRPr lang="cs-CZ" sz="3600" b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57158" y="1428735"/>
            <a:ext cx="8358246" cy="5083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2" name="Picture 2" descr="C:\Users\Aja\AppData\Local\Microsoft\Windows\Temporary Internet Files\Content.IE5\7ZW81JGI\MC9003584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2775" y="682625"/>
            <a:ext cx="1595438" cy="181451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Všechny uveřejněné odkazy [cit. 2012-01-20]. Není-li uvedeno jinak - dostupné pod licencí Public domain na: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endParaRPr lang="cs-CZ" sz="22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4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http://cs.wikipedia.org/wiki/Soubor:Říčany_-_směrovka_na_Hrusice_-_Mikeš_-_1c.jpg</a:t>
            </a:r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b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Mikeše, str. 5)</a:t>
            </a:r>
          </a:p>
          <a:p>
            <a:r>
              <a:rPr lang="cs-CZ" sz="2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Obrázek na str. 6 – </a:t>
            </a:r>
            <a:r>
              <a:rPr lang="cs-CZ" sz="2000" dirty="0" err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přefoceno</a:t>
            </a:r>
            <a:endParaRPr lang="cs-CZ" sz="20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Klipart (volně ke stažení Microsoft Office)</a:t>
            </a:r>
          </a:p>
          <a:p>
            <a:pPr>
              <a:buNone/>
            </a:pPr>
            <a:endParaRPr lang="cs-CZ" sz="18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1760788"/>
              </p:ext>
            </p:extLst>
          </p:nvPr>
        </p:nvGraphicFramePr>
        <p:xfrm>
          <a:off x="2339752" y="42798"/>
          <a:ext cx="4464496" cy="67748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5" imgW="5867258" imgH="8906542" progId="Word.Document.12">
                  <p:embed/>
                </p:oleObj>
              </mc:Choice>
              <mc:Fallback>
                <p:oleObj name="Dokument" r:id="rId5" imgW="5867258" imgH="890654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39752" y="42798"/>
                        <a:ext cx="4464496" cy="6774812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18334546"/>
      </p:ext>
    </p:extLst>
  </p:cSld>
  <p:clrMapOvr>
    <a:masterClrMapping/>
  </p:clrMapOvr>
  <p:transition spd="slow">
    <p:newsflash/>
    <p:sndAc>
      <p:stSnd>
        <p:snd r:embed="rId3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</TotalTime>
  <Words>309</Words>
  <Application>Microsoft Office PowerPoint</Application>
  <PresentationFormat>Předvádění na obrazovce (4:3)</PresentationFormat>
  <Paragraphs>85</Paragraphs>
  <Slides>11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Technický</vt:lpstr>
      <vt:lpstr>Dokument</vt:lpstr>
      <vt:lpstr>Prezentace aplikace PowerPoint</vt:lpstr>
      <vt:lpstr>ANOTACE:</vt:lpstr>
      <vt:lpstr> Josef LADA</vt:lpstr>
      <vt:lpstr>Vylušti jména českých spisovatelů</vt:lpstr>
      <vt:lpstr>Tajenka</vt:lpstr>
      <vt:lpstr>Časová přímka</vt:lpstr>
      <vt:lpstr>Text</vt:lpstr>
      <vt:lpstr>Práce s obrázkem Josefa Lady    </vt:lpstr>
      <vt:lpstr>Řešení - křížovka</vt:lpstr>
      <vt:lpstr>Zdroje obrázků: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60</cp:revision>
  <dcterms:created xsi:type="dcterms:W3CDTF">2012-01-21T17:57:42Z</dcterms:created>
  <dcterms:modified xsi:type="dcterms:W3CDTF">2012-07-11T10:16:32Z</dcterms:modified>
</cp:coreProperties>
</file>