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71" r:id="rId3"/>
    <p:sldId id="256" r:id="rId4"/>
    <p:sldId id="257" r:id="rId5"/>
    <p:sldId id="258" r:id="rId6"/>
    <p:sldId id="266" r:id="rId7"/>
    <p:sldId id="259" r:id="rId8"/>
    <p:sldId id="267" r:id="rId9"/>
    <p:sldId id="260" r:id="rId10"/>
    <p:sldId id="261" r:id="rId11"/>
    <p:sldId id="264" r:id="rId12"/>
    <p:sldId id="265" r:id="rId13"/>
    <p:sldId id="263" r:id="rId14"/>
    <p:sldId id="262" r:id="rId15"/>
    <p:sldId id="27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572" y="-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D872494-6775-405B-85AA-FD9AC1CFC418}" type="presOf" srcId="{130831A4-0540-4EC5-8F5A-93030E89D2D9}" destId="{F69CC921-512E-49F4-824C-A648EC5F27A5}" srcOrd="0" destOrd="0" presId="urn:microsoft.com/office/officeart/2005/8/layout/target3"/>
    <dgm:cxn modelId="{E80B7BD1-FF54-4DD2-BFE2-77BB32B87B68}" type="presOf" srcId="{1D8420EA-BFA0-403B-80F5-647FA396CC45}" destId="{F7B3C0B7-F0F7-4F49-B02C-3630F8C5FAE5}" srcOrd="0" destOrd="0" presId="urn:microsoft.com/office/officeart/2005/8/layout/target3"/>
    <dgm:cxn modelId="{F965B0DD-8D95-4F4E-8752-55229EEDCAC3}" type="presOf" srcId="{1D8420EA-BFA0-403B-80F5-647FA396CC45}" destId="{8467D0EB-87A2-4285-8ACA-0398EFBF29BC}" srcOrd="1" destOrd="0" presId="urn:microsoft.com/office/officeart/2005/8/layout/target3"/>
    <dgm:cxn modelId="{E3C89679-9510-4AD2-ADED-B476FDFF51DA}" type="presOf" srcId="{27FE2D31-D344-4B63-A89A-A89AB0D9F3E3}" destId="{FE47432B-CA46-450C-8D8F-66C300A95B52}" srcOrd="0" destOrd="0" presId="urn:microsoft.com/office/officeart/2005/8/layout/target3"/>
    <dgm:cxn modelId="{4D79F21E-5926-46BE-8263-50E581C6DA81}" type="presOf" srcId="{100B6B2E-82E6-4C11-B19B-F2DB3A0EA64F}" destId="{DBA8199F-D892-4A8E-A352-2B7844050E09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302980C6-8E63-41FD-A95A-7AEB4C4A38FF}" type="presOf" srcId="{100B6B2E-82E6-4C11-B19B-F2DB3A0EA64F}" destId="{645AA564-2E9E-4954-AD87-AE01782CEC59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23669347-DB2B-4900-AEA7-5CACCE4FA258}" type="presOf" srcId="{130831A4-0540-4EC5-8F5A-93030E89D2D9}" destId="{8E23E229-92FC-49D1-B5FE-0303176B8A4E}" srcOrd="1" destOrd="0" presId="urn:microsoft.com/office/officeart/2005/8/layout/target3"/>
    <dgm:cxn modelId="{E7BFD8B1-895C-445E-9D5A-C61688EB3889}" type="presOf" srcId="{914700B9-77B5-440A-A438-DE98B6D4894D}" destId="{BD9AF279-D483-48F2-BBBD-45F8E8923512}" srcOrd="1" destOrd="0" presId="urn:microsoft.com/office/officeart/2005/8/layout/target3"/>
    <dgm:cxn modelId="{7F84C717-AF43-4CAC-8896-1893550EA984}" type="presOf" srcId="{914700B9-77B5-440A-A438-DE98B6D4894D}" destId="{E73F1C26-6DCD-4001-88B9-355E01E2BCE7}" srcOrd="0" destOrd="0" presId="urn:microsoft.com/office/officeart/2005/8/layout/target3"/>
    <dgm:cxn modelId="{6FC0E655-2C4E-4023-B7F9-2BC3FFA584DE}" type="presParOf" srcId="{FE47432B-CA46-450C-8D8F-66C300A95B52}" destId="{B522209E-30D0-49D6-A340-2D383A11C668}" srcOrd="0" destOrd="0" presId="urn:microsoft.com/office/officeart/2005/8/layout/target3"/>
    <dgm:cxn modelId="{3182F007-1149-48C0-A077-B95B5B783379}" type="presParOf" srcId="{FE47432B-CA46-450C-8D8F-66C300A95B52}" destId="{ED5A8377-51D5-4DC5-B0E7-680166966720}" srcOrd="1" destOrd="0" presId="urn:microsoft.com/office/officeart/2005/8/layout/target3"/>
    <dgm:cxn modelId="{3DD765AC-1BEF-4825-B646-3E4EF552549C}" type="presParOf" srcId="{FE47432B-CA46-450C-8D8F-66C300A95B52}" destId="{F69CC921-512E-49F4-824C-A648EC5F27A5}" srcOrd="2" destOrd="0" presId="urn:microsoft.com/office/officeart/2005/8/layout/target3"/>
    <dgm:cxn modelId="{95E75603-35A2-451B-91A0-9DA9EF2714A3}" type="presParOf" srcId="{FE47432B-CA46-450C-8D8F-66C300A95B52}" destId="{61C9CE18-EDA6-4EDF-BA1C-09779D38FBBF}" srcOrd="3" destOrd="0" presId="urn:microsoft.com/office/officeart/2005/8/layout/target3"/>
    <dgm:cxn modelId="{224CE697-754B-44DD-8B27-5694474284FB}" type="presParOf" srcId="{FE47432B-CA46-450C-8D8F-66C300A95B52}" destId="{D60DEAAB-7AFE-435A-ACF6-18851E4B0426}" srcOrd="4" destOrd="0" presId="urn:microsoft.com/office/officeart/2005/8/layout/target3"/>
    <dgm:cxn modelId="{2219130E-E0CE-43AC-B0FA-C2542DA6186C}" type="presParOf" srcId="{FE47432B-CA46-450C-8D8F-66C300A95B52}" destId="{F7B3C0B7-F0F7-4F49-B02C-3630F8C5FAE5}" srcOrd="5" destOrd="0" presId="urn:microsoft.com/office/officeart/2005/8/layout/target3"/>
    <dgm:cxn modelId="{859644B4-F06B-42CA-AEC3-BCE97D169C2D}" type="presParOf" srcId="{FE47432B-CA46-450C-8D8F-66C300A95B52}" destId="{C9DA9446-E2D3-4F6A-8960-3CADFBF870B8}" srcOrd="6" destOrd="0" presId="urn:microsoft.com/office/officeart/2005/8/layout/target3"/>
    <dgm:cxn modelId="{16F017EA-B25D-414B-BBD8-1BC11F27651B}" type="presParOf" srcId="{FE47432B-CA46-450C-8D8F-66C300A95B52}" destId="{9726EC6F-D322-4CD3-B489-1BE3DF7CE70B}" srcOrd="7" destOrd="0" presId="urn:microsoft.com/office/officeart/2005/8/layout/target3"/>
    <dgm:cxn modelId="{0F2DB5AD-E341-4EA2-88CC-91712E3C40AC}" type="presParOf" srcId="{FE47432B-CA46-450C-8D8F-66C300A95B52}" destId="{645AA564-2E9E-4954-AD87-AE01782CEC59}" srcOrd="8" destOrd="0" presId="urn:microsoft.com/office/officeart/2005/8/layout/target3"/>
    <dgm:cxn modelId="{7014FDB2-9D10-41BF-B7C4-546227104848}" type="presParOf" srcId="{FE47432B-CA46-450C-8D8F-66C300A95B52}" destId="{8538CAC4-6A86-42B8-B5AF-2FF155DB9D02}" srcOrd="9" destOrd="0" presId="urn:microsoft.com/office/officeart/2005/8/layout/target3"/>
    <dgm:cxn modelId="{3CAC1FA4-B89F-4BDB-A51F-F2A33759E214}" type="presParOf" srcId="{FE47432B-CA46-450C-8D8F-66C300A95B52}" destId="{26FD6024-A07F-46D0-8BC0-B5E595C5673D}" srcOrd="10" destOrd="0" presId="urn:microsoft.com/office/officeart/2005/8/layout/target3"/>
    <dgm:cxn modelId="{D13B7585-D66F-4E26-BC5C-468CA0E85B0F}" type="presParOf" srcId="{FE47432B-CA46-450C-8D8F-66C300A95B52}" destId="{E73F1C26-6DCD-4001-88B9-355E01E2BCE7}" srcOrd="11" destOrd="0" presId="urn:microsoft.com/office/officeart/2005/8/layout/target3"/>
    <dgm:cxn modelId="{C511E800-2A63-4EC7-A2C7-1FFFEC12E764}" type="presParOf" srcId="{FE47432B-CA46-450C-8D8F-66C300A95B52}" destId="{8E23E229-92FC-49D1-B5FE-0303176B8A4E}" srcOrd="12" destOrd="0" presId="urn:microsoft.com/office/officeart/2005/8/layout/target3"/>
    <dgm:cxn modelId="{30D14CA6-F71C-4FE7-B970-42355B4AA30D}" type="presParOf" srcId="{FE47432B-CA46-450C-8D8F-66C300A95B52}" destId="{8467D0EB-87A2-4285-8ACA-0398EFBF29BC}" srcOrd="13" destOrd="0" presId="urn:microsoft.com/office/officeart/2005/8/layout/target3"/>
    <dgm:cxn modelId="{B670C89F-1790-479A-A338-82C78F996386}" type="presParOf" srcId="{FE47432B-CA46-450C-8D8F-66C300A95B52}" destId="{DBA8199F-D892-4A8E-A352-2B7844050E09}" srcOrd="14" destOrd="0" presId="urn:microsoft.com/office/officeart/2005/8/layout/target3"/>
    <dgm:cxn modelId="{C852E908-EC4F-42A0-B73A-2F0B2492AA53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700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700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700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700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FE5AA-AFEE-45A9-B856-41A4313CB94D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C3753-77A4-4860-9A7B-E3199923491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FE5AA-AFEE-45A9-B856-41A4313CB94D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C3753-77A4-4860-9A7B-E3199923491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FE5AA-AFEE-45A9-B856-41A4313CB94D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C3753-77A4-4860-9A7B-E3199923491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FE5AA-AFEE-45A9-B856-41A4313CB94D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C3753-77A4-4860-9A7B-E3199923491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FE5AA-AFEE-45A9-B856-41A4313CB94D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C3753-77A4-4860-9A7B-E3199923491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FE5AA-AFEE-45A9-B856-41A4313CB94D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EC3753-77A4-4860-9A7B-E3199923491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FE5AA-AFEE-45A9-B856-41A4313CB94D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C3753-77A4-4860-9A7B-E3199923491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FE5AA-AFEE-45A9-B856-41A4313CB94D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EAEC3753-77A4-4860-9A7B-E3199923491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5F1FE5AA-AFEE-45A9-B856-41A4313CB94D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C3753-77A4-4860-9A7B-E3199923491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FE5AA-AFEE-45A9-B856-41A4313CB94D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C3753-77A4-4860-9A7B-E3199923491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FE5AA-AFEE-45A9-B856-41A4313CB94D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C3753-77A4-4860-9A7B-E3199923491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5F1FE5AA-AFEE-45A9-B856-41A4313CB94D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EAEC3753-77A4-4860-9A7B-E3199923491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Julius_Zeyer_Vilimek.jpg" TargetMode="External"/><Relationship Id="rId3" Type="http://schemas.openxmlformats.org/officeDocument/2006/relationships/hyperlink" Target="http://cs.wikipedia.org/wiki/Soubor:Bohumil_Roubal%C3%ADk_Divadlo_prozat%C3%ADmn%C3%A9.jpg" TargetMode="External"/><Relationship Id="rId7" Type="http://schemas.openxmlformats.org/officeDocument/2006/relationships/hyperlink" Target="http://cs.wikipedia.org/wiki/Soubor:Jan_Vil&#237;mek_-_Josef_Kajet&#225;n_Tyl.jpg" TargetMode="External"/><Relationship Id="rId2" Type="http://schemas.openxmlformats.org/officeDocument/2006/relationships/hyperlink" Target="http://cs.wikipedia.org/wiki/Soubor:Jan_Vil&#237;mek_-_Alois_Jir&#225;sek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http://cs.wikipedia.org/wiki/Soubor:Smetana.jpg" TargetMode="External"/><Relationship Id="rId11" Type="http://schemas.openxmlformats.org/officeDocument/2006/relationships/hyperlink" Target="http://cs.wikipedia.org/wiki/Soubor:Praha_2005-09-20_n&#225;rodn&#237;_divadlo.jpg" TargetMode="External"/><Relationship Id="rId5" Type="http://schemas.openxmlformats.org/officeDocument/2006/relationships/hyperlink" Target="http://cs.wikipedia.org/wiki/Soubor:Narodni_divadlo_Praha_1881.jpg" TargetMode="External"/><Relationship Id="rId10" Type="http://schemas.openxmlformats.org/officeDocument/2006/relationships/hyperlink" Target="http://cs.wikipedia.org/wiki/Soubor:Jan_Vil&#237;mek_-_Jaroslav_Vrchlick&#253;.jpg" TargetMode="External"/><Relationship Id="rId4" Type="http://schemas.openxmlformats.org/officeDocument/2006/relationships/hyperlink" Target="http://cs.wikipedia.org/wiki/Soubor:R.U.R._by_Karel_&#268;apek_1939.jpg" TargetMode="External"/><Relationship Id="rId9" Type="http://schemas.openxmlformats.org/officeDocument/2006/relationships/hyperlink" Target="http://cs.wikipedia.org/wiki/Soubor:Karel_&#268;apek.jpg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2.emf"/><Relationship Id="rId4" Type="http://schemas.openxmlformats.org/officeDocument/2006/relationships/package" Target="../embeddings/Dokument_aplikace_Microsoft_Word1.docx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50880531"/>
              </p:ext>
            </p:extLst>
          </p:nvPr>
        </p:nvGraphicFramePr>
        <p:xfrm>
          <a:off x="1691680" y="2852936"/>
          <a:ext cx="7056784" cy="220749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Calibri" pitchFamily="34" charset="0"/>
                          <a:cs typeface="Calibri" pitchFamily="34" charset="0"/>
                        </a:rPr>
                        <a:t>NÁZEV</a:t>
                      </a:r>
                      <a:r>
                        <a:rPr lang="cs-CZ" sz="1400" b="0" baseline="0" dirty="0" smtClean="0">
                          <a:latin typeface="Calibri" pitchFamily="34" charset="0"/>
                          <a:cs typeface="Calibri" pitchFamily="34" charset="0"/>
                        </a:rPr>
                        <a:t> A ČÍSLO MATERIÁLU:</a:t>
                      </a:r>
                      <a:endParaRPr lang="cs-CZ" sz="1400" b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VY_32_INOVACE_14_S05-Čj-9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VYTVOŘENO: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duben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AUTOR: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Jarmila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Karlovcová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VZDĚLÁVACÍ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OBLAST: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VZDĚLÁVACÍ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OBOR: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SADA: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9.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NÁZEV VZDĚLÁVACÍHO MATERIÁLU: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České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divadlo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Obrázek 5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229200"/>
            <a:ext cx="5752465" cy="12560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157990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82048031"/>
              </p:ext>
            </p:extLst>
          </p:nvPr>
        </p:nvGraphicFramePr>
        <p:xfrm>
          <a:off x="539552" y="3573016"/>
          <a:ext cx="8280920" cy="2560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ROČNÍK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DRUH UČEBNÍHO MATERIÁLU: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- pracovní list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STUPEŇ</a:t>
                      </a:r>
                      <a:r>
                        <a:rPr lang="cs-CZ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 A TYP VZDĚLÁVÁNÍ: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POMŮCKY: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list, 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CÍL – INOVACE: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METODICKÉ POKYNY: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Součástí prezentace je i 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 zaměřený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Cílem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prezentace je získat přehled a informace o českých divadlech a obsahuje přehled českých dramatiků.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si uvědomuje důležitost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národní kultury,  umí vyhledat souvislosti mezi jednotlivými druhy umění (divadlo, malířství). Žák se seznámí s historií českých divadel, především se jeho pozornost zaměří </a:t>
                      </a:r>
                      <a:r>
                        <a:rPr lang="cs-CZ" sz="1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k divadlu Prozatimnímu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Národnímu. Žák na základě indícií pozná slavné české dramatiky. 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1639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České</a:t>
            </a:r>
            <a:br>
              <a:rPr lang="cs-CZ" dirty="0" smtClean="0"/>
            </a:br>
            <a:r>
              <a:rPr lang="cs-CZ" dirty="0" smtClean="0"/>
              <a:t>divadlo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Český jazyk 9. ročník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Doplň informace do textu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14282" y="1214422"/>
            <a:ext cx="8643998" cy="5286412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pPr algn="ctr"/>
            <a:r>
              <a:rPr lang="cs-CZ" dirty="0" smtClean="0"/>
              <a:t>	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V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Praze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bylo roku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1739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založeno první „kamenné“ divadlo –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Divadlo _________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,   toto divadlo bylo zcela německé, hráli zde němečtí herci a to pouze německy. Roku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1783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bylo otevřeno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Hraběcí  _________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  divadlo. V tomto divadle se zpočátku hrálo pouze německy, ale již od roku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1785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se zde objevovaly česky hrané hry. V letech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1786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–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1789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existovalo divadlo 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_________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   hrálo se česky i německy, zároveň zde národní buditelé, např. Karel Václav  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 _________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prosadili myšlenku českých her. 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7786710" y="1643050"/>
            <a:ext cx="138090" cy="4740277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b="1" i="1" dirty="0" smtClean="0">
              <a:solidFill>
                <a:srgbClr val="00B0F0"/>
              </a:solidFill>
            </a:endParaRPr>
          </a:p>
          <a:p>
            <a:pPr>
              <a:buNone/>
            </a:pPr>
            <a:endParaRPr lang="cs-CZ" b="1" i="1" dirty="0" smtClean="0">
              <a:solidFill>
                <a:srgbClr val="00B0F0"/>
              </a:solidFill>
            </a:endParaRPr>
          </a:p>
          <a:p>
            <a:endParaRPr lang="cs-CZ" b="1" i="1" dirty="0" smtClean="0">
              <a:solidFill>
                <a:srgbClr val="00B0F0"/>
              </a:solidFill>
            </a:endParaRPr>
          </a:p>
          <a:p>
            <a:endParaRPr lang="cs-CZ" b="1" i="1" dirty="0" smtClean="0">
              <a:solidFill>
                <a:srgbClr val="00B0F0"/>
              </a:solidFill>
            </a:endParaRPr>
          </a:p>
          <a:p>
            <a:pPr>
              <a:buNone/>
            </a:pPr>
            <a:endParaRPr lang="cs-CZ" b="1" i="1" dirty="0" smtClean="0">
              <a:solidFill>
                <a:srgbClr val="00B0F0"/>
              </a:solidFill>
            </a:endParaRPr>
          </a:p>
          <a:p>
            <a:endParaRPr lang="cs-CZ" b="1" i="1" dirty="0" smtClean="0">
              <a:solidFill>
                <a:srgbClr val="00B0F0"/>
              </a:solidFill>
            </a:endParaRPr>
          </a:p>
          <a:p>
            <a:endParaRPr lang="cs-CZ" b="1" i="1" dirty="0" smtClean="0">
              <a:solidFill>
                <a:srgbClr val="00B0F0"/>
              </a:solidFill>
            </a:endParaRPr>
          </a:p>
          <a:p>
            <a:endParaRPr lang="cs-CZ" b="1" i="1" dirty="0" smtClean="0">
              <a:solidFill>
                <a:srgbClr val="00B0F0"/>
              </a:solidFill>
            </a:endParaRPr>
          </a:p>
          <a:p>
            <a:pPr>
              <a:buNone/>
            </a:pPr>
            <a:endParaRPr lang="cs-CZ" b="1" i="1" dirty="0" smtClean="0">
              <a:solidFill>
                <a:srgbClr val="00B0F0"/>
              </a:solidFill>
            </a:endParaRPr>
          </a:p>
          <a:p>
            <a:endParaRPr lang="cs-CZ" b="1" i="1" dirty="0" smtClean="0">
              <a:solidFill>
                <a:srgbClr val="00B0F0"/>
              </a:solidFill>
            </a:endParaRPr>
          </a:p>
          <a:p>
            <a:endParaRPr lang="cs-CZ" b="1" i="1" dirty="0" smtClean="0">
              <a:solidFill>
                <a:srgbClr val="00B0F0"/>
              </a:solidFill>
            </a:endParaRPr>
          </a:p>
          <a:p>
            <a:pPr>
              <a:buNone/>
            </a:pPr>
            <a:endParaRPr lang="cs-CZ" b="1" i="1" dirty="0">
              <a:solidFill>
                <a:srgbClr val="00B0F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5715008" y="2143116"/>
            <a:ext cx="1914532" cy="57150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kotcích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Elipsa 6"/>
          <p:cNvSpPr/>
          <p:nvPr/>
        </p:nvSpPr>
        <p:spPr>
          <a:xfrm>
            <a:off x="714348" y="3429000"/>
            <a:ext cx="2057408" cy="57150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Nosticovo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Times New Roman" pitchFamily="18" charset="0"/>
            </a:endParaRPr>
          </a:p>
        </p:txBody>
      </p:sp>
      <p:sp>
        <p:nvSpPr>
          <p:cNvPr id="8" name="Elipsa 7"/>
          <p:cNvSpPr/>
          <p:nvPr/>
        </p:nvSpPr>
        <p:spPr>
          <a:xfrm>
            <a:off x="2000232" y="5643578"/>
            <a:ext cx="1914532" cy="57150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Thám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Elipsa 8"/>
          <p:cNvSpPr/>
          <p:nvPr/>
        </p:nvSpPr>
        <p:spPr>
          <a:xfrm>
            <a:off x="3929058" y="4714884"/>
            <a:ext cx="1914532" cy="57150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Bouda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 </a:t>
            </a:r>
            <a:r>
              <a:rPr lang="cs-CZ" sz="8800" dirty="0" smtClean="0">
                <a:solidFill>
                  <a:srgbClr val="92D050"/>
                </a:solidFill>
                <a:latin typeface="+mn-lt"/>
              </a:rPr>
              <a:t>!</a:t>
            </a:r>
            <a:endParaRPr lang="cs-CZ" sz="8800" dirty="0">
              <a:solidFill>
                <a:srgbClr val="92D050"/>
              </a:solidFill>
              <a:latin typeface="+mn-lt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115328" cy="4525963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Roku 1862 došlo k otevření          _________    divadla, toto divadlo bylo pouze české a hrála se v něm česká tvorba. To způsobilo, že se české divadlo zcela oddělilo od divadla        _________  . To samozřejmě krátkodobě způsobilo pokles kvality české tvorby, bylo třeba hrát pořád _________    , nikoli občas.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7643834" y="1600200"/>
            <a:ext cx="280966" cy="4525963"/>
          </a:xfrm>
        </p:spPr>
        <p:txBody>
          <a:bodyPr>
            <a:normAutofit/>
          </a:bodyPr>
          <a:lstStyle/>
          <a:p>
            <a:pPr>
              <a:buNone/>
            </a:pPr>
            <a:endParaRPr lang="cs-CZ" i="1" dirty="0" smtClean="0">
              <a:solidFill>
                <a:srgbClr val="00B0F0"/>
              </a:solidFill>
            </a:endParaRPr>
          </a:p>
          <a:p>
            <a:pPr>
              <a:buNone/>
            </a:pPr>
            <a:endParaRPr lang="cs-CZ" i="1" dirty="0" smtClean="0">
              <a:solidFill>
                <a:srgbClr val="00B0F0"/>
              </a:solidFill>
            </a:endParaRPr>
          </a:p>
          <a:p>
            <a:endParaRPr lang="cs-CZ" i="1" dirty="0" smtClean="0">
              <a:solidFill>
                <a:srgbClr val="00B0F0"/>
              </a:solidFill>
            </a:endParaRPr>
          </a:p>
          <a:p>
            <a:endParaRPr lang="cs-CZ" i="1" dirty="0" smtClean="0">
              <a:solidFill>
                <a:srgbClr val="00B0F0"/>
              </a:solidFill>
            </a:endParaRPr>
          </a:p>
          <a:p>
            <a:pPr>
              <a:buNone/>
            </a:pPr>
            <a:endParaRPr lang="cs-CZ" i="1" dirty="0" smtClean="0">
              <a:solidFill>
                <a:srgbClr val="00B0F0"/>
              </a:solidFill>
            </a:endParaRPr>
          </a:p>
          <a:p>
            <a:pPr>
              <a:buNone/>
            </a:pPr>
            <a:endParaRPr lang="cs-CZ" i="1" dirty="0">
              <a:solidFill>
                <a:srgbClr val="00B0F0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5857884" y="1500174"/>
            <a:ext cx="2600372" cy="628648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Prozatímního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Elipsa 7"/>
          <p:cNvSpPr/>
          <p:nvPr/>
        </p:nvSpPr>
        <p:spPr>
          <a:xfrm>
            <a:off x="6000760" y="2786058"/>
            <a:ext cx="2286016" cy="55721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německého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Elipsa 8"/>
          <p:cNvSpPr/>
          <p:nvPr/>
        </p:nvSpPr>
        <p:spPr>
          <a:xfrm>
            <a:off x="2428860" y="4071942"/>
            <a:ext cx="1985970" cy="57150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česky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Prozatímní divadlo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714480" y="1500174"/>
            <a:ext cx="5429288" cy="3853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Obdélník 3"/>
          <p:cNvSpPr/>
          <p:nvPr/>
        </p:nvSpPr>
        <p:spPr>
          <a:xfrm>
            <a:off x="928662" y="3071810"/>
            <a:ext cx="7000924" cy="32624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Prozatímní divadlo bylo české divadlo, šlo o předchůdce dnešního Národního divadla v Praze.</a:t>
            </a:r>
            <a:endParaRPr lang="cs-CZ" sz="2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Národní divadlo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571612"/>
            <a:ext cx="7467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500" b="1" dirty="0" smtClean="0"/>
              <a:t>   16. května      _____         byl položen základní kámen Národního divadla, který byl přivezen až z památné hory     ____     .      . Poklepal na něj národní buditel František    _______     </a:t>
            </a:r>
          </a:p>
          <a:p>
            <a:pPr>
              <a:buNone/>
            </a:pPr>
            <a:r>
              <a:rPr lang="cs-CZ" sz="2500" b="1" dirty="0" smtClean="0"/>
              <a:t>    Toto divadlo bylo postaveno jednak ze sbírek lidu, výraznou částkou</a:t>
            </a:r>
          </a:p>
          <a:p>
            <a:pPr>
              <a:buNone/>
            </a:pPr>
            <a:r>
              <a:rPr lang="cs-CZ" sz="2500" b="1" dirty="0" smtClean="0"/>
              <a:t>     přispěla šlechta</a:t>
            </a:r>
          </a:p>
          <a:p>
            <a:pPr>
              <a:buNone/>
            </a:pPr>
            <a:r>
              <a:rPr lang="cs-CZ" sz="2500" b="1" dirty="0" smtClean="0"/>
              <a:t>     a císař František </a:t>
            </a:r>
          </a:p>
          <a:p>
            <a:pPr>
              <a:buNone/>
            </a:pPr>
            <a:r>
              <a:rPr lang="cs-CZ" sz="2500" b="1" dirty="0" smtClean="0"/>
              <a:t>     Josef I. </a:t>
            </a:r>
          </a:p>
          <a:p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4294967295"/>
          </p:nvPr>
        </p:nvSpPr>
        <p:spPr>
          <a:xfrm>
            <a:off x="8715375" y="571500"/>
            <a:ext cx="428625" cy="4643438"/>
          </a:xfrm>
        </p:spPr>
        <p:txBody>
          <a:bodyPr>
            <a:noAutofit/>
          </a:bodyPr>
          <a:lstStyle/>
          <a:p>
            <a:pPr>
              <a:buNone/>
            </a:pPr>
            <a:endParaRPr lang="cs-CZ" sz="2400" b="1" i="1" dirty="0" smtClean="0">
              <a:solidFill>
                <a:srgbClr val="00B0F0"/>
              </a:solidFill>
            </a:endParaRPr>
          </a:p>
          <a:p>
            <a:pPr>
              <a:buNone/>
            </a:pPr>
            <a:endParaRPr lang="cs-CZ" sz="2400" b="1" i="1" dirty="0" smtClean="0">
              <a:solidFill>
                <a:srgbClr val="00B0F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43438" y="3682706"/>
            <a:ext cx="4051434" cy="30038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Elipsa 5"/>
          <p:cNvSpPr/>
          <p:nvPr/>
        </p:nvSpPr>
        <p:spPr>
          <a:xfrm>
            <a:off x="2500298" y="1500174"/>
            <a:ext cx="1857388" cy="57150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1868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Elipsa 6"/>
          <p:cNvSpPr/>
          <p:nvPr/>
        </p:nvSpPr>
        <p:spPr>
          <a:xfrm>
            <a:off x="3786182" y="2357430"/>
            <a:ext cx="1928826" cy="428628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Říp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Elipsa 7"/>
          <p:cNvSpPr/>
          <p:nvPr/>
        </p:nvSpPr>
        <p:spPr>
          <a:xfrm>
            <a:off x="5857884" y="2714620"/>
            <a:ext cx="2143140" cy="57150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Palacký.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7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dirty="0" smtClean="0">
                <a:solidFill>
                  <a:srgbClr val="92D050"/>
                </a:solidFill>
                <a:latin typeface="+mn-lt"/>
              </a:rPr>
              <a:t>!</a:t>
            </a:r>
            <a:endParaRPr lang="cs-CZ" sz="8800" dirty="0">
              <a:solidFill>
                <a:srgbClr val="92D050"/>
              </a:solidFill>
              <a:latin typeface="+mn-lt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57158" y="928670"/>
            <a:ext cx="7567642" cy="519749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500" b="1" dirty="0" smtClean="0"/>
              <a:t>   Otevřeno bylo 11. června      ____            operou Bedřicha Smetany              _____   .                                12. srpna téhož roku vyhořelo, ale okamžitě byla uspořádána lidová sbírka a znovu otevřeno bylo už v 18. listopadu   ______  opět stejnou operou. Stavba </a:t>
            </a:r>
          </a:p>
          <a:p>
            <a:pPr>
              <a:buNone/>
            </a:pPr>
            <a:r>
              <a:rPr lang="cs-CZ" sz="2500" b="1" dirty="0" smtClean="0"/>
              <a:t>    tohoto divadla se stala vzorem ostatním větším městům a již</a:t>
            </a:r>
          </a:p>
          <a:p>
            <a:pPr>
              <a:buNone/>
            </a:pPr>
            <a:r>
              <a:rPr lang="cs-CZ" sz="2500" b="1" dirty="0" smtClean="0"/>
              <a:t>     v roce 1884 bylo</a:t>
            </a:r>
          </a:p>
          <a:p>
            <a:pPr>
              <a:buNone/>
            </a:pPr>
            <a:r>
              <a:rPr lang="cs-CZ" sz="2500" b="1" dirty="0" smtClean="0"/>
              <a:t>     otevřeno Národní divadlo </a:t>
            </a:r>
          </a:p>
          <a:p>
            <a:pPr>
              <a:buNone/>
            </a:pPr>
            <a:r>
              <a:rPr lang="cs-CZ" sz="2500" b="1" dirty="0" smtClean="0"/>
              <a:t>     v Brně a poté i v Plzni.</a:t>
            </a:r>
          </a:p>
          <a:p>
            <a:pPr>
              <a:buNone/>
            </a:pPr>
            <a:r>
              <a:rPr lang="cs-CZ" sz="2500" b="1" dirty="0" smtClean="0"/>
              <a:t>                                          </a:t>
            </a:r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Bedřich Smetana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57950" y="3825052"/>
            <a:ext cx="2024060" cy="28091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Elipsa 7"/>
          <p:cNvSpPr/>
          <p:nvPr/>
        </p:nvSpPr>
        <p:spPr>
          <a:xfrm>
            <a:off x="4572000" y="857232"/>
            <a:ext cx="1643074" cy="57150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1881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Elipsa 8"/>
          <p:cNvSpPr/>
          <p:nvPr/>
        </p:nvSpPr>
        <p:spPr>
          <a:xfrm>
            <a:off x="5786446" y="2428868"/>
            <a:ext cx="1500198" cy="57150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1883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643570" y="1357298"/>
            <a:ext cx="2057408" cy="55721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Libuše.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Najdi v osmisměrce jména </a:t>
            </a:r>
            <a:b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devíti českých dramatiků </a:t>
            </a:r>
            <a:endParaRPr lang="cs-CZ" sz="36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 bwMode="auto">
          <a:xfrm>
            <a:off x="357157" y="1857364"/>
            <a:ext cx="5872579" cy="42148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6500826" y="1785926"/>
            <a:ext cx="3657600" cy="4525963"/>
          </a:xfrm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Vrchlický</a:t>
            </a:r>
          </a:p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Nezval</a:t>
            </a:r>
          </a:p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Tyl</a:t>
            </a:r>
          </a:p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Čapek</a:t>
            </a:r>
          </a:p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Šimek</a:t>
            </a:r>
          </a:p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Jirásek</a:t>
            </a:r>
          </a:p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Suchý</a:t>
            </a:r>
          </a:p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Zeyer</a:t>
            </a:r>
          </a:p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Mrštík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82594"/>
          </a:xfrm>
        </p:spPr>
        <p:txBody>
          <a:bodyPr>
            <a:no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Doplň jména dramatiků.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214282" y="1000108"/>
            <a:ext cx="5000660" cy="5572164"/>
          </a:xfrm>
        </p:spPr>
        <p:txBody>
          <a:bodyPr>
            <a:normAutofit fontScale="70000" lnSpcReduction="20000"/>
          </a:bodyPr>
          <a:lstStyle/>
          <a:p>
            <a:pPr lvl="0"/>
            <a:r>
              <a:rPr lang="cs-CZ" sz="3000" dirty="0" smtClean="0"/>
              <a:t>Po kterém z autorů se jmenuje plzeňské divadlo?</a:t>
            </a:r>
          </a:p>
          <a:p>
            <a:pPr lvl="0">
              <a:buNone/>
            </a:pPr>
            <a:endParaRPr lang="cs-CZ" sz="3000" dirty="0" smtClean="0"/>
          </a:p>
          <a:p>
            <a:pPr lvl="0"/>
            <a:r>
              <a:rPr lang="cs-CZ" sz="3000" dirty="0" smtClean="0"/>
              <a:t>Který z autorů napsal divadelní hru Radúz a Mahulena?</a:t>
            </a:r>
          </a:p>
          <a:p>
            <a:pPr lvl="0">
              <a:buNone/>
            </a:pPr>
            <a:endParaRPr lang="cs-CZ" sz="3000" dirty="0" smtClean="0"/>
          </a:p>
          <a:p>
            <a:pPr lvl="0"/>
            <a:r>
              <a:rPr lang="cs-CZ" sz="3000" dirty="0" smtClean="0"/>
              <a:t>Který z autorů napsal divadelní </a:t>
            </a:r>
          </a:p>
          <a:p>
            <a:pPr lvl="0">
              <a:buNone/>
            </a:pPr>
            <a:r>
              <a:rPr lang="cs-CZ" sz="3000" dirty="0" smtClean="0"/>
              <a:t>     hru, na kterou odkazuje plakát?</a:t>
            </a:r>
          </a:p>
          <a:p>
            <a:pPr lvl="0"/>
            <a:endParaRPr lang="cs-CZ" sz="3000" dirty="0" smtClean="0"/>
          </a:p>
          <a:p>
            <a:pPr lvl="0">
              <a:buNone/>
            </a:pPr>
            <a:endParaRPr lang="cs-CZ" sz="3000" dirty="0" smtClean="0"/>
          </a:p>
          <a:p>
            <a:pPr lvl="0"/>
            <a:r>
              <a:rPr lang="cs-CZ" sz="3000" dirty="0" smtClean="0"/>
              <a:t>Který z autorů má ve svém dramatu postavu Vávry a Francka?</a:t>
            </a:r>
          </a:p>
          <a:p>
            <a:pPr lvl="0">
              <a:buNone/>
            </a:pPr>
            <a:endParaRPr lang="cs-CZ" sz="3000" dirty="0" smtClean="0"/>
          </a:p>
          <a:p>
            <a:pPr lvl="0"/>
            <a:r>
              <a:rPr lang="cs-CZ" sz="3000" dirty="0" smtClean="0"/>
              <a:t>Který z autorů umírá v Domažlicích?</a:t>
            </a:r>
          </a:p>
          <a:p>
            <a:pPr lvl="0">
              <a:buNone/>
            </a:pPr>
            <a:endParaRPr lang="cs-CZ" sz="3000" dirty="0" smtClean="0"/>
          </a:p>
          <a:p>
            <a:pPr lvl="0"/>
            <a:r>
              <a:rPr lang="cs-CZ" sz="3000" dirty="0" smtClean="0"/>
              <a:t>Který z autorů proslul televizní politickou satirou? Vzpomeneš si, s jakou ženou tvořil dvojici?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6286512" y="928670"/>
            <a:ext cx="2643206" cy="5643602"/>
          </a:xfrm>
        </p:spPr>
        <p:txBody>
          <a:bodyPr>
            <a:normAutofit fontScale="70000" lnSpcReduction="20000"/>
          </a:bodyPr>
          <a:lstStyle/>
          <a:p>
            <a:r>
              <a:rPr lang="cs-CZ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Josef Kajetán Tyl</a:t>
            </a:r>
          </a:p>
          <a:p>
            <a:endParaRPr lang="cs-CZ" b="1" i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i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i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Julius Zeyer </a:t>
            </a:r>
          </a:p>
          <a:p>
            <a:endParaRPr lang="cs-CZ" b="1" i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i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Karel Čapek</a:t>
            </a:r>
          </a:p>
          <a:p>
            <a:endParaRPr lang="cs-CZ" b="1" i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i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Bratři Mrštíkové</a:t>
            </a:r>
          </a:p>
          <a:p>
            <a:endParaRPr lang="cs-CZ" b="1" i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i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Jaroslav Vrchlický</a:t>
            </a:r>
          </a:p>
          <a:p>
            <a:endParaRPr lang="cs-CZ" b="1" i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i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Miloslav Šimek </a:t>
            </a:r>
          </a:p>
          <a:p>
            <a:pPr>
              <a:buNone/>
            </a:pPr>
            <a:r>
              <a:rPr lang="cs-CZ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( se Zuzanou Bubílkovou)</a:t>
            </a:r>
          </a:p>
          <a:p>
            <a:endParaRPr lang="cs-CZ" dirty="0"/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628" y="2285992"/>
            <a:ext cx="1054304" cy="1714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6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6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6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6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6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Poznáš české dramatiky?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solidFill>
                  <a:srgbClr val="92D050"/>
                </a:solidFill>
              </a:rPr>
              <a:t>	</a:t>
            </a:r>
            <a:r>
              <a:rPr lang="cs-CZ" b="1" dirty="0" smtClean="0"/>
              <a:t>(1808-1856)</a:t>
            </a:r>
          </a:p>
          <a:p>
            <a:pPr>
              <a:buNone/>
            </a:pPr>
            <a:r>
              <a:rPr lang="cs-CZ" b="1" dirty="0" smtClean="0"/>
              <a:t>	- divadelní hra Fidlovačka</a:t>
            </a:r>
          </a:p>
          <a:p>
            <a:pPr>
              <a:buNone/>
            </a:pPr>
            <a:endParaRPr lang="cs-CZ" b="1" dirty="0" smtClean="0">
              <a:solidFill>
                <a:srgbClr val="92D050"/>
              </a:solidFill>
            </a:endParaRPr>
          </a:p>
          <a:p>
            <a:pPr>
              <a:buNone/>
            </a:pPr>
            <a:endParaRPr lang="cs-CZ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solidFill>
                  <a:srgbClr val="92D050"/>
                </a:solidFill>
              </a:rPr>
              <a:t>	</a:t>
            </a:r>
            <a:r>
              <a:rPr lang="cs-CZ" b="1" dirty="0" smtClean="0"/>
              <a:t>(1841 – 1901)</a:t>
            </a:r>
          </a:p>
          <a:p>
            <a:pPr>
              <a:buNone/>
            </a:pPr>
            <a:r>
              <a:rPr lang="cs-CZ" b="1" dirty="0" smtClean="0"/>
              <a:t>	- divadelní hra Radúz a Mahulena </a:t>
            </a: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142976" y="1477028"/>
            <a:ext cx="1714512" cy="21754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42976" y="4071942"/>
            <a:ext cx="1714512" cy="21306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Elipsa 6"/>
          <p:cNvSpPr/>
          <p:nvPr/>
        </p:nvSpPr>
        <p:spPr>
          <a:xfrm>
            <a:off x="4429124" y="1285860"/>
            <a:ext cx="2714644" cy="77152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J. K. Tyl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Elipsa 7"/>
          <p:cNvSpPr/>
          <p:nvPr/>
        </p:nvSpPr>
        <p:spPr>
          <a:xfrm>
            <a:off x="4572000" y="3571876"/>
            <a:ext cx="2643206" cy="77152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J. Zeyer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 animBg="1"/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000108"/>
            <a:ext cx="3657600" cy="5126055"/>
          </a:xfrm>
        </p:spPr>
        <p:txBody>
          <a:bodyPr>
            <a:normAutofit lnSpcReduction="10000"/>
          </a:bodyPr>
          <a:lstStyle/>
          <a:p>
            <a:pPr>
              <a:buNone/>
            </a:pPr>
            <a:endParaRPr lang="cs-CZ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/>
              <a:t>	(1890-1938)</a:t>
            </a:r>
          </a:p>
          <a:p>
            <a:pPr>
              <a:buNone/>
            </a:pPr>
            <a:r>
              <a:rPr lang="cs-CZ" dirty="0" smtClean="0"/>
              <a:t>	- divadelní hry RUR, Bílá nemoc, Matka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/>
              <a:t>	(1853-1912)</a:t>
            </a:r>
          </a:p>
          <a:p>
            <a:pPr>
              <a:buNone/>
            </a:pPr>
            <a:r>
              <a:rPr lang="cs-CZ" dirty="0" smtClean="0"/>
              <a:t>	- divadelní hra </a:t>
            </a:r>
          </a:p>
          <a:p>
            <a:pPr>
              <a:buNone/>
            </a:pPr>
            <a:r>
              <a:rPr lang="cs-CZ" dirty="0" smtClean="0"/>
              <a:t>	Noc na Karlštejně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00" y="928670"/>
            <a:ext cx="1785950" cy="2326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1538" y="3929066"/>
            <a:ext cx="1714512" cy="22860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Elipsa 5"/>
          <p:cNvSpPr/>
          <p:nvPr/>
        </p:nvSpPr>
        <p:spPr>
          <a:xfrm>
            <a:off x="4429124" y="571480"/>
            <a:ext cx="2714644" cy="77152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K. Čapek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Elipsa 6"/>
          <p:cNvSpPr/>
          <p:nvPr/>
        </p:nvSpPr>
        <p:spPr>
          <a:xfrm>
            <a:off x="4572000" y="3571876"/>
            <a:ext cx="2643206" cy="77152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J. Vrchlický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Zlatá kaplička</a:t>
            </a:r>
            <a:endParaRPr lang="cs-CZ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 bwMode="auto">
          <a:xfrm>
            <a:off x="457200" y="2491581"/>
            <a:ext cx="36576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4019576" cy="5043510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 smtClean="0"/>
              <a:t>O jakou stavbu se jedná?</a:t>
            </a:r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b="1" dirty="0" smtClean="0">
              <a:solidFill>
                <a:srgbClr val="92D050"/>
              </a:solidFill>
            </a:endParaRP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Popiš přesně polohu, kde se stavba nachází?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endParaRPr lang="cs-CZ" b="1" dirty="0" smtClean="0">
              <a:solidFill>
                <a:srgbClr val="92D050"/>
              </a:solidFill>
            </a:endParaRP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Kdo je autorem opony v této stavbě?</a:t>
            </a:r>
          </a:p>
          <a:p>
            <a:endParaRPr lang="cs-CZ" dirty="0" smtClean="0"/>
          </a:p>
          <a:p>
            <a:pPr>
              <a:buNone/>
            </a:pPr>
            <a:r>
              <a:rPr lang="cs-CZ" b="1" dirty="0" smtClean="0">
                <a:solidFill>
                  <a:srgbClr val="92D050"/>
                </a:solidFill>
              </a:rPr>
              <a:t>		</a:t>
            </a:r>
            <a:endParaRPr lang="cs-CZ" b="1" dirty="0">
              <a:solidFill>
                <a:srgbClr val="92D050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4572000" y="2000240"/>
            <a:ext cx="3700482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Národní divadlo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Elipsa 7"/>
          <p:cNvSpPr/>
          <p:nvPr/>
        </p:nvSpPr>
        <p:spPr>
          <a:xfrm>
            <a:off x="4500562" y="3643314"/>
            <a:ext cx="4214842" cy="985838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nábřeží řeky Vltavy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Elipsa 8"/>
          <p:cNvSpPr/>
          <p:nvPr/>
        </p:nvSpPr>
        <p:spPr>
          <a:xfrm>
            <a:off x="4857752" y="5500702"/>
            <a:ext cx="3643338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Vojtěch Hynais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 animBg="1"/>
      <p:bldP spid="8" grpId="0" animBg="1"/>
      <p:bldP spid="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188640"/>
            <a:ext cx="7467600" cy="850106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Zdroje obrázků: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435280" cy="5286412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sz="2900" b="1" dirty="0" smtClean="0"/>
              <a:t>Všechny uveřejněné odkazy [cit. 2012-01-20]. Není-li uvedeno jinak - dostupné pod licencí Public domain na:</a:t>
            </a:r>
          </a:p>
          <a:p>
            <a:pPr>
              <a:buNone/>
            </a:pPr>
            <a:endParaRPr lang="cs-CZ" sz="3200" b="1" dirty="0" smtClean="0">
              <a:solidFill>
                <a:schemeClr val="tx2">
                  <a:lumMod val="50000"/>
                </a:schemeClr>
              </a:solidFill>
              <a:latin typeface="Times New Roman" pitchFamily="18" charset="0"/>
              <a:cs typeface="Times New Roman" pitchFamily="18" charset="0"/>
              <a:hlinkClick r:id="rId2"/>
            </a:endParaRPr>
          </a:p>
          <a:p>
            <a:pPr>
              <a:spcBef>
                <a:spcPts val="600"/>
              </a:spcBef>
            </a:pPr>
            <a:r>
              <a:rPr lang="cs-CZ" sz="2600" dirty="0" smtClean="0">
                <a:solidFill>
                  <a:srgbClr val="00B0F0"/>
                </a:solidFill>
                <a:latin typeface="Calibri" pitchFamily="34" charset="0"/>
                <a:cs typeface="Calibri" pitchFamily="34" charset="0"/>
                <a:hlinkClick r:id="rId3"/>
              </a:rPr>
              <a:t>http</a:t>
            </a:r>
            <a:r>
              <a:rPr lang="cs-CZ" sz="2600" dirty="0">
                <a:solidFill>
                  <a:srgbClr val="00B0F0"/>
                </a:solidFill>
                <a:latin typeface="Calibri" pitchFamily="34" charset="0"/>
                <a:cs typeface="Calibri" pitchFamily="34" charset="0"/>
                <a:hlinkClick r:id="rId3"/>
              </a:rPr>
              <a:t>://</a:t>
            </a:r>
            <a:r>
              <a:rPr lang="cs-CZ" sz="2600" dirty="0" smtClean="0">
                <a:solidFill>
                  <a:srgbClr val="00B0F0"/>
                </a:solidFill>
                <a:latin typeface="Calibri" pitchFamily="34" charset="0"/>
                <a:cs typeface="Calibri" pitchFamily="34" charset="0"/>
                <a:hlinkClick r:id="rId3"/>
              </a:rPr>
              <a:t>cs.wikipedia.org/wiki/Soubor:Bohumil_Roubal%C3%ADk_Divadlo_prozat%C3%ADmn%C3%A9.jpg </a:t>
            </a:r>
            <a:r>
              <a:rPr lang="cs-CZ" sz="2600" dirty="0" smtClean="0">
                <a:solidFill>
                  <a:srgbClr val="00B0F0"/>
                </a:solidFill>
                <a:latin typeface="Calibri" pitchFamily="34" charset="0"/>
                <a:cs typeface="Calibri" pitchFamily="34" charset="0"/>
              </a:rPr>
              <a:t>(obrázek divadla, str.4)</a:t>
            </a:r>
            <a:endParaRPr lang="cs-CZ" sz="2600" dirty="0" smtClean="0">
              <a:solidFill>
                <a:srgbClr val="00B0F0"/>
              </a:solidFill>
              <a:latin typeface="Calibri" pitchFamily="34" charset="0"/>
              <a:cs typeface="Calibri" pitchFamily="34" charset="0"/>
              <a:hlinkClick r:id="rId4"/>
            </a:endParaRPr>
          </a:p>
          <a:p>
            <a:pPr>
              <a:spcBef>
                <a:spcPts val="600"/>
              </a:spcBef>
            </a:pPr>
            <a:r>
              <a:rPr lang="cs-CZ" sz="2600" dirty="0" smtClean="0">
                <a:solidFill>
                  <a:srgbClr val="00B0F0"/>
                </a:solidFill>
                <a:latin typeface="Calibri" pitchFamily="34" charset="0"/>
                <a:cs typeface="Calibri" pitchFamily="34" charset="0"/>
                <a:hlinkClick r:id="rId5"/>
              </a:rPr>
              <a:t>http</a:t>
            </a:r>
            <a:r>
              <a:rPr lang="cs-CZ" sz="2600" dirty="0">
                <a:solidFill>
                  <a:srgbClr val="00B0F0"/>
                </a:solidFill>
                <a:latin typeface="Calibri" pitchFamily="34" charset="0"/>
                <a:cs typeface="Calibri" pitchFamily="34" charset="0"/>
                <a:hlinkClick r:id="rId5"/>
              </a:rPr>
              <a:t>://</a:t>
            </a:r>
            <a:r>
              <a:rPr lang="cs-CZ" sz="2600" dirty="0" smtClean="0">
                <a:solidFill>
                  <a:srgbClr val="00B0F0"/>
                </a:solidFill>
                <a:latin typeface="Calibri" pitchFamily="34" charset="0"/>
                <a:cs typeface="Calibri" pitchFamily="34" charset="0"/>
                <a:hlinkClick r:id="rId5"/>
              </a:rPr>
              <a:t>cs.wikipedia.org/wiki/Soubor:Narodni_divadlo_Praha_1881.jpg</a:t>
            </a:r>
            <a:endParaRPr lang="cs-CZ" sz="2600" dirty="0" smtClean="0">
              <a:solidFill>
                <a:srgbClr val="00B0F0"/>
              </a:solidFill>
              <a:latin typeface="Calibri" pitchFamily="34" charset="0"/>
              <a:cs typeface="Calibri" pitchFamily="34" charset="0"/>
              <a:hlinkClick r:id="rId4"/>
            </a:endParaRPr>
          </a:p>
          <a:p>
            <a:pPr>
              <a:spcBef>
                <a:spcPts val="600"/>
              </a:spcBef>
            </a:pPr>
            <a:r>
              <a:rPr lang="cs-CZ" sz="2600" dirty="0">
                <a:solidFill>
                  <a:srgbClr val="00B0F0"/>
                </a:solidFill>
                <a:latin typeface="Calibri" pitchFamily="34" charset="0"/>
                <a:cs typeface="Calibri" pitchFamily="34" charset="0"/>
                <a:hlinkClick r:id="rId6"/>
              </a:rPr>
              <a:t>http://</a:t>
            </a:r>
            <a:r>
              <a:rPr lang="cs-CZ" sz="2600" dirty="0" smtClean="0">
                <a:solidFill>
                  <a:srgbClr val="00B0F0"/>
                </a:solidFill>
                <a:latin typeface="Calibri" pitchFamily="34" charset="0"/>
                <a:cs typeface="Calibri" pitchFamily="34" charset="0"/>
                <a:hlinkClick r:id="rId6"/>
              </a:rPr>
              <a:t>cs.wikipedia.org/wiki/Soubor:Smetana.jpg</a:t>
            </a:r>
            <a:endParaRPr lang="cs-CZ" sz="2600" dirty="0" smtClean="0">
              <a:solidFill>
                <a:srgbClr val="00B0F0"/>
              </a:solidFill>
              <a:latin typeface="Calibri" pitchFamily="34" charset="0"/>
              <a:cs typeface="Calibri" pitchFamily="34" charset="0"/>
              <a:hlinkClick r:id="rId4"/>
            </a:endParaRPr>
          </a:p>
          <a:p>
            <a:pPr>
              <a:spcBef>
                <a:spcPts val="600"/>
              </a:spcBef>
            </a:pPr>
            <a:r>
              <a:rPr lang="cs-CZ" sz="2600" dirty="0" smtClean="0">
                <a:solidFill>
                  <a:srgbClr val="00B0F0"/>
                </a:solidFill>
                <a:latin typeface="Calibri" pitchFamily="34" charset="0"/>
                <a:cs typeface="Calibri" pitchFamily="34" charset="0"/>
                <a:hlinkClick r:id="rId4"/>
              </a:rPr>
              <a:t>http://cs.wikipedia.org/wiki/Soubor:R.U.R._by_Karel_Čapek_1939.jpg</a:t>
            </a:r>
            <a:r>
              <a:rPr lang="cs-CZ" sz="2600" dirty="0" smtClean="0">
                <a:solidFill>
                  <a:srgbClr val="00B0F0"/>
                </a:solidFill>
                <a:latin typeface="Calibri" pitchFamily="34" charset="0"/>
                <a:cs typeface="Calibri" pitchFamily="34" charset="0"/>
              </a:rPr>
              <a:t> </a:t>
            </a:r>
            <a:br>
              <a:rPr lang="cs-CZ" sz="2600" dirty="0" smtClean="0">
                <a:solidFill>
                  <a:srgbClr val="00B0F0"/>
                </a:solidFill>
                <a:latin typeface="Calibri" pitchFamily="34" charset="0"/>
                <a:cs typeface="Calibri" pitchFamily="34" charset="0"/>
              </a:rPr>
            </a:br>
            <a:r>
              <a:rPr lang="cs-CZ" sz="2600" dirty="0" smtClean="0">
                <a:solidFill>
                  <a:srgbClr val="00B0F0"/>
                </a:solidFill>
                <a:latin typeface="Calibri" pitchFamily="34" charset="0"/>
                <a:cs typeface="Calibri" pitchFamily="34" charset="0"/>
              </a:rPr>
              <a:t>(plakát ke hře RUR, str. 6)</a:t>
            </a:r>
          </a:p>
          <a:p>
            <a:pPr>
              <a:spcBef>
                <a:spcPts val="600"/>
              </a:spcBef>
            </a:pPr>
            <a:r>
              <a:rPr lang="cs-CZ" sz="2600" dirty="0" smtClean="0">
                <a:solidFill>
                  <a:srgbClr val="00B0F0"/>
                </a:solidFill>
                <a:latin typeface="Calibri" pitchFamily="34" charset="0"/>
                <a:cs typeface="Calibri" pitchFamily="34" charset="0"/>
                <a:hlinkClick r:id="rId7"/>
              </a:rPr>
              <a:t>http://cs.wikipedia.org/wiki/</a:t>
            </a:r>
            <a:r>
              <a:rPr lang="cs-CZ" sz="2600" dirty="0" err="1" smtClean="0">
                <a:solidFill>
                  <a:srgbClr val="00B0F0"/>
                </a:solidFill>
                <a:latin typeface="Calibri" pitchFamily="34" charset="0"/>
                <a:cs typeface="Calibri" pitchFamily="34" charset="0"/>
                <a:hlinkClick r:id="rId7"/>
              </a:rPr>
              <a:t>Soubor:Jan_Vilímek_-_Josef_Kajetán_Tyl.jpg</a:t>
            </a:r>
            <a:r>
              <a:rPr lang="cs-CZ" sz="2600" dirty="0" smtClean="0">
                <a:solidFill>
                  <a:srgbClr val="00B0F0"/>
                </a:solidFill>
                <a:latin typeface="Calibri" pitchFamily="34" charset="0"/>
                <a:cs typeface="Calibri" pitchFamily="34" charset="0"/>
              </a:rPr>
              <a:t> </a:t>
            </a:r>
            <a:br>
              <a:rPr lang="cs-CZ" sz="2600" dirty="0" smtClean="0">
                <a:solidFill>
                  <a:srgbClr val="00B0F0"/>
                </a:solidFill>
                <a:latin typeface="Calibri" pitchFamily="34" charset="0"/>
                <a:cs typeface="Calibri" pitchFamily="34" charset="0"/>
              </a:rPr>
            </a:br>
            <a:r>
              <a:rPr lang="cs-CZ" sz="2600" dirty="0" smtClean="0">
                <a:solidFill>
                  <a:srgbClr val="00B0F0"/>
                </a:solidFill>
                <a:latin typeface="Calibri" pitchFamily="34" charset="0"/>
                <a:cs typeface="Calibri" pitchFamily="34" charset="0"/>
              </a:rPr>
              <a:t>(obrázek J.K. Tyla, str. 8)</a:t>
            </a:r>
          </a:p>
          <a:p>
            <a:pPr>
              <a:spcBef>
                <a:spcPts val="600"/>
              </a:spcBef>
            </a:pPr>
            <a:r>
              <a:rPr lang="cs-CZ" sz="2600" dirty="0" smtClean="0">
                <a:solidFill>
                  <a:srgbClr val="00B0F0"/>
                </a:solidFill>
                <a:latin typeface="Calibri" pitchFamily="34" charset="0"/>
                <a:cs typeface="Calibri" pitchFamily="34" charset="0"/>
                <a:hlinkClick r:id="rId8"/>
              </a:rPr>
              <a:t>http://cs.wikipedia.org/wiki/Soubor:Julius_Zeyer_Vilimek.jpg</a:t>
            </a:r>
            <a:r>
              <a:rPr lang="cs-CZ" sz="2600" dirty="0" smtClean="0">
                <a:solidFill>
                  <a:srgbClr val="00B0F0"/>
                </a:solidFill>
                <a:latin typeface="Calibri" pitchFamily="34" charset="0"/>
                <a:cs typeface="Calibri" pitchFamily="34" charset="0"/>
              </a:rPr>
              <a:t> </a:t>
            </a:r>
            <a:br>
              <a:rPr lang="cs-CZ" sz="2600" dirty="0" smtClean="0">
                <a:solidFill>
                  <a:srgbClr val="00B0F0"/>
                </a:solidFill>
                <a:latin typeface="Calibri" pitchFamily="34" charset="0"/>
                <a:cs typeface="Calibri" pitchFamily="34" charset="0"/>
              </a:rPr>
            </a:br>
            <a:r>
              <a:rPr lang="cs-CZ" sz="2600" dirty="0" smtClean="0">
                <a:solidFill>
                  <a:srgbClr val="00B0F0"/>
                </a:solidFill>
                <a:latin typeface="Calibri" pitchFamily="34" charset="0"/>
                <a:cs typeface="Calibri" pitchFamily="34" charset="0"/>
              </a:rPr>
              <a:t>(obrázek J. Zeyera, str. 8)</a:t>
            </a:r>
          </a:p>
          <a:p>
            <a:pPr>
              <a:spcBef>
                <a:spcPts val="600"/>
              </a:spcBef>
            </a:pPr>
            <a:r>
              <a:rPr lang="cs-CZ" sz="2600" dirty="0" smtClean="0">
                <a:solidFill>
                  <a:srgbClr val="00B0F0"/>
                </a:solidFill>
                <a:latin typeface="Calibri" pitchFamily="34" charset="0"/>
                <a:cs typeface="Calibri" pitchFamily="34" charset="0"/>
                <a:hlinkClick r:id="rId9"/>
              </a:rPr>
              <a:t>http://cs.wikipedia.org/wiki/Soubor:Karel_Čapek.jpg</a:t>
            </a:r>
            <a:r>
              <a:rPr lang="cs-CZ" sz="2600" dirty="0" smtClean="0">
                <a:solidFill>
                  <a:srgbClr val="00B0F0"/>
                </a:solidFill>
                <a:latin typeface="Calibri" pitchFamily="34" charset="0"/>
                <a:cs typeface="Calibri" pitchFamily="34" charset="0"/>
              </a:rPr>
              <a:t> </a:t>
            </a:r>
          </a:p>
          <a:p>
            <a:pPr>
              <a:spcBef>
                <a:spcPts val="600"/>
              </a:spcBef>
            </a:pPr>
            <a:r>
              <a:rPr lang="cs-CZ" sz="2600" dirty="0" smtClean="0">
                <a:solidFill>
                  <a:srgbClr val="00B0F0"/>
                </a:solidFill>
                <a:latin typeface="Calibri" pitchFamily="34" charset="0"/>
                <a:cs typeface="Calibri" pitchFamily="34" charset="0"/>
              </a:rPr>
              <a:t>(obrázek K. Čapka, str. 9)</a:t>
            </a:r>
          </a:p>
          <a:p>
            <a:pPr>
              <a:spcBef>
                <a:spcPts val="600"/>
              </a:spcBef>
            </a:pPr>
            <a:r>
              <a:rPr lang="cs-CZ" sz="2600" dirty="0" smtClean="0">
                <a:solidFill>
                  <a:srgbClr val="00B0F0"/>
                </a:solidFill>
                <a:latin typeface="Calibri" pitchFamily="34" charset="0"/>
                <a:cs typeface="Calibri" pitchFamily="34" charset="0"/>
                <a:hlinkClick r:id="rId10"/>
              </a:rPr>
              <a:t>http://cs.wikipedia.org/wiki/</a:t>
            </a:r>
            <a:r>
              <a:rPr lang="cs-CZ" sz="2600" dirty="0" err="1" smtClean="0">
                <a:solidFill>
                  <a:srgbClr val="00B0F0"/>
                </a:solidFill>
                <a:latin typeface="Calibri" pitchFamily="34" charset="0"/>
                <a:cs typeface="Calibri" pitchFamily="34" charset="0"/>
                <a:hlinkClick r:id="rId10"/>
              </a:rPr>
              <a:t>Soubor:Jan_Vilímek_-_Jaroslav_Vrchlický.jpg</a:t>
            </a:r>
            <a:r>
              <a:rPr lang="cs-CZ" sz="2600" dirty="0" smtClean="0">
                <a:solidFill>
                  <a:srgbClr val="00B0F0"/>
                </a:solidFill>
                <a:latin typeface="Calibri" pitchFamily="34" charset="0"/>
                <a:cs typeface="Calibri" pitchFamily="34" charset="0"/>
              </a:rPr>
              <a:t> </a:t>
            </a:r>
            <a:br>
              <a:rPr lang="cs-CZ" sz="2600" dirty="0" smtClean="0">
                <a:solidFill>
                  <a:srgbClr val="00B0F0"/>
                </a:solidFill>
                <a:latin typeface="Calibri" pitchFamily="34" charset="0"/>
                <a:cs typeface="Calibri" pitchFamily="34" charset="0"/>
              </a:rPr>
            </a:br>
            <a:r>
              <a:rPr lang="cs-CZ" sz="2600" dirty="0" smtClean="0">
                <a:solidFill>
                  <a:srgbClr val="00B0F0"/>
                </a:solidFill>
                <a:latin typeface="Calibri" pitchFamily="34" charset="0"/>
                <a:cs typeface="Calibri" pitchFamily="34" charset="0"/>
              </a:rPr>
              <a:t>(obrázek J. Vrchlického, str. 9)</a:t>
            </a:r>
          </a:p>
          <a:p>
            <a:pPr>
              <a:spcBef>
                <a:spcPts val="600"/>
              </a:spcBef>
            </a:pPr>
            <a:r>
              <a:rPr lang="cs-CZ" sz="2600" dirty="0" smtClean="0">
                <a:solidFill>
                  <a:srgbClr val="00B0F0"/>
                </a:solidFill>
                <a:latin typeface="Calibri" pitchFamily="34" charset="0"/>
                <a:cs typeface="Calibri" pitchFamily="34" charset="0"/>
                <a:hlinkClick r:id="rId11"/>
              </a:rPr>
              <a:t>http://cs.wikipedia.org/wiki/Soubor:Praha_2005-09-20_národní_divadlo.jpg</a:t>
            </a:r>
            <a:r>
              <a:rPr lang="cs-CZ" sz="2600" dirty="0" smtClean="0">
                <a:solidFill>
                  <a:srgbClr val="00B0F0"/>
                </a:solidFill>
                <a:latin typeface="Calibri" pitchFamily="34" charset="0"/>
                <a:cs typeface="Calibri" pitchFamily="34" charset="0"/>
              </a:rPr>
              <a:t> </a:t>
            </a:r>
            <a:br>
              <a:rPr lang="cs-CZ" sz="2600" dirty="0" smtClean="0">
                <a:solidFill>
                  <a:srgbClr val="00B0F0"/>
                </a:solidFill>
                <a:latin typeface="Calibri" pitchFamily="34" charset="0"/>
                <a:cs typeface="Calibri" pitchFamily="34" charset="0"/>
              </a:rPr>
            </a:br>
            <a:r>
              <a:rPr lang="cs-CZ" sz="2600" dirty="0" smtClean="0">
                <a:solidFill>
                  <a:srgbClr val="00B0F0"/>
                </a:solidFill>
                <a:latin typeface="Calibri" pitchFamily="34" charset="0"/>
                <a:cs typeface="Calibri" pitchFamily="34" charset="0"/>
              </a:rPr>
              <a:t>(obrázek Národního divadla, str. 10)</a:t>
            </a:r>
          </a:p>
          <a:p>
            <a:pPr>
              <a:spcBef>
                <a:spcPts val="600"/>
              </a:spcBef>
            </a:pPr>
            <a:r>
              <a:rPr lang="cs-CZ" sz="2600" dirty="0" smtClean="0">
                <a:solidFill>
                  <a:srgbClr val="00B0F0"/>
                </a:solidFill>
                <a:latin typeface="Calibri" pitchFamily="34" charset="0"/>
                <a:cs typeface="Calibri" pitchFamily="34" charset="0"/>
              </a:rPr>
              <a:t>Klipart (volně ke stažení Microsoft Office)</a:t>
            </a:r>
          </a:p>
          <a:p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13913150"/>
              </p:ext>
            </p:extLst>
          </p:nvPr>
        </p:nvGraphicFramePr>
        <p:xfrm>
          <a:off x="2339752" y="91059"/>
          <a:ext cx="4464496" cy="667588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Dokument" r:id="rId4" imgW="5854661" imgH="8752938" progId="Word.Document.12">
                  <p:embed/>
                </p:oleObj>
              </mc:Choice>
              <mc:Fallback>
                <p:oleObj name="Dokument" r:id="rId4" imgW="5854661" imgH="8752938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339752" y="91059"/>
                        <a:ext cx="4464496" cy="6675882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>
                        <a:solidFill>
                          <a:schemeClr val="bg1"/>
                        </a:solidFill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21282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386</TotalTime>
  <Words>502</Words>
  <Application>Microsoft Office PowerPoint</Application>
  <PresentationFormat>Předvádění na obrazovce (4:3)</PresentationFormat>
  <Paragraphs>189</Paragraphs>
  <Slides>15</Slides>
  <Notes>0</Notes>
  <HiddenSlides>2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Technický</vt:lpstr>
      <vt:lpstr>Dokument</vt:lpstr>
      <vt:lpstr>Prezentace aplikace PowerPoint</vt:lpstr>
      <vt:lpstr>ANOTACE:</vt:lpstr>
      <vt:lpstr>České divadlo</vt:lpstr>
      <vt:lpstr>Doplň informace do textu</vt:lpstr>
      <vt:lpstr>  !</vt:lpstr>
      <vt:lpstr>Prozatímní divadlo</vt:lpstr>
      <vt:lpstr>Národní divadlo</vt:lpstr>
      <vt:lpstr>!</vt:lpstr>
      <vt:lpstr>Najdi v osmisměrce jména  devíti českých dramatiků </vt:lpstr>
      <vt:lpstr>Doplň jména dramatiků.</vt:lpstr>
      <vt:lpstr>Poznáš české dramatiky?</vt:lpstr>
      <vt:lpstr> .</vt:lpstr>
      <vt:lpstr>Zlatá kaplička</vt:lpstr>
      <vt:lpstr>Zdroje obrázků: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České divadlo</dc:title>
  <dc:creator>Aja</dc:creator>
  <cp:lastModifiedBy>admin</cp:lastModifiedBy>
  <cp:revision>43</cp:revision>
  <dcterms:created xsi:type="dcterms:W3CDTF">2012-02-03T16:25:43Z</dcterms:created>
  <dcterms:modified xsi:type="dcterms:W3CDTF">2012-07-13T19:13:15Z</dcterms:modified>
</cp:coreProperties>
</file>