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5" r:id="rId2"/>
    <p:sldId id="296" r:id="rId3"/>
    <p:sldId id="282" r:id="rId4"/>
    <p:sldId id="289" r:id="rId5"/>
    <p:sldId id="290" r:id="rId6"/>
    <p:sldId id="291" r:id="rId7"/>
    <p:sldId id="292" r:id="rId8"/>
    <p:sldId id="293" r:id="rId9"/>
    <p:sldId id="294" r:id="rId10"/>
    <p:sldId id="288" r:id="rId11"/>
    <p:sldId id="29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B9C51D-20BD-46AF-9FA1-795788EEC4F0}" type="presOf" srcId="{914700B9-77B5-440A-A438-DE98B6D4894D}" destId="{E73F1C26-6DCD-4001-88B9-355E01E2BCE7}" srcOrd="0" destOrd="0" presId="urn:microsoft.com/office/officeart/2005/8/layout/target3"/>
    <dgm:cxn modelId="{59687DA1-1BB4-417E-A9FB-8E1D965CDA31}" type="presOf" srcId="{914700B9-77B5-440A-A438-DE98B6D4894D}" destId="{BD9AF279-D483-48F2-BBBD-45F8E8923512}" srcOrd="1" destOrd="0" presId="urn:microsoft.com/office/officeart/2005/8/layout/target3"/>
    <dgm:cxn modelId="{E6A335B7-85BC-49C4-ABF5-D1D39BB1977D}" type="presOf" srcId="{1D8420EA-BFA0-403B-80F5-647FA396CC45}" destId="{8467D0EB-87A2-4285-8ACA-0398EFBF29BC}" srcOrd="1" destOrd="0" presId="urn:microsoft.com/office/officeart/2005/8/layout/target3"/>
    <dgm:cxn modelId="{ED36EC63-A63A-4B18-94FF-91D076D1667F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E2BB6D32-3C84-4508-A198-F77DC62CD187}" type="presOf" srcId="{130831A4-0540-4EC5-8F5A-93030E89D2D9}" destId="{F69CC921-512E-49F4-824C-A648EC5F27A5}" srcOrd="0" destOrd="0" presId="urn:microsoft.com/office/officeart/2005/8/layout/target3"/>
    <dgm:cxn modelId="{1F8269B0-E018-4372-A38D-AC43020F1342}" type="presOf" srcId="{130831A4-0540-4EC5-8F5A-93030E89D2D9}" destId="{8E23E229-92FC-49D1-B5FE-0303176B8A4E}" srcOrd="1" destOrd="0" presId="urn:microsoft.com/office/officeart/2005/8/layout/target3"/>
    <dgm:cxn modelId="{3969BE0D-2947-4E5F-8976-B49DD2383DE0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F2DBEDC5-DF35-41CD-889B-ED352467557B}" type="presOf" srcId="{1D8420EA-BFA0-403B-80F5-647FA396CC45}" destId="{F7B3C0B7-F0F7-4F49-B02C-3630F8C5FAE5}" srcOrd="0" destOrd="0" presId="urn:microsoft.com/office/officeart/2005/8/layout/target3"/>
    <dgm:cxn modelId="{CD517CE3-67D5-4692-8BA8-BEB81ABD0AB9}" type="presOf" srcId="{27FE2D31-D344-4B63-A89A-A89AB0D9F3E3}" destId="{FE47432B-CA46-450C-8D8F-66C300A95B52}" srcOrd="0" destOrd="0" presId="urn:microsoft.com/office/officeart/2005/8/layout/target3"/>
    <dgm:cxn modelId="{1818DDB3-47E1-4B28-9952-8AD8AD67CD7F}" type="presParOf" srcId="{FE47432B-CA46-450C-8D8F-66C300A95B52}" destId="{B522209E-30D0-49D6-A340-2D383A11C668}" srcOrd="0" destOrd="0" presId="urn:microsoft.com/office/officeart/2005/8/layout/target3"/>
    <dgm:cxn modelId="{785B4985-C179-4D57-ADC7-DC56DCEDBB77}" type="presParOf" srcId="{FE47432B-CA46-450C-8D8F-66C300A95B52}" destId="{ED5A8377-51D5-4DC5-B0E7-680166966720}" srcOrd="1" destOrd="0" presId="urn:microsoft.com/office/officeart/2005/8/layout/target3"/>
    <dgm:cxn modelId="{823AC4C3-231D-4F55-A142-55003F4C289C}" type="presParOf" srcId="{FE47432B-CA46-450C-8D8F-66C300A95B52}" destId="{F69CC921-512E-49F4-824C-A648EC5F27A5}" srcOrd="2" destOrd="0" presId="urn:microsoft.com/office/officeart/2005/8/layout/target3"/>
    <dgm:cxn modelId="{95FB3F7B-9547-4FEC-B431-27523162342D}" type="presParOf" srcId="{FE47432B-CA46-450C-8D8F-66C300A95B52}" destId="{61C9CE18-EDA6-4EDF-BA1C-09779D38FBBF}" srcOrd="3" destOrd="0" presId="urn:microsoft.com/office/officeart/2005/8/layout/target3"/>
    <dgm:cxn modelId="{42887CED-C7B1-433F-B478-9B3592A6D4FC}" type="presParOf" srcId="{FE47432B-CA46-450C-8D8F-66C300A95B52}" destId="{D60DEAAB-7AFE-435A-ACF6-18851E4B0426}" srcOrd="4" destOrd="0" presId="urn:microsoft.com/office/officeart/2005/8/layout/target3"/>
    <dgm:cxn modelId="{A26918E4-6FB8-43F7-9B23-32B66F519725}" type="presParOf" srcId="{FE47432B-CA46-450C-8D8F-66C300A95B52}" destId="{F7B3C0B7-F0F7-4F49-B02C-3630F8C5FAE5}" srcOrd="5" destOrd="0" presId="urn:microsoft.com/office/officeart/2005/8/layout/target3"/>
    <dgm:cxn modelId="{336B79C3-F4DC-4425-B7F9-7A7B7747304C}" type="presParOf" srcId="{FE47432B-CA46-450C-8D8F-66C300A95B52}" destId="{C9DA9446-E2D3-4F6A-8960-3CADFBF870B8}" srcOrd="6" destOrd="0" presId="urn:microsoft.com/office/officeart/2005/8/layout/target3"/>
    <dgm:cxn modelId="{7D09B921-DD47-443F-B984-019DB269BC91}" type="presParOf" srcId="{FE47432B-CA46-450C-8D8F-66C300A95B52}" destId="{9726EC6F-D322-4CD3-B489-1BE3DF7CE70B}" srcOrd="7" destOrd="0" presId="urn:microsoft.com/office/officeart/2005/8/layout/target3"/>
    <dgm:cxn modelId="{E0471A69-1AFE-43B7-BC92-36623839944C}" type="presParOf" srcId="{FE47432B-CA46-450C-8D8F-66C300A95B52}" destId="{645AA564-2E9E-4954-AD87-AE01782CEC59}" srcOrd="8" destOrd="0" presId="urn:microsoft.com/office/officeart/2005/8/layout/target3"/>
    <dgm:cxn modelId="{23FFA525-BF31-4FCD-A18B-817A5BDF5FFD}" type="presParOf" srcId="{FE47432B-CA46-450C-8D8F-66C300A95B52}" destId="{8538CAC4-6A86-42B8-B5AF-2FF155DB9D02}" srcOrd="9" destOrd="0" presId="urn:microsoft.com/office/officeart/2005/8/layout/target3"/>
    <dgm:cxn modelId="{4D7DE2D9-A67F-43E0-B086-12027136403D}" type="presParOf" srcId="{FE47432B-CA46-450C-8D8F-66C300A95B52}" destId="{26FD6024-A07F-46D0-8BC0-B5E595C5673D}" srcOrd="10" destOrd="0" presId="urn:microsoft.com/office/officeart/2005/8/layout/target3"/>
    <dgm:cxn modelId="{48CA0D2B-FD68-4B7F-A3B7-2EE71966A734}" type="presParOf" srcId="{FE47432B-CA46-450C-8D8F-66C300A95B52}" destId="{E73F1C26-6DCD-4001-88B9-355E01E2BCE7}" srcOrd="11" destOrd="0" presId="urn:microsoft.com/office/officeart/2005/8/layout/target3"/>
    <dgm:cxn modelId="{350D2704-C64E-4887-B303-C5320F77E1E6}" type="presParOf" srcId="{FE47432B-CA46-450C-8D8F-66C300A95B52}" destId="{8E23E229-92FC-49D1-B5FE-0303176B8A4E}" srcOrd="12" destOrd="0" presId="urn:microsoft.com/office/officeart/2005/8/layout/target3"/>
    <dgm:cxn modelId="{7AD494C9-8AC1-4102-8A21-C5644D84C5A9}" type="presParOf" srcId="{FE47432B-CA46-450C-8D8F-66C300A95B52}" destId="{8467D0EB-87A2-4285-8ACA-0398EFBF29BC}" srcOrd="13" destOrd="0" presId="urn:microsoft.com/office/officeart/2005/8/layout/target3"/>
    <dgm:cxn modelId="{0AAB53F0-9697-44FF-8639-59D5A58BA913}" type="presParOf" srcId="{FE47432B-CA46-450C-8D8F-66C300A95B52}" destId="{DBA8199F-D892-4A8E-A352-2B7844050E09}" srcOrd="14" destOrd="0" presId="urn:microsoft.com/office/officeart/2005/8/layout/target3"/>
    <dgm:cxn modelId="{5F93AC2A-26EE-46D4-8083-C4AB03F24353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arrow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arrow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arrow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newsflash/>
    <p:sndAc>
      <p:stSnd>
        <p:snd r:embed="rId13" name="arrow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roslav_Foglar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odpis_Jaroslav_Foglar.gi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7.emf"/><Relationship Id="rId5" Type="http://schemas.openxmlformats.org/officeDocument/2006/relationships/package" Target="../embeddings/Dokument_aplikace_Microsoft_Word1.docx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866890"/>
              </p:ext>
            </p:extLst>
          </p:nvPr>
        </p:nvGraphicFramePr>
        <p:xfrm>
          <a:off x="1691680" y="2852936"/>
          <a:ext cx="7056784" cy="221494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VY_32_INOVACE_15_S05-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26269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 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Jaroslav Foglar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6156482"/>
              </p:ext>
            </p:extLst>
          </p:nvPr>
        </p:nvGraphicFramePr>
        <p:xfrm>
          <a:off x="571472" y="3786188"/>
          <a:ext cx="8249000" cy="2347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600"/>
                <a:gridCol w="4949400"/>
              </a:tblGrid>
              <a:tr h="330063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857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764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239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969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48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1452562"/>
              </p:ext>
            </p:extLst>
          </p:nvPr>
        </p:nvGraphicFramePr>
        <p:xfrm>
          <a:off x="539552" y="1196752"/>
          <a:ext cx="8280920" cy="2241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představit žákům život a dílo Jaroslava Foglara.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v motivačním  kvízu doplní  název díla, postavy či spisovatele české  literatury, v tajence pak odhalí jméno spisovatele Jaroslava Foglara, d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ále se seznámí s jeho stručným životopisem . V následujících cvičeních se žák pokusí odhalit šifry Foglarových  románů,  najít  v osmisměrce klíčová slova z románu Záhada hlavolamu a doplnit informace do Foglarových příběhů.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Český jazyk 9. ročník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sz="5300" u="sng" dirty="0" smtClean="0"/>
              <a:t>Jaroslav Foglar</a:t>
            </a:r>
            <a:r>
              <a:rPr lang="cs-CZ" sz="5300" dirty="0" smtClean="0"/>
              <a:t/>
            </a:r>
            <a:br>
              <a:rPr lang="cs-CZ" sz="5300" dirty="0" smtClean="0"/>
            </a:br>
            <a:endParaRPr lang="cs-CZ" sz="5300" dirty="0"/>
          </a:p>
        </p:txBody>
      </p:sp>
    </p:spTree>
  </p:cSld>
  <p:clrMapOvr>
    <a:masterClrMapping/>
  </p:clrMapOvr>
  <p:transition spd="slow">
    <p:newsflash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54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Spisovatel 20. stol.</a:t>
            </a:r>
            <a:endParaRPr lang="cs-CZ" sz="36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</p:nvPr>
        </p:nvGraphicFramePr>
        <p:xfrm>
          <a:off x="214282" y="1071546"/>
          <a:ext cx="4500594" cy="5643582"/>
        </p:xfrm>
        <a:graphic>
          <a:graphicData uri="http://schemas.openxmlformats.org/drawingml/2006/table">
            <a:tbl>
              <a:tblPr/>
              <a:tblGrid>
                <a:gridCol w="321471"/>
                <a:gridCol w="321471"/>
                <a:gridCol w="321471"/>
                <a:gridCol w="321471"/>
                <a:gridCol w="383693"/>
                <a:gridCol w="259249"/>
                <a:gridCol w="321471"/>
                <a:gridCol w="321471"/>
                <a:gridCol w="321471"/>
                <a:gridCol w="321471"/>
                <a:gridCol w="321471"/>
                <a:gridCol w="321471"/>
                <a:gridCol w="321471"/>
                <a:gridCol w="321471"/>
              </a:tblGrid>
              <a:tr h="40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Y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0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B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Á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F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0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31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latin typeface="Calibri"/>
                        <a:cs typeface="Times New Roman"/>
                      </a:endParaRPr>
                    </a:p>
                  </a:txBody>
                  <a:tcPr marL="30736" marR="3073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786314" y="428604"/>
            <a:ext cx="3714776" cy="6429396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Jedno děl K. H. Máchy.</a:t>
            </a:r>
          </a:p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Divadelní hra, ze které pochází naše hymna.</a:t>
            </a:r>
          </a:p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Postava loupežníka z lesa Řáholce.</a:t>
            </a:r>
          </a:p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Název Čapkova románu Válka s …</a:t>
            </a:r>
          </a:p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Román z Chodska od A. Jiráska.</a:t>
            </a:r>
          </a:p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Název dramatu W. Shakeaspera - … princ dánský.</a:t>
            </a:r>
          </a:p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Známé dílo V. Vančury je Kubula a Kuba…</a:t>
            </a:r>
          </a:p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Jaké přízvisko měla Bára – z románu B. Němcové?</a:t>
            </a:r>
          </a:p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Pohádková kniha Jana Wericha.</a:t>
            </a:r>
          </a:p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Román Eduarda Štorcha Lovci …</a:t>
            </a:r>
          </a:p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Balada Petra Bezruče Maryčka …</a:t>
            </a:r>
          </a:p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Román Jacka Londona … tesák.</a:t>
            </a:r>
          </a:p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Vzpomínková kniha Boženy Němcové …</a:t>
            </a:r>
          </a:p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Román Julese Verne Dva … prázdnin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4143372" y="5214950"/>
            <a:ext cx="3929058" cy="1414466"/>
          </a:xfrm>
          <a:prstGeom prst="ellipse">
            <a:avLst/>
          </a:prstGeom>
          <a:solidFill>
            <a:srgbClr val="92D050"/>
          </a:solidFill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Jaroslav Foglar</a:t>
            </a:r>
            <a:endParaRPr lang="cs-CZ" sz="2400" b="1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Aja\AppData\Local\Microsoft\Windows\Temporary Internet Files\Content.IE5\WRP8OLAL\MC9003616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" y="3929066"/>
            <a:ext cx="1708165" cy="2143140"/>
          </a:xfrm>
          <a:prstGeom prst="rect">
            <a:avLst/>
          </a:prstGeom>
          <a:noFill/>
        </p:spPr>
      </p:pic>
      <p:pic>
        <p:nvPicPr>
          <p:cNvPr id="1029" name="Picture 5" descr="C:\Users\Aja\AppData\Local\Microsoft\Windows\Temporary Internet Files\Content.IE5\WRP8OLAL\MC90034911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429519" y="2500306"/>
            <a:ext cx="1716809" cy="17145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9" grpId="0" animBg="1"/>
      <p:bldP spid="9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1643050"/>
            <a:ext cx="7467600" cy="142876"/>
          </a:xfrm>
        </p:spPr>
        <p:txBody>
          <a:bodyPr>
            <a:normAutofit fontScale="90000"/>
          </a:bodyPr>
          <a:lstStyle/>
          <a:p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Autor dobrodružné literatury pro mládež </a:t>
            </a:r>
            <a:b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                  .</a:t>
            </a:r>
            <a:endParaRPr lang="cs-CZ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143248"/>
            <a:ext cx="2273885" cy="32137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pt-BR" dirty="0" smtClean="0"/>
              <a:t>se narodil na Novém Městě pražském</a:t>
            </a:r>
            <a:r>
              <a:rPr lang="cs-CZ" dirty="0" smtClean="0"/>
              <a:t>    6. července 1907</a:t>
            </a:r>
          </a:p>
          <a:p>
            <a:r>
              <a:rPr lang="cs-CZ" dirty="0" smtClean="0"/>
              <a:t> měl skautskou přezdívkou Jestřáb</a:t>
            </a:r>
          </a:p>
          <a:p>
            <a:r>
              <a:rPr lang="cs-CZ" dirty="0" smtClean="0"/>
              <a:t>vedl po značnou část svého života chlapecký skautský oddíl</a:t>
            </a:r>
          </a:p>
          <a:p>
            <a:r>
              <a:rPr lang="cs-CZ" dirty="0" smtClean="0"/>
              <a:t> zemřel 23. ledna 1999 ve věku 91 let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5929330"/>
            <a:ext cx="3429024" cy="758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Elipsa 7"/>
          <p:cNvSpPr/>
          <p:nvPr/>
        </p:nvSpPr>
        <p:spPr>
          <a:xfrm>
            <a:off x="642910" y="1643050"/>
            <a:ext cx="2786082" cy="771524"/>
          </a:xfrm>
          <a:prstGeom prst="ellipse">
            <a:avLst/>
          </a:prstGeom>
          <a:solidFill>
            <a:srgbClr val="92D050"/>
          </a:solidFill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Jaroslav Foglar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Aja\AppData\Local\Microsoft\Windows\Temporary Internet Files\Content.IE5\WRP8OLAL\MC90030837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28926" y="2571744"/>
            <a:ext cx="1596831" cy="250033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 build="p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71546"/>
            <a:ext cx="7467600" cy="346092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Dešifruj názvy románů Jaroslava Foglara.</a:t>
            </a:r>
            <a:r>
              <a:rPr lang="cs-CZ" sz="4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57290" y="1285860"/>
            <a:ext cx="6715172" cy="557214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a) </a:t>
            </a: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HOŠI OD BOBŘÍ ŘEKY</a:t>
            </a:r>
          </a:p>
          <a:p>
            <a:pPr>
              <a:buNone/>
            </a:pPr>
            <a:endPara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b) ZÁHADA HLAVOLAMU</a:t>
            </a:r>
          </a:p>
          <a:p>
            <a:pPr>
              <a:buNone/>
            </a:pPr>
            <a:endPara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STÍNADLA SE BOUŘÍ</a:t>
            </a:r>
          </a:p>
          <a:p>
            <a:pPr>
              <a:buNone/>
            </a:pPr>
            <a:endPara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</a:t>
            </a:r>
          </a:p>
          <a:p>
            <a:pPr>
              <a:buNone/>
            </a:pP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      d) RYCHLÉ ŠÍPY</a:t>
            </a:r>
          </a:p>
          <a:p>
            <a:pPr>
              <a:buNone/>
            </a:pPr>
            <a:endPara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e) TAJEMSTVÍ VELKÉHO VONTA</a:t>
            </a:r>
          </a:p>
          <a:p>
            <a:pPr>
              <a:buNone/>
            </a:pPr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72132" y="1600200"/>
            <a:ext cx="2352668" cy="4525963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Vodorovný svitek 9"/>
          <p:cNvSpPr/>
          <p:nvPr/>
        </p:nvSpPr>
        <p:spPr>
          <a:xfrm>
            <a:off x="1000100" y="1428736"/>
            <a:ext cx="3571900" cy="1033272"/>
          </a:xfrm>
          <a:prstGeom prst="horizontalScroll">
            <a:avLst/>
          </a:prstGeom>
          <a:solidFill>
            <a:srgbClr val="92D050"/>
          </a:solidFill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IHOŠ  DO  BŘÍOB KYEŘ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Vodorovný svitek 10"/>
          <p:cNvSpPr/>
          <p:nvPr/>
        </p:nvSpPr>
        <p:spPr>
          <a:xfrm>
            <a:off x="4786314" y="2214554"/>
            <a:ext cx="3571900" cy="1033272"/>
          </a:xfrm>
          <a:prstGeom prst="horizontalScroll">
            <a:avLst/>
          </a:prstGeom>
          <a:solidFill>
            <a:srgbClr val="92D050"/>
          </a:solidFill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HÁZAAD  OVALHALUM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Vodorovný svitek 12"/>
          <p:cNvSpPr/>
          <p:nvPr/>
        </p:nvSpPr>
        <p:spPr>
          <a:xfrm>
            <a:off x="1071538" y="3143248"/>
            <a:ext cx="3571900" cy="1033272"/>
          </a:xfrm>
          <a:prstGeom prst="horizontalScroll">
            <a:avLst/>
          </a:prstGeom>
          <a:solidFill>
            <a:srgbClr val="92D050"/>
          </a:solidFill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DLANATÍS  ES  OUŘÍB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Vodorovný svitek 13"/>
          <p:cNvSpPr/>
          <p:nvPr/>
        </p:nvSpPr>
        <p:spPr>
          <a:xfrm>
            <a:off x="5000628" y="4071942"/>
            <a:ext cx="3571900" cy="1033272"/>
          </a:xfrm>
          <a:prstGeom prst="horizontalScroll">
            <a:avLst/>
          </a:prstGeom>
          <a:solidFill>
            <a:srgbClr val="92D050"/>
          </a:solidFill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LÁCHRY PÍŠY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Vodorovný svitek 14"/>
          <p:cNvSpPr/>
          <p:nvPr/>
        </p:nvSpPr>
        <p:spPr>
          <a:xfrm>
            <a:off x="1285852" y="5000636"/>
            <a:ext cx="3571900" cy="1033272"/>
          </a:xfrm>
          <a:prstGeom prst="horizontalScroll">
            <a:avLst/>
          </a:prstGeom>
          <a:solidFill>
            <a:srgbClr val="92D050"/>
          </a:solidFill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MEJATVÍTS  KÉHOLUV  TANOV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Aja\AppData\Local\Microsoft\Windows\Temporary Internet Files\Content.IE5\WRP8OLAL\MC90035228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5500702"/>
            <a:ext cx="1789113" cy="847725"/>
          </a:xfrm>
          <a:prstGeom prst="rect">
            <a:avLst/>
          </a:prstGeom>
          <a:noFill/>
        </p:spPr>
      </p:pic>
      <p:pic>
        <p:nvPicPr>
          <p:cNvPr id="3077" name="Picture 5" descr="C:\Users\Aja\AppData\Local\Microsoft\Windows\Temporary Internet Files\Content.IE5\7ZW81JGI\MC90005280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4810" y="1214422"/>
            <a:ext cx="3025263" cy="88900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1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Osmisměrka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142844" y="1142984"/>
            <a:ext cx="7643866" cy="55007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Najdi v osmisměrce klíčová slova z románu</a:t>
            </a:r>
          </a:p>
          <a:p>
            <a:pPr>
              <a:buNone/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 Záhada hlavolamu. Pomůže ti nápověda.     </a:t>
            </a:r>
          </a:p>
          <a:p>
            <a:pPr>
              <a:buNone/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                                    </a:t>
            </a:r>
            <a:r>
              <a:rPr lang="cs-CZ" sz="2000" dirty="0" smtClean="0">
                <a:solidFill>
                  <a:srgbClr val="92D050"/>
                </a:solidFill>
              </a:rPr>
              <a:t>                                                              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 -- </a:t>
            </a:r>
            <a:r>
              <a:rPr lang="cs-CZ" b="1" dirty="0" smtClean="0"/>
              <a:t>čtvrť</a:t>
            </a:r>
            <a:r>
              <a:rPr lang="cs-CZ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  <a:r>
              <a:rPr lang="cs-CZ" u="sng" dirty="0" smtClean="0"/>
              <a:t> 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   -- </a:t>
            </a:r>
            <a:r>
              <a:rPr lang="cs-CZ" b="1" dirty="0" smtClean="0"/>
              <a:t>organizace Velký</a:t>
            </a:r>
            <a:r>
              <a:rPr lang="cs-CZ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 -- </a:t>
            </a:r>
            <a:r>
              <a:rPr lang="cs-CZ" b="1" dirty="0" smtClean="0"/>
              <a:t>ježek v </a:t>
            </a:r>
            <a:r>
              <a:rPr lang="cs-CZ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--</a:t>
            </a:r>
            <a:r>
              <a:rPr lang="cs-CZ" b="1" dirty="0" smtClean="0"/>
              <a:t>Jan</a:t>
            </a:r>
            <a:r>
              <a:rPr lang="cs-CZ" dirty="0" smtClean="0"/>
              <a:t> </a:t>
            </a:r>
            <a:r>
              <a:rPr lang="cs-CZ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>
              <a:buNone/>
            </a:pPr>
            <a:r>
              <a:rPr lang="cs-CZ" dirty="0" smtClean="0"/>
              <a:t>  </a:t>
            </a:r>
            <a:r>
              <a:rPr lang="cs-CZ" dirty="0" smtClean="0">
                <a:solidFill>
                  <a:srgbClr val="92D050"/>
                </a:solidFill>
              </a:rPr>
              <a:t>--</a:t>
            </a:r>
            <a:r>
              <a:rPr lang="cs-CZ" b="1" dirty="0" smtClean="0"/>
              <a:t>Rychlé</a:t>
            </a:r>
            <a:r>
              <a:rPr lang="cs-CZ" dirty="0" smtClean="0"/>
              <a:t> </a:t>
            </a:r>
            <a:r>
              <a:rPr lang="cs-CZ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--                     </a:t>
            </a:r>
            <a:r>
              <a:rPr lang="cs-CZ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  <a:r>
              <a:rPr lang="cs-CZ" dirty="0" smtClean="0"/>
              <a:t>  </a:t>
            </a:r>
            <a:r>
              <a:rPr lang="cs-CZ" b="1" dirty="0" smtClean="0"/>
              <a:t>kolo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  --</a:t>
            </a:r>
            <a:r>
              <a:rPr lang="cs-CZ" b="1" dirty="0" smtClean="0"/>
              <a:t>vítěz Velkého Vonta </a:t>
            </a:r>
            <a:r>
              <a:rPr lang="cs-CZ" b="1" u="sng" dirty="0" smtClean="0">
                <a:solidFill>
                  <a:srgbClr val="92D050"/>
                </a:solidFill>
              </a:rPr>
              <a:t>…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--</a:t>
            </a:r>
            <a:r>
              <a:rPr lang="cs-CZ" b="1" dirty="0" smtClean="0"/>
              <a:t>mistr zámečnického učně </a:t>
            </a:r>
            <a:r>
              <a:rPr lang="cs-CZ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6929454" y="1600200"/>
            <a:ext cx="1928826" cy="452596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888798"/>
            <a:ext cx="3357586" cy="3968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1643042" y="2071678"/>
            <a:ext cx="1700218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Stínadla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714744" y="2500306"/>
            <a:ext cx="1700218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Vont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1643042" y="3714752"/>
            <a:ext cx="1700218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Tleskač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214546" y="3143248"/>
            <a:ext cx="1700218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kleci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5000628" y="5572140"/>
            <a:ext cx="1700218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Mažňák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143372" y="4929198"/>
            <a:ext cx="1700218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Losna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71472" y="4572008"/>
            <a:ext cx="1700218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létající  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428860" y="4214818"/>
            <a:ext cx="1700218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šípy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Aja\AppData\Local\Microsoft\Windows\Temporary Internet Files\Content.IE5\I8913PAD\MC90019891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20000" y="4965700"/>
            <a:ext cx="965200" cy="163353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6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571480"/>
            <a:ext cx="7467600" cy="846158"/>
          </a:xfrm>
        </p:spPr>
        <p:txBody>
          <a:bodyPr>
            <a:noAutofit/>
          </a:bodyPr>
          <a:lstStyle/>
          <a:p>
            <a:pPr lvl="0" algn="ctr"/>
            <a:r>
              <a:rPr lang="cs-CZ" sz="28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Doplň informace z rámečku do textu </a:t>
            </a:r>
            <a:br>
              <a:rPr lang="cs-CZ" sz="28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a zkompletuj příběh Záhady hlavolamu.</a:t>
            </a:r>
            <a:r>
              <a:rPr lang="cs-CZ" sz="2800" dirty="0" smtClean="0">
                <a:solidFill>
                  <a:srgbClr val="92D050"/>
                </a:solidFill>
              </a:rPr>
              <a:t/>
            </a:r>
            <a:br>
              <a:rPr lang="cs-CZ" sz="2800" dirty="0" smtClean="0">
                <a:solidFill>
                  <a:srgbClr val="92D050"/>
                </a:solidFill>
              </a:rPr>
            </a:b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214422"/>
            <a:ext cx="7467600" cy="5643578"/>
          </a:xfrm>
        </p:spPr>
        <p:txBody>
          <a:bodyPr>
            <a:normAutofit fontScale="47500" lnSpcReduction="20000"/>
          </a:bodyPr>
          <a:lstStyle/>
          <a:p>
            <a:pPr algn="ctr">
              <a:buNone/>
            </a:pPr>
            <a:r>
              <a:rPr lang="cs-CZ" dirty="0" smtClean="0"/>
              <a:t>	</a:t>
            </a:r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Rychlé šípy začnou vydávat časopis </a:t>
            </a:r>
            <a:r>
              <a:rPr lang="cs-CZ" sz="3800" b="1" i="1" dirty="0" smtClean="0">
                <a:latin typeface="Times New Roman" pitchFamily="18" charset="0"/>
                <a:cs typeface="Times New Roman" pitchFamily="18" charset="0"/>
              </a:rPr>
              <a:t>­­­­_________</a:t>
            </a:r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, do kterého začnou  shánět zajímavé informace. Z toho důvodu se vydávají do </a:t>
            </a:r>
            <a:r>
              <a:rPr lang="cs-CZ" sz="3800" b="1" i="1" dirty="0" smtClean="0">
                <a:latin typeface="Times New Roman" pitchFamily="18" charset="0"/>
                <a:cs typeface="Times New Roman" pitchFamily="18" charset="0"/>
              </a:rPr>
              <a:t>_________</a:t>
            </a:r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, kde objeví starého kostelníka, který si pamatuje na </a:t>
            </a:r>
            <a:r>
              <a:rPr lang="cs-CZ" sz="3800" b="1" i="1" dirty="0" smtClean="0">
                <a:latin typeface="Times New Roman" pitchFamily="18" charset="0"/>
                <a:cs typeface="Times New Roman" pitchFamily="18" charset="0"/>
              </a:rPr>
              <a:t>_________ </a:t>
            </a:r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a od něj se dozví o </a:t>
            </a:r>
            <a:r>
              <a:rPr lang="cs-CZ" sz="3800" b="1" i="1" dirty="0" smtClean="0">
                <a:latin typeface="Times New Roman" pitchFamily="18" charset="0"/>
                <a:cs typeface="Times New Roman" pitchFamily="18" charset="0"/>
              </a:rPr>
              <a:t>_________</a:t>
            </a:r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. Později se jim podaří objevit část Tleskačova deníku, ze kterého se dozví, že Jan Tleskač pracoval na nějakém vynálezu. Po té do </a:t>
            </a:r>
            <a:r>
              <a:rPr lang="cs-CZ" sz="3800" b="1" u="sng" dirty="0" smtClean="0">
                <a:latin typeface="Times New Roman" pitchFamily="18" charset="0"/>
                <a:cs typeface="Times New Roman" pitchFamily="18" charset="0"/>
              </a:rPr>
              <a:t>Stínadel</a:t>
            </a:r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 chodí </a:t>
            </a:r>
            <a:r>
              <a:rPr lang="cs-CZ" sz="3800" b="1" u="sng" dirty="0" smtClean="0">
                <a:latin typeface="Times New Roman" pitchFamily="18" charset="0"/>
                <a:cs typeface="Times New Roman" pitchFamily="18" charset="0"/>
              </a:rPr>
              <a:t>Rychlé šípy</a:t>
            </a:r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 častěji a v kostele svatého </a:t>
            </a:r>
            <a:r>
              <a:rPr lang="cs-CZ" sz="3800" b="1" i="1" dirty="0" smtClean="0">
                <a:latin typeface="Times New Roman" pitchFamily="18" charset="0"/>
                <a:cs typeface="Times New Roman" pitchFamily="18" charset="0"/>
              </a:rPr>
              <a:t>_________</a:t>
            </a:r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 hledají další část Deníku Jana Tleskače, kterou naleznou ve zvonici kostela. Zde se dozvědí, že tajemný vynález je </a:t>
            </a:r>
            <a:r>
              <a:rPr lang="cs-CZ" sz="3800" b="1" i="1" dirty="0" smtClean="0">
                <a:latin typeface="Times New Roman" pitchFamily="18" charset="0"/>
                <a:cs typeface="Times New Roman" pitchFamily="18" charset="0"/>
              </a:rPr>
              <a:t>_________</a:t>
            </a:r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, jehož plánek Tleskač schoval do </a:t>
            </a:r>
            <a:r>
              <a:rPr lang="cs-CZ" sz="3800" b="1" u="sng" dirty="0" smtClean="0">
                <a:latin typeface="Times New Roman" pitchFamily="18" charset="0"/>
                <a:cs typeface="Times New Roman" pitchFamily="18" charset="0"/>
              </a:rPr>
              <a:t>ježka v kleci.</a:t>
            </a:r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 Také je zde uveden návod na vytažení ježka ven z klece.</a:t>
            </a:r>
          </a:p>
          <a:p>
            <a:pPr algn="ctr">
              <a:buNone/>
            </a:pPr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	Během svých výprav se seznámí i s jedním z kandidátů na </a:t>
            </a:r>
            <a:r>
              <a:rPr lang="cs-CZ" sz="3800" b="1" i="1" dirty="0" smtClean="0">
                <a:latin typeface="Times New Roman" pitchFamily="18" charset="0"/>
                <a:cs typeface="Times New Roman" pitchFamily="18" charset="0"/>
              </a:rPr>
              <a:t>_________</a:t>
            </a:r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, Otou Losnou, se kterým se spřátelí a podělí se o svá tajemství, včetně návodu na vytažení ježka z klece. Za to jim Losna slíbí, že jim půjčí ježka, který je symbolem velkého vontsví, ihned jak volby vyhraje.</a:t>
            </a:r>
          </a:p>
          <a:p>
            <a:pPr algn="ctr">
              <a:buNone/>
            </a:pPr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	Přestože Losna vítězí, ježka se násilně zmocní otec druhého kandidáta, </a:t>
            </a:r>
            <a:r>
              <a:rPr lang="cs-CZ" sz="3800" b="1" i="1" dirty="0" smtClean="0">
                <a:latin typeface="Times New Roman" pitchFamily="18" charset="0"/>
                <a:cs typeface="Times New Roman" pitchFamily="18" charset="0"/>
              </a:rPr>
              <a:t>_________</a:t>
            </a:r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, který  byl  mistrem zámečnického učně Jana Tleskače a po návodu na létající kolo prahne. I s ježkem však spadne do stoky, hlavolam ztrácí a umírá na otravu krve.</a:t>
            </a:r>
          </a:p>
          <a:p>
            <a:endParaRPr lang="cs-CZ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22" y="5429264"/>
            <a:ext cx="6500858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 descr="C:\Users\Aja\AppData\Local\Microsoft\Windows\Temporary Internet Files\Content.IE5\7ZW81JGI\MC90030772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488932" y="1"/>
            <a:ext cx="1655068" cy="1500174"/>
          </a:xfrm>
          <a:prstGeom prst="rect">
            <a:avLst/>
          </a:prstGeom>
          <a:noFill/>
        </p:spPr>
      </p:pic>
      <p:pic>
        <p:nvPicPr>
          <p:cNvPr id="5131" name="Picture 11" descr="C:\Users\Aja\AppData\Local\Microsoft\Windows\Temporary Internet Files\Content.IE5\I8913PAD\MC90031039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9797" y="4500570"/>
            <a:ext cx="1704047" cy="217011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Křížovka - řešení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00034" y="1714488"/>
            <a:ext cx="7898826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51" name="Picture 7" descr="C:\Users\Aja\AppData\Local\Microsoft\Windows\Temporary Internet Files\Content.IE5\I8913PAD\MC900439117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16" y="357166"/>
            <a:ext cx="1832345" cy="1858945"/>
          </a:xfrm>
          <a:prstGeom prst="rect">
            <a:avLst/>
          </a:prstGeom>
          <a:noFill/>
        </p:spPr>
      </p:pic>
      <p:pic>
        <p:nvPicPr>
          <p:cNvPr id="6152" name="Picture 8" descr="C:\Users\Aja\AppData\Local\Microsoft\Windows\Temporary Internet Files\Content.IE5\I8913PAD\MC90033796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1188" y="4572000"/>
            <a:ext cx="1873250" cy="17176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Zdroje odkazů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7467600" cy="4983179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Všechny uveřejněné odkazy [cit. 2012-01-20]. Není-li uvedeno jinak - dostupné pod licencí Public domain na:</a:t>
            </a:r>
            <a:endParaRPr lang="cs-CZ" sz="20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/>
          </a:p>
          <a:p>
            <a:endParaRPr lang="cs-CZ" sz="2000" dirty="0" smtClean="0"/>
          </a:p>
          <a:p>
            <a:r>
              <a:rPr lang="cs-CZ" sz="1800" dirty="0" smtClean="0">
                <a:solidFill>
                  <a:srgbClr val="00B0F0"/>
                </a:solidFill>
                <a:hlinkClick r:id="rId3"/>
              </a:rPr>
              <a:t>http://cs.wikipedia.org/wiki/Soubor:Jaroslav_Foglar.jpg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br>
              <a:rPr lang="cs-CZ" sz="1800" dirty="0" smtClean="0">
                <a:solidFill>
                  <a:srgbClr val="00B0F0"/>
                </a:solidFill>
              </a:rPr>
            </a:br>
            <a:r>
              <a:rPr lang="cs-CZ" sz="1800" dirty="0" smtClean="0">
                <a:solidFill>
                  <a:srgbClr val="00B0F0"/>
                </a:solidFill>
              </a:rPr>
              <a:t>(obrázek J. Foglara, str. 3)</a:t>
            </a:r>
          </a:p>
          <a:p>
            <a:r>
              <a:rPr lang="cs-CZ" sz="1800" dirty="0" smtClean="0">
                <a:solidFill>
                  <a:srgbClr val="00B0F0"/>
                </a:solidFill>
                <a:hlinkClick r:id="rId4"/>
              </a:rPr>
              <a:t>http://cs.wikipedia.org/wiki/Soubor:Podpis_Jaroslav_Foglar.gif</a:t>
            </a:r>
            <a:r>
              <a:rPr lang="cs-CZ" sz="1800" dirty="0" smtClean="0">
                <a:solidFill>
                  <a:srgbClr val="00B0F0"/>
                </a:solidFill>
              </a:rPr>
              <a:t> (podpis J. Foglara, str. 3)</a:t>
            </a:r>
          </a:p>
          <a:p>
            <a:r>
              <a:rPr lang="cs-CZ" sz="1800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18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slow">
    <p:newsflash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6902237"/>
              </p:ext>
            </p:extLst>
          </p:nvPr>
        </p:nvGraphicFramePr>
        <p:xfrm>
          <a:off x="2411760" y="27883"/>
          <a:ext cx="4320479" cy="68022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5" imgW="5866538" imgH="9235747" progId="Word.Document.12">
                  <p:embed/>
                </p:oleObj>
              </mc:Choice>
              <mc:Fallback>
                <p:oleObj name="Dokument" r:id="rId5" imgW="5866538" imgH="923574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411760" y="27883"/>
                        <a:ext cx="4320479" cy="6802231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6188876"/>
      </p:ext>
    </p:extLst>
  </p:cSld>
  <p:clrMapOvr>
    <a:masterClrMapping/>
  </p:clrMapOvr>
  <p:transition spd="slow">
    <p:newsflash/>
    <p:sndAc>
      <p:stSnd>
        <p:snd r:embed="rId3" name="arrow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1054</TotalTime>
  <Words>347</Words>
  <Application>Microsoft Office PowerPoint</Application>
  <PresentationFormat>Předvádění na obrazovce (4:3)</PresentationFormat>
  <Paragraphs>140</Paragraphs>
  <Slides>11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Technický</vt:lpstr>
      <vt:lpstr>Dokument</vt:lpstr>
      <vt:lpstr>Prezentace aplikace PowerPoint</vt:lpstr>
      <vt:lpstr>ANOTACE:</vt:lpstr>
      <vt:lpstr> Jaroslav Foglar </vt:lpstr>
      <vt:lpstr>Spisovatel 20. stol.</vt:lpstr>
      <vt:lpstr>Autor dobrodružné literatury pro mládež     </vt:lpstr>
      <vt:lpstr> Dešifruj názvy románů Jaroslava Foglara.   </vt:lpstr>
      <vt:lpstr>Osmisměrka</vt:lpstr>
      <vt:lpstr>Doplň informace z rámečku do textu  a zkompletuj příběh Záhady hlavolamu. </vt:lpstr>
      <vt:lpstr>Křížovka - řešení</vt:lpstr>
      <vt:lpstr>Zdroje odkazů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Předválečná literatura</dc:title>
  <dc:creator>ajinka</dc:creator>
  <cp:lastModifiedBy>admin</cp:lastModifiedBy>
  <cp:revision>170</cp:revision>
  <dcterms:created xsi:type="dcterms:W3CDTF">2012-01-21T17:57:42Z</dcterms:created>
  <dcterms:modified xsi:type="dcterms:W3CDTF">2012-07-11T10:17:49Z</dcterms:modified>
</cp:coreProperties>
</file>