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98" r:id="rId2"/>
    <p:sldId id="299" r:id="rId3"/>
    <p:sldId id="282" r:id="rId4"/>
    <p:sldId id="283" r:id="rId5"/>
    <p:sldId id="292" r:id="rId6"/>
    <p:sldId id="297" r:id="rId7"/>
    <p:sldId id="285" r:id="rId8"/>
    <p:sldId id="284" r:id="rId9"/>
    <p:sldId id="287" r:id="rId10"/>
    <p:sldId id="288" r:id="rId11"/>
    <p:sldId id="293" r:id="rId12"/>
    <p:sldId id="289" r:id="rId13"/>
    <p:sldId id="294" r:id="rId14"/>
    <p:sldId id="295" r:id="rId15"/>
    <p:sldId id="290" r:id="rId16"/>
    <p:sldId id="291" r:id="rId17"/>
    <p:sldId id="296" r:id="rId18"/>
    <p:sldId id="286" r:id="rId19"/>
    <p:sldId id="300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68A1A98-B5F9-4024-958A-0E127E566EC4}" type="presOf" srcId="{914700B9-77B5-440A-A438-DE98B6D4894D}" destId="{E73F1C26-6DCD-4001-88B9-355E01E2BCE7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47F3E95B-E56E-4C4B-AB05-40059E5E75C0}" type="presOf" srcId="{1D8420EA-BFA0-403B-80F5-647FA396CC45}" destId="{8467D0EB-87A2-4285-8ACA-0398EFBF29BC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6D6BB89A-1362-42C0-AEA5-0324646CA891}" type="presOf" srcId="{130831A4-0540-4EC5-8F5A-93030E89D2D9}" destId="{F69CC921-512E-49F4-824C-A648EC5F27A5}" srcOrd="0" destOrd="0" presId="urn:microsoft.com/office/officeart/2005/8/layout/target3"/>
    <dgm:cxn modelId="{0AF6ED49-E21E-4E69-B397-A64CCB932656}" type="presOf" srcId="{130831A4-0540-4EC5-8F5A-93030E89D2D9}" destId="{8E23E229-92FC-49D1-B5FE-0303176B8A4E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214D45D8-3BF8-4A38-B5EA-D4C93C089703}" type="presOf" srcId="{100B6B2E-82E6-4C11-B19B-F2DB3A0EA64F}" destId="{645AA564-2E9E-4954-AD87-AE01782CEC59}" srcOrd="0" destOrd="0" presId="urn:microsoft.com/office/officeart/2005/8/layout/target3"/>
    <dgm:cxn modelId="{8492E2E5-BAB7-4FEA-A889-A29A4E34BF6C}" type="presOf" srcId="{27FE2D31-D344-4B63-A89A-A89AB0D9F3E3}" destId="{FE47432B-CA46-450C-8D8F-66C300A95B52}" srcOrd="0" destOrd="0" presId="urn:microsoft.com/office/officeart/2005/8/layout/target3"/>
    <dgm:cxn modelId="{215A0EB8-5B0A-49DC-9CAB-30CD642F3301}" type="presOf" srcId="{100B6B2E-82E6-4C11-B19B-F2DB3A0EA64F}" destId="{DBA8199F-D892-4A8E-A352-2B7844050E09}" srcOrd="1" destOrd="0" presId="urn:microsoft.com/office/officeart/2005/8/layout/target3"/>
    <dgm:cxn modelId="{A198B051-7E7B-475D-A8F8-6FCF4C7F25ED}" type="presOf" srcId="{1D8420EA-BFA0-403B-80F5-647FA396CC45}" destId="{F7B3C0B7-F0F7-4F49-B02C-3630F8C5FAE5}" srcOrd="0" destOrd="0" presId="urn:microsoft.com/office/officeart/2005/8/layout/target3"/>
    <dgm:cxn modelId="{640F22CC-30B9-4C30-B90A-36DAEEB73B57}" type="presOf" srcId="{914700B9-77B5-440A-A438-DE98B6D4894D}" destId="{BD9AF279-D483-48F2-BBBD-45F8E8923512}" srcOrd="1" destOrd="0" presId="urn:microsoft.com/office/officeart/2005/8/layout/target3"/>
    <dgm:cxn modelId="{24D81D5B-95EA-409C-8C46-CBEA4A71C6FF}" type="presParOf" srcId="{FE47432B-CA46-450C-8D8F-66C300A95B52}" destId="{B522209E-30D0-49D6-A340-2D383A11C668}" srcOrd="0" destOrd="0" presId="urn:microsoft.com/office/officeart/2005/8/layout/target3"/>
    <dgm:cxn modelId="{DC030177-77FF-4665-BC90-56A802A7CC52}" type="presParOf" srcId="{FE47432B-CA46-450C-8D8F-66C300A95B52}" destId="{ED5A8377-51D5-4DC5-B0E7-680166966720}" srcOrd="1" destOrd="0" presId="urn:microsoft.com/office/officeart/2005/8/layout/target3"/>
    <dgm:cxn modelId="{0B2B2B4E-B65C-4004-92FD-76D95121B492}" type="presParOf" srcId="{FE47432B-CA46-450C-8D8F-66C300A95B52}" destId="{F69CC921-512E-49F4-824C-A648EC5F27A5}" srcOrd="2" destOrd="0" presId="urn:microsoft.com/office/officeart/2005/8/layout/target3"/>
    <dgm:cxn modelId="{33B7A9A9-0F56-442E-8F66-2E995D37FCD8}" type="presParOf" srcId="{FE47432B-CA46-450C-8D8F-66C300A95B52}" destId="{61C9CE18-EDA6-4EDF-BA1C-09779D38FBBF}" srcOrd="3" destOrd="0" presId="urn:microsoft.com/office/officeart/2005/8/layout/target3"/>
    <dgm:cxn modelId="{A676E693-5116-497A-B74C-4406A0645E15}" type="presParOf" srcId="{FE47432B-CA46-450C-8D8F-66C300A95B52}" destId="{D60DEAAB-7AFE-435A-ACF6-18851E4B0426}" srcOrd="4" destOrd="0" presId="urn:microsoft.com/office/officeart/2005/8/layout/target3"/>
    <dgm:cxn modelId="{948BF2B6-7465-4E56-9F07-FCBB4810D496}" type="presParOf" srcId="{FE47432B-CA46-450C-8D8F-66C300A95B52}" destId="{F7B3C0B7-F0F7-4F49-B02C-3630F8C5FAE5}" srcOrd="5" destOrd="0" presId="urn:microsoft.com/office/officeart/2005/8/layout/target3"/>
    <dgm:cxn modelId="{083F1344-537D-435C-93B0-D8BB7E39E4A8}" type="presParOf" srcId="{FE47432B-CA46-450C-8D8F-66C300A95B52}" destId="{C9DA9446-E2D3-4F6A-8960-3CADFBF870B8}" srcOrd="6" destOrd="0" presId="urn:microsoft.com/office/officeart/2005/8/layout/target3"/>
    <dgm:cxn modelId="{4BF9AA46-711D-4924-90B7-E8B859B248BA}" type="presParOf" srcId="{FE47432B-CA46-450C-8D8F-66C300A95B52}" destId="{9726EC6F-D322-4CD3-B489-1BE3DF7CE70B}" srcOrd="7" destOrd="0" presId="urn:microsoft.com/office/officeart/2005/8/layout/target3"/>
    <dgm:cxn modelId="{75197920-28CE-405F-AB39-F623B3CBE7F5}" type="presParOf" srcId="{FE47432B-CA46-450C-8D8F-66C300A95B52}" destId="{645AA564-2E9E-4954-AD87-AE01782CEC59}" srcOrd="8" destOrd="0" presId="urn:microsoft.com/office/officeart/2005/8/layout/target3"/>
    <dgm:cxn modelId="{D0EA8CE4-4707-4977-80F0-C34F9379B34B}" type="presParOf" srcId="{FE47432B-CA46-450C-8D8F-66C300A95B52}" destId="{8538CAC4-6A86-42B8-B5AF-2FF155DB9D02}" srcOrd="9" destOrd="0" presId="urn:microsoft.com/office/officeart/2005/8/layout/target3"/>
    <dgm:cxn modelId="{C31E16EB-3E33-4D31-9788-475F56639A44}" type="presParOf" srcId="{FE47432B-CA46-450C-8D8F-66C300A95B52}" destId="{26FD6024-A07F-46D0-8BC0-B5E595C5673D}" srcOrd="10" destOrd="0" presId="urn:microsoft.com/office/officeart/2005/8/layout/target3"/>
    <dgm:cxn modelId="{D10DDD84-271D-4E5B-A8F3-C1250404D7DE}" type="presParOf" srcId="{FE47432B-CA46-450C-8D8F-66C300A95B52}" destId="{E73F1C26-6DCD-4001-88B9-355E01E2BCE7}" srcOrd="11" destOrd="0" presId="urn:microsoft.com/office/officeart/2005/8/layout/target3"/>
    <dgm:cxn modelId="{3EED79BD-7BC6-49B7-BBC3-89C7904FA56D}" type="presParOf" srcId="{FE47432B-CA46-450C-8D8F-66C300A95B52}" destId="{8E23E229-92FC-49D1-B5FE-0303176B8A4E}" srcOrd="12" destOrd="0" presId="urn:microsoft.com/office/officeart/2005/8/layout/target3"/>
    <dgm:cxn modelId="{AA185AFD-C23D-41C7-A630-938AE7B1E129}" type="presParOf" srcId="{FE47432B-CA46-450C-8D8F-66C300A95B52}" destId="{8467D0EB-87A2-4285-8ACA-0398EFBF29BC}" srcOrd="13" destOrd="0" presId="urn:microsoft.com/office/officeart/2005/8/layout/target3"/>
    <dgm:cxn modelId="{819A068A-FFC6-4BA7-8F62-D6D7EA7BDFA1}" type="presParOf" srcId="{FE47432B-CA46-450C-8D8F-66C300A95B52}" destId="{DBA8199F-D892-4A8E-A352-2B7844050E09}" srcOrd="14" destOrd="0" presId="urn:microsoft.com/office/officeart/2005/8/layout/target3"/>
    <dgm:cxn modelId="{8135E939-7DA8-4CF0-A6CC-D72FC08D9523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978C85-06D7-45C2-BB0B-F461AD29D6A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6A7B39-661D-4C33-A99D-C5B5EB2A0BA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56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A7B39-661D-4C33-A99D-C5B5EB2A0BA1}" type="slidenum">
              <a:rPr lang="cs-CZ" smtClean="0"/>
              <a:pPr/>
              <a:t>7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  <p:sndAc>
      <p:stSnd>
        <p:snd r:embed="rId1" name="typ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typ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  <p:sndAc>
      <p:stSnd>
        <p:snd r:embed="rId1" name="typ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typ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typ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typ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typ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typ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typ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typ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typ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680AEB5-83E1-4777-BAF5-39E564D0CE1A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14E0A30-D5E3-4A9D-AF10-5AB1983B11B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newsflash/>
    <p:sndAc>
      <p:stSnd>
        <p:snd r:embed="rId13" name="type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audio" Target="../media/audio1.wav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aliteratura.cz/texty/sramek.htm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y-jazyk.cz/citanka/petr-bezruc/marycka-magdonova-slezske-pisne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y-jazyk.cz/citanka/jiri-wolker/postovni-schranka-host-do-domu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basne.webzdarma.cz/nezval_na_brehu_reky_svratky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Jan_Vil%C3%ADmek_-_Josef_V%C3%A1clav_Sl%C3%A1dek_HL.jpg" TargetMode="External"/><Relationship Id="rId3" Type="http://schemas.openxmlformats.org/officeDocument/2006/relationships/hyperlink" Target="http://cs.wikipedia.org/wiki/Soubor:Jan_Vil&#237;mek_-_Alois_Jir&#225;sek.jpg" TargetMode="External"/><Relationship Id="rId7" Type="http://schemas.openxmlformats.org/officeDocument/2006/relationships/hyperlink" Target="http://cs.wikipedia.org/wiki/Soubor:Jan_Vil%C3%ADmek_-_Jaroslav_Vrchlick%C3%BD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V%C3%ADt%C4%9Bzslav_Nezval,_Dale%C5%A1ice_Bust.jpg" TargetMode="External"/><Relationship Id="rId11" Type="http://schemas.openxmlformats.org/officeDocument/2006/relationships/hyperlink" Target="http://cs.wikipedia.org/wiki/Soubor:Frana_Sramek_1926.jpg" TargetMode="External"/><Relationship Id="rId5" Type="http://schemas.openxmlformats.org/officeDocument/2006/relationships/hyperlink" Target="http://cs.wikipedia.org/wiki/Soubor:Bezruc_2.jpg" TargetMode="External"/><Relationship Id="rId10" Type="http://schemas.openxmlformats.org/officeDocument/2006/relationships/hyperlink" Target="http://cs.wikipedia.org/wiki/Soubor:Jiri_Wolker_bust_in_Prostejov.jpg" TargetMode="External"/><Relationship Id="rId4" Type="http://schemas.openxmlformats.org/officeDocument/2006/relationships/hyperlink" Target="http://cs.wikipedia.org/wiki/Soubor:Bezruc_2.jpghttp:/cs.wikipedia.org/wiki/Soubor:V%C3%ADt%C4%9Bzslav_Nezval,_Dale%C5%A1ice_Bust.jpg" TargetMode="External"/><Relationship Id="rId9" Type="http://schemas.openxmlformats.org/officeDocument/2006/relationships/hyperlink" Target="http://cs.wikipedia.org/wiki/Soubor:Jan_Vil%C3%ADmek_-_Jan_Neruda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emf"/><Relationship Id="rId5" Type="http://schemas.openxmlformats.org/officeDocument/2006/relationships/package" Target="../embeddings/Dokument_aplikace_Microsoft_Word1.docx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402915"/>
              </p:ext>
            </p:extLst>
          </p:nvPr>
        </p:nvGraphicFramePr>
        <p:xfrm>
          <a:off x="1691680" y="2852936"/>
          <a:ext cx="7056784" cy="221494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  <a:cs typeface="Calibri" pitchFamily="34" charset="0"/>
                        </a:rPr>
                        <a:t>NÁZEV</a:t>
                      </a:r>
                      <a:r>
                        <a:rPr lang="cs-CZ" sz="1400" b="0" baseline="0" dirty="0" smtClean="0">
                          <a:latin typeface="Calibri" pitchFamily="34" charset="0"/>
                          <a:cs typeface="Calibri" pitchFamily="34" charset="0"/>
                        </a:rPr>
                        <a:t> A ČÍSLO MATERIÁLU:</a:t>
                      </a:r>
                      <a:endParaRPr lang="cs-CZ" sz="14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VY_32_INOVACE_16_S05-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VYTVOŘENO: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6269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AUTOR: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OBLAST: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OBOR: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26721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SADA: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 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NÁZEV VZDĚLÁVACÍHO MATERIÁLU: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Česká poezie 19. a 20. století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29200"/>
            <a:ext cx="5752465" cy="12560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5799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248879"/>
              </p:ext>
            </p:extLst>
          </p:nvPr>
        </p:nvGraphicFramePr>
        <p:xfrm>
          <a:off x="539552" y="3717032"/>
          <a:ext cx="8280920" cy="230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ROČNÍK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DRUH UČEBNÍHO MATERIÁLU: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- pracovní list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STUPEŇ</a:t>
                      </a:r>
                      <a:r>
                        <a:rPr lang="cs-CZ" sz="1400" b="1" baseline="0" dirty="0" smtClean="0">
                          <a:latin typeface="Calibri" pitchFamily="34" charset="0"/>
                          <a:cs typeface="Calibri" pitchFamily="34" charset="0"/>
                        </a:rPr>
                        <a:t> A TYP VZDĚLÁVÁNÍ: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POMŮCKY: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76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CÍL – INOVACE: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METODICKÉ POKYNY: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Součástí prezentace je i 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 zaměřený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Cílem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prezentace je představit žákům život a dílo vybraných básníků české literatury 19. a 20. století.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najde v osmisměrce jména českých básníků, ze zbylých písmen složí názvy prozódických systémů – daktyl, trochej, jamb. Dále žák přiřazuje název básnické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sbírky ke správnému autorovi a pokusí odhalit správnou podobiznu autora. Žák  se pokusí vlastními slovy odpovědět na otázky týkající se interpretace básnických textů.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63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Česká poezie</a:t>
            </a:r>
            <a:br>
              <a:rPr lang="cs-CZ" dirty="0" smtClean="0"/>
            </a:br>
            <a:r>
              <a:rPr lang="cs-CZ" dirty="0" smtClean="0"/>
              <a:t> 19. a 20. století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Český jazyk 9. ročník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Osmisměrka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5043510"/>
          </a:xfrm>
        </p:spPr>
        <p:txBody>
          <a:bodyPr/>
          <a:lstStyle/>
          <a:p>
            <a:pPr lvl="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Najdi v jména devíti českých básníků 19. a 20. stol. </a:t>
            </a:r>
          </a:p>
          <a:p>
            <a:pPr lvl="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Vylušti tajenku – zbylá písmena vypiš po sloupcích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857497"/>
            <a:ext cx="7429552" cy="292895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Osmisměrka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Halas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Vrchlický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Neruda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Wolker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Sládek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Bezruč</a:t>
            </a:r>
          </a:p>
          <a:p>
            <a:r>
              <a:rPr lang="cs-CZ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Nezval</a:t>
            </a:r>
          </a:p>
          <a:p>
            <a:r>
              <a:rPr lang="cs-CZ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Šrámek</a:t>
            </a:r>
          </a:p>
          <a:p>
            <a:r>
              <a:rPr lang="cs-CZ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Čech</a:t>
            </a:r>
            <a:endParaRPr lang="cs-CZ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ja\AppData\Local\Microsoft\Windows\Temporary Internet Files\Content.IE5\WRP8OLAL\MC90024122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4268250"/>
            <a:ext cx="2089153" cy="21944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25536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Tajenka 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0034" y="2143116"/>
            <a:ext cx="8001056" cy="4025897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Vysvětli vyluštěné pojmy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86248" y="1571612"/>
            <a:ext cx="3657600" cy="4525963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.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714348" y="2714620"/>
            <a:ext cx="3357586" cy="121444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Daktyl</a:t>
            </a:r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5086134" y="3756082"/>
            <a:ext cx="3357586" cy="121444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Jamb</a:t>
            </a:r>
            <a:endParaRPr lang="cs-CZ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a 9"/>
          <p:cNvSpPr/>
          <p:nvPr/>
        </p:nvSpPr>
        <p:spPr>
          <a:xfrm>
            <a:off x="4786314" y="1142984"/>
            <a:ext cx="3429024" cy="1143008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Trochej</a:t>
            </a:r>
            <a:endParaRPr lang="cs-CZ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Nadpis 2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sz="40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K básnickým sbírkám přiřaď autory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596" y="1214422"/>
            <a:ext cx="4000528" cy="4525963"/>
          </a:xfrm>
        </p:spPr>
        <p:txBody>
          <a:bodyPr/>
          <a:lstStyle/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1.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Slezské písně	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Zvony a zvonky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Za trochu lásky	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Chrpy a města	</a:t>
            </a:r>
            <a:endParaRPr lang="cs-CZ" dirty="0" smtClean="0"/>
          </a:p>
        </p:txBody>
      </p:sp>
      <p:sp>
        <p:nvSpPr>
          <p:cNvPr id="19" name="Zástupný symbol pro obsah 18"/>
          <p:cNvSpPr>
            <a:spLocks noGrp="1"/>
          </p:cNvSpPr>
          <p:nvPr>
            <p:ph sz="half" idx="2"/>
          </p:nvPr>
        </p:nvSpPr>
        <p:spPr>
          <a:xfrm>
            <a:off x="4857752" y="1357298"/>
            <a:ext cx="3857652" cy="4572032"/>
          </a:xfrm>
        </p:spPr>
        <p:txBody>
          <a:bodyPr/>
          <a:lstStyle/>
          <a:p>
            <a:pPr>
              <a:buNone/>
            </a:pPr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929066"/>
            <a:ext cx="1650177" cy="2257442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7" y="3929066"/>
            <a:ext cx="1714512" cy="228601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3929066"/>
            <a:ext cx="1714512" cy="228601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0297" y="3929067"/>
            <a:ext cx="1643075" cy="228601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37" name="Obdélník 36"/>
          <p:cNvSpPr/>
          <p:nvPr/>
        </p:nvSpPr>
        <p:spPr>
          <a:xfrm>
            <a:off x="1000100" y="6357958"/>
            <a:ext cx="714380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1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3000364" y="6357958"/>
            <a:ext cx="785818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2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4929190" y="6357958"/>
            <a:ext cx="785818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3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6929454" y="6357958"/>
            <a:ext cx="785818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4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857752" y="3000372"/>
            <a:ext cx="2500330" cy="48577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V.Nezval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786446" y="2428868"/>
            <a:ext cx="2500330" cy="48577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J.Vrchlický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4714876" y="1714488"/>
            <a:ext cx="2500330" cy="48577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J.V.Sládek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715008" y="1071546"/>
            <a:ext cx="2500330" cy="48577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P.Bezruč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ja\AppData\Local\Microsoft\Windows\Temporary Internet Files\Content.IE5\7ZW81JGI\MC900122779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57686" y="2857496"/>
            <a:ext cx="988993" cy="656971"/>
          </a:xfrm>
          <a:prstGeom prst="rect">
            <a:avLst/>
          </a:prstGeom>
          <a:noFill/>
        </p:spPr>
      </p:pic>
      <p:pic>
        <p:nvPicPr>
          <p:cNvPr id="1027" name="Picture 3" descr="C:\Users\Aja\AppData\Local\Microsoft\Windows\Temporary Internet Files\Content.IE5\NKHCPSU3\MC900441798[1]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72066" y="785794"/>
            <a:ext cx="1116011" cy="111601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7" grpId="0" animBg="1"/>
      <p:bldP spid="38" grpId="0" animBg="1"/>
      <p:bldP spid="39" grpId="0" animBg="1"/>
      <p:bldP spid="4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Doplň…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0" y="1571612"/>
            <a:ext cx="864396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Hřbitovní kvítí		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6.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Těžká hodina		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Života bído, přece tě mám rád 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4294967295"/>
          </p:nvPr>
        </p:nvSpPr>
        <p:spPr>
          <a:xfrm>
            <a:off x="5715008" y="1571612"/>
            <a:ext cx="3657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endParaRPr lang="cs-CZ" sz="2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endParaRPr lang="cs-CZ" sz="2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1" y="3800476"/>
            <a:ext cx="1790491" cy="227173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3786190"/>
            <a:ext cx="1785950" cy="228601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3786190"/>
            <a:ext cx="1785950" cy="228601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4" name="Obdélník 43"/>
          <p:cNvSpPr/>
          <p:nvPr/>
        </p:nvSpPr>
        <p:spPr>
          <a:xfrm>
            <a:off x="3857620" y="6215082"/>
            <a:ext cx="785818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6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6357950" y="6215082"/>
            <a:ext cx="857256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7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1000100" y="6215082"/>
            <a:ext cx="928694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5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857884" y="1071546"/>
            <a:ext cx="2500330" cy="70008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J.Neruda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4286248" y="1857364"/>
            <a:ext cx="2500330" cy="70008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J.Wolker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5786446" y="2643182"/>
            <a:ext cx="2500330" cy="71438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F.Šrámek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ja\AppData\Local\Microsoft\Windows\Temporary Internet Files\Content.IE5\NKHCPSU3\MC90041242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6" y="1000108"/>
            <a:ext cx="1197370" cy="14271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4" grpId="0" animBg="1"/>
      <p:bldP spid="46" grpId="0" animBg="1"/>
      <p:bldP spid="47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Odpověz na následující otázky</a:t>
            </a:r>
            <a:endParaRPr lang="cs-CZ" sz="36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Který z autorů psal fejetony?</a:t>
            </a:r>
          </a:p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Který ze spisovatelů zemřel na tuberkulózu ve věku 24 let?</a:t>
            </a:r>
          </a:p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Kterého ze spisovatelů spojujeme se Sobotkou?</a:t>
            </a:r>
          </a:p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Který z autorů zemřel v Domažlicích?</a:t>
            </a:r>
          </a:p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Který z básníků používá pseudonym?</a:t>
            </a:r>
          </a:p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Který ze spisovatelů strávil několik let v Americe?</a:t>
            </a:r>
          </a:p>
          <a:p>
            <a:pPr lvl="0"/>
            <a:endParaRPr lang="cs-CZ" dirty="0" smtClean="0"/>
          </a:p>
          <a:p>
            <a:pPr lvl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6" name="Elipsa 5"/>
          <p:cNvSpPr/>
          <p:nvPr/>
        </p:nvSpPr>
        <p:spPr>
          <a:xfrm>
            <a:off x="4429124" y="1500174"/>
            <a:ext cx="2214578" cy="50006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Neruda</a:t>
            </a:r>
          </a:p>
        </p:txBody>
      </p:sp>
      <p:sp>
        <p:nvSpPr>
          <p:cNvPr id="8" name="Elipsa 7"/>
          <p:cNvSpPr/>
          <p:nvPr/>
        </p:nvSpPr>
        <p:spPr>
          <a:xfrm>
            <a:off x="5214942" y="2285992"/>
            <a:ext cx="2214578" cy="50006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 Wolker</a:t>
            </a:r>
          </a:p>
        </p:txBody>
      </p:sp>
      <p:sp>
        <p:nvSpPr>
          <p:cNvPr id="9" name="Elipsa 8"/>
          <p:cNvSpPr/>
          <p:nvPr/>
        </p:nvSpPr>
        <p:spPr>
          <a:xfrm>
            <a:off x="4429124" y="3000372"/>
            <a:ext cx="2214578" cy="50006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Šrámek</a:t>
            </a:r>
          </a:p>
        </p:txBody>
      </p:sp>
      <p:sp>
        <p:nvSpPr>
          <p:cNvPr id="10" name="Elipsa 9"/>
          <p:cNvSpPr/>
          <p:nvPr/>
        </p:nvSpPr>
        <p:spPr>
          <a:xfrm>
            <a:off x="5429256" y="3714752"/>
            <a:ext cx="2214578" cy="50006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Vrchlický</a:t>
            </a:r>
          </a:p>
        </p:txBody>
      </p:sp>
      <p:sp>
        <p:nvSpPr>
          <p:cNvPr id="11" name="Elipsa 10"/>
          <p:cNvSpPr/>
          <p:nvPr/>
        </p:nvSpPr>
        <p:spPr>
          <a:xfrm>
            <a:off x="4429124" y="4429132"/>
            <a:ext cx="2214578" cy="50006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Bezruč</a:t>
            </a:r>
          </a:p>
        </p:txBody>
      </p:sp>
      <p:sp>
        <p:nvSpPr>
          <p:cNvPr id="12" name="Elipsa 11"/>
          <p:cNvSpPr/>
          <p:nvPr/>
        </p:nvSpPr>
        <p:spPr>
          <a:xfrm>
            <a:off x="5429256" y="5143512"/>
            <a:ext cx="2214578" cy="500066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Sládek</a:t>
            </a:r>
          </a:p>
        </p:txBody>
      </p:sp>
      <p:pic>
        <p:nvPicPr>
          <p:cNvPr id="3074" name="Picture 2" descr="C:\Users\Aja\AppData\Local\Microsoft\Windows\Temporary Internet Files\Content.IE5\U2E7PW9E\MC90041186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285728"/>
            <a:ext cx="1372232" cy="20792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sz="40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Práce s literárními ukázkami</a:t>
            </a:r>
            <a:r>
              <a:rPr lang="cs-CZ" sz="40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40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7467600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i="1" dirty="0" smtClean="0"/>
              <a:t> </a:t>
            </a:r>
            <a:endParaRPr lang="cs-CZ" dirty="0" smtClean="0"/>
          </a:p>
          <a:p>
            <a:pPr algn="ctr">
              <a:buNone/>
            </a:pPr>
            <a:r>
              <a:rPr lang="cs-CZ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Hlásím, pane hejtmane                                    že se mi zdál sen,                                            vojna byla a já ležel                                            v poli zastřelen;                                              </a:t>
            </a:r>
          </a:p>
          <a:p>
            <a:pPr algn="ctr">
              <a:buNone/>
            </a:pP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zrovna u mne                                                       váš kůň taky pad,                                          nám přáno bylo spolu umírat,                                               to z boží vůle jen.</a:t>
            </a:r>
          </a:p>
          <a:p>
            <a:pPr algn="ctr">
              <a:buNone/>
            </a:pPr>
            <a:endParaRPr lang="cs-CZ" sz="20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Zdroj: </a:t>
            </a:r>
            <a:r>
              <a:rPr lang="cs-CZ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http://www.ceskaliteratura.cz/texty/sramek.htm</a:t>
            </a:r>
            <a:r>
              <a:rPr lang="cs-CZ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(k 1.2. 2012)</a:t>
            </a:r>
            <a:endParaRPr lang="cs-CZ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Aja\AppData\Local\Microsoft\Windows\Temporary Internet Files\Content.IE5\I8913PAD\MC90033023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500042"/>
            <a:ext cx="2442581" cy="21431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539038" cy="1143000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Práce s textem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Kdo je autorem této ukázky?</a:t>
            </a: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Jak se jmenuje tato báseň?</a:t>
            </a: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Jaké období tato báseň popisuje?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5214942" y="1428736"/>
            <a:ext cx="3057540" cy="100013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Fráňa  Šrámek</a:t>
            </a: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>
            <a:off x="5286380" y="3143248"/>
            <a:ext cx="3057540" cy="100013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Raport</a:t>
            </a:r>
            <a:endParaRPr lang="cs-CZ" sz="2000" dirty="0"/>
          </a:p>
        </p:txBody>
      </p:sp>
      <p:sp>
        <p:nvSpPr>
          <p:cNvPr id="7" name="Elipsa 6"/>
          <p:cNvSpPr/>
          <p:nvPr/>
        </p:nvSpPr>
        <p:spPr>
          <a:xfrm>
            <a:off x="5357818" y="4714884"/>
            <a:ext cx="3057540" cy="100013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1. světové války</a:t>
            </a:r>
            <a:endParaRPr lang="cs-CZ" sz="2000" dirty="0"/>
          </a:p>
        </p:txBody>
      </p:sp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Literární ukázky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28802"/>
            <a:ext cx="7467600" cy="419736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b="1" i="1" dirty="0" smtClean="0">
                <a:solidFill>
                  <a:schemeClr val="bg1"/>
                </a:solidFill>
              </a:rPr>
              <a:t> </a:t>
            </a:r>
            <a:r>
              <a:rPr lang="cs-CZ" sz="3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Šel starý Magdon z Ostravy domů,</a:t>
            </a:r>
            <a:br>
              <a:rPr lang="cs-CZ" sz="3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v bartovské harendě večer se stavil,</a:t>
            </a:r>
            <a:br>
              <a:rPr lang="cs-CZ" sz="3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s rozbitou lebkou do příkopy pad. </a:t>
            </a:r>
            <a:br>
              <a:rPr lang="cs-CZ" sz="3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Plakala… “</a:t>
            </a:r>
          </a:p>
          <a:p>
            <a:pPr algn="ctr">
              <a:buNone/>
            </a:pPr>
            <a:endParaRPr lang="cs-CZ" sz="36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Zdroj : </a:t>
            </a:r>
            <a:r>
              <a:rPr lang="cs-CZ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http://www.cesky-jazyk.cz/citanka/petr-bezruc/marycka-magdonova-slezske-pisne.html</a:t>
            </a:r>
            <a:r>
              <a:rPr lang="cs-CZ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(k 1.2.2012) </a:t>
            </a:r>
          </a:p>
          <a:p>
            <a:pPr algn="ctr">
              <a:buNone/>
            </a:pPr>
            <a:endParaRPr lang="cs-CZ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C:\Users\Aja\AppData\Local\Microsoft\Windows\Temporary Internet Files\Content.IE5\WRP8OLAL\MC90039070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265964" cy="15001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Práce s textem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Kdo je autorem této ukázky?</a:t>
            </a: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Jak se jmenuje tato báseň? Z jaké je básnické sbírky?</a:t>
            </a: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 jakým krajem je spojována?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233890" cy="4525963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4500562" y="1500174"/>
            <a:ext cx="2986102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Petr Bezruč</a:t>
            </a:r>
            <a:endParaRPr lang="cs-CZ" sz="2000" dirty="0"/>
          </a:p>
        </p:txBody>
      </p:sp>
      <p:sp>
        <p:nvSpPr>
          <p:cNvPr id="9" name="Elipsa 8"/>
          <p:cNvSpPr/>
          <p:nvPr/>
        </p:nvSpPr>
        <p:spPr>
          <a:xfrm>
            <a:off x="5715008" y="4786322"/>
            <a:ext cx="2986102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Slezsko, Ostravsko</a:t>
            </a: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a 9"/>
          <p:cNvSpPr/>
          <p:nvPr/>
        </p:nvSpPr>
        <p:spPr>
          <a:xfrm>
            <a:off x="4786314" y="3571876"/>
            <a:ext cx="2986102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Slezské písně</a:t>
            </a: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500694" y="2571744"/>
            <a:ext cx="2986102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Maryčka Magdonova</a:t>
            </a: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Literární ukázky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928802"/>
            <a:ext cx="7467600" cy="4197361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Poštovní schránka na rohu ulice,</a:t>
            </a:r>
            <a:b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není nějaká lecjaká věc.</a:t>
            </a:r>
            <a:b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Kvete modře,</a:t>
            </a:r>
            <a:b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lidé si jí váží velice,</a:t>
            </a:r>
            <a:b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svěřují se jí docela,</a:t>
            </a:r>
            <a:b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psaníčka do ní házejí ze dvou stran,</a:t>
            </a:r>
            <a:b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 jedné smutná a z druhé veselá.</a:t>
            </a:r>
          </a:p>
          <a:p>
            <a:pPr algn="ctr">
              <a:buNone/>
            </a:pPr>
            <a:endParaRPr lang="cs-CZ" sz="32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1900" dirty="0" smtClean="0">
                <a:hlinkClick r:id="rId3"/>
              </a:rPr>
              <a:t> </a:t>
            </a:r>
            <a:r>
              <a:rPr lang="cs-CZ" sz="1900" dirty="0" smtClean="0">
                <a:solidFill>
                  <a:schemeClr val="bg1"/>
                </a:solidFill>
                <a:hlinkClick r:id="rId3"/>
              </a:rPr>
              <a:t>Zdroj:</a:t>
            </a:r>
            <a:r>
              <a:rPr lang="cs-CZ" sz="1900" dirty="0" smtClean="0">
                <a:hlinkClick r:id="rId3"/>
              </a:rPr>
              <a:t> http://www.cesky-jazyk.cz/citanka/jiri-wolker/postovni-schranka-host-do-domu.html</a:t>
            </a:r>
            <a:r>
              <a:rPr lang="cs-CZ" sz="1900" dirty="0" smtClean="0"/>
              <a:t> </a:t>
            </a:r>
            <a:r>
              <a:rPr lang="cs-CZ" sz="1900" b="1" dirty="0" smtClean="0">
                <a:solidFill>
                  <a:schemeClr val="bg1"/>
                </a:solidFill>
              </a:rPr>
              <a:t>( k 1.2. 2012)</a:t>
            </a:r>
            <a:endParaRPr lang="cs-CZ" sz="19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ja\AppData\Local\Microsoft\Windows\Temporary Internet Files\Content.IE5\WRP8OLAL\MC90029620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80262" y="704850"/>
            <a:ext cx="1701191" cy="23669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Práce s textem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Jak se jmenuje tato báseň a z jaké básnické sbírky je?</a:t>
            </a:r>
          </a:p>
          <a:p>
            <a:pPr lvl="0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Kdo je autorem a kde narodil?</a:t>
            </a:r>
          </a:p>
          <a:p>
            <a:pPr lvl="0"/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Tento spisovatel si napsal epitaf. Vysvětli, co to je.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cs-CZ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4143372" y="5357826"/>
            <a:ext cx="3214710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Nápis na náhrobku</a:t>
            </a: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>
            <a:off x="5500694" y="4214818"/>
            <a:ext cx="3214710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Prostějov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4071934" y="3214686"/>
            <a:ext cx="3214710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Jiří Wolker </a:t>
            </a:r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5572132" y="2214554"/>
            <a:ext cx="3214710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Host do domu 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Elipsa 8"/>
          <p:cNvSpPr/>
          <p:nvPr/>
        </p:nvSpPr>
        <p:spPr>
          <a:xfrm>
            <a:off x="4143372" y="1142984"/>
            <a:ext cx="3214710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Poštovní schránka</a:t>
            </a: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Literární ukázky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 břehu řeky Svratky kvete rozrazil,</a:t>
            </a:r>
          </a:p>
          <a:p>
            <a:pPr algn="ctr">
              <a:buNone/>
            </a:pP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na břehu řeky Svratky roste nízká tráva,</a:t>
            </a:r>
          </a:p>
          <a:p>
            <a:pPr algn="ctr">
              <a:buNone/>
            </a:pP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rád chodil jsem tam denně, koupal se a snil,</a:t>
            </a:r>
          </a:p>
          <a:p>
            <a:pPr algn="ctr">
              <a:buNone/>
            </a:pP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na břehu řeky Svratky kvete rozrazil</a:t>
            </a:r>
          </a:p>
          <a:p>
            <a:pPr algn="ctr">
              <a:buNone/>
            </a:pP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a voda je tu těžká, chladná, kalná, tmavá.</a:t>
            </a:r>
          </a:p>
          <a:p>
            <a:pPr algn="ctr">
              <a:buNone/>
            </a:pPr>
            <a:endParaRPr lang="cs-CZ" sz="32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19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Zdroj: </a:t>
            </a:r>
            <a:r>
              <a:rPr lang="cs-CZ" sz="19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http://basne.webzdarma.cz/nezval_na_brehu_reky_svratky.html</a:t>
            </a:r>
            <a:r>
              <a:rPr lang="cs-CZ" sz="19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(k 1.2. 1012)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5486400" y="1143000"/>
            <a:ext cx="3657600" cy="4983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pic>
        <p:nvPicPr>
          <p:cNvPr id="2054" name="Picture 6" descr="C:\Users\Aja\AppData\Local\Microsoft\Windows\Temporary Internet Files\Content.IE5\7ZW81JGI\MC90007920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142852"/>
            <a:ext cx="1937656" cy="24288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Práce s textem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Kdo je autorem těchto veršů?</a:t>
            </a:r>
          </a:p>
          <a:p>
            <a:pPr lvl="0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Kterým velkým městem protéká řeka Svratka?</a:t>
            </a:r>
          </a:p>
          <a:p>
            <a:pPr lvl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Vypiš dílo tohoto spisovatele, které znáš.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4786314" y="1428736"/>
            <a:ext cx="3057540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Vítězslav Nezval</a:t>
            </a:r>
          </a:p>
        </p:txBody>
      </p:sp>
      <p:sp>
        <p:nvSpPr>
          <p:cNvPr id="6" name="Elipsa 5"/>
          <p:cNvSpPr/>
          <p:nvPr/>
        </p:nvSpPr>
        <p:spPr>
          <a:xfrm>
            <a:off x="5500694" y="3071810"/>
            <a:ext cx="3000396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Brno</a:t>
            </a:r>
          </a:p>
        </p:txBody>
      </p:sp>
      <p:sp>
        <p:nvSpPr>
          <p:cNvPr id="7" name="Elipsa 6"/>
          <p:cNvSpPr/>
          <p:nvPr/>
        </p:nvSpPr>
        <p:spPr>
          <a:xfrm>
            <a:off x="4786314" y="4572008"/>
            <a:ext cx="3143272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Manon Lescaout</a:t>
            </a:r>
          </a:p>
        </p:txBody>
      </p:sp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Zdroje odkazů: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28596" y="1357298"/>
            <a:ext cx="7467600" cy="52578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200" b="1" dirty="0" smtClean="0"/>
              <a:t>Všechny uveřejněné odkazy [cit. 2012-01-20]. Není-li uvedeno jinak - dostupné pod licencí Public domain na:</a:t>
            </a:r>
            <a:endParaRPr lang="cs-CZ" sz="22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http://cs.wikipedia.org/wiki/Soubor:Bezruc_2.jpg </a:t>
            </a:r>
            <a:b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5"/>
              </a:rPr>
            </a:br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(obrázek P. Bezruče, str. 4)</a:t>
            </a:r>
            <a:endParaRPr lang="cs-CZ" sz="19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http://cs.wikipedia.org/wiki/Soubor:V%C3%ADt%C4%9Bzslav_Nezval,_Dale%C5%A1ice_Bust.jpg </a:t>
            </a:r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(busta Vítězslava Nezvala, str. 4 – propůjčení licence od autora Jiří Sedláček – Frettie)</a:t>
            </a:r>
          </a:p>
          <a:p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http://cs.wikipedia.org/wiki/Soubor:Jan_Vil%C3%ADmek_-_Jaroslav_Vrchlick%C3%BD.jpg</a:t>
            </a:r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(obrázek J. Vrchlického, str. 4)</a:t>
            </a:r>
          </a:p>
          <a:p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http://cs.wikipedia.org/wiki/Soubor:Jan_Vil%C3%ADmek_-_Josef_V%C3%A1clav_Sl%C3%A1dek_HL.jpg</a:t>
            </a:r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(obrázek J. V. Sládka, str. 5)</a:t>
            </a:r>
          </a:p>
          <a:p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http://cs.wikipedia.org/wiki/Soubor:Jan_Vil%C3%ADmek_-_Jan_Neruda.jpg</a:t>
            </a:r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(obrázek J. Nerudy, str. 5)</a:t>
            </a:r>
          </a:p>
          <a:p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http://cs.wikipedia.org/wiki/Soubor:Jiri_Wolker_bust_in_Prostejov.jpg</a:t>
            </a:r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(busta J. Wolkera, str. 5 – propůjčení licence od autora Jan Tříska)</a:t>
            </a:r>
          </a:p>
          <a:p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11"/>
              </a:rPr>
              <a:t>http://cs.wikipedia.org/wiki/Soubor:Frana_Sramek_1926.jpg</a:t>
            </a:r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9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(obrázek F. Šrámka, str. 5)</a:t>
            </a:r>
          </a:p>
          <a:p>
            <a:r>
              <a:rPr lang="cs-CZ" sz="1800" dirty="0" smtClean="0">
                <a:solidFill>
                  <a:srgbClr val="00B0F0"/>
                </a:solidFill>
              </a:rPr>
              <a:t>Klipart (volně ke stažení Microsoft Office)</a:t>
            </a:r>
          </a:p>
          <a:p>
            <a:endParaRPr lang="cs-CZ" sz="1900" dirty="0" smtClean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4178438"/>
              </p:ext>
            </p:extLst>
          </p:nvPr>
        </p:nvGraphicFramePr>
        <p:xfrm>
          <a:off x="1530350" y="28575"/>
          <a:ext cx="6081713" cy="680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5" imgW="6081764" imgH="6801511" progId="Word.Document.12">
                  <p:embed/>
                </p:oleObj>
              </mc:Choice>
              <mc:Fallback>
                <p:oleObj name="Dokument" r:id="rId5" imgW="6081764" imgH="680151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30350" y="28575"/>
                        <a:ext cx="6081713" cy="680085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bg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40648438"/>
      </p:ext>
    </p:extLst>
  </p:cSld>
  <p:clrMapOvr>
    <a:masterClrMapping/>
  </p:clrMapOvr>
  <p:transition spd="slow">
    <p:newsflash/>
    <p:sndAc>
      <p:stSnd>
        <p:snd r:embed="rId3" name="typ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692</TotalTime>
  <Words>518</Words>
  <Application>Microsoft Office PowerPoint</Application>
  <PresentationFormat>Předvádění na obrazovce (4:3)</PresentationFormat>
  <Paragraphs>228</Paragraphs>
  <Slides>19</Slides>
  <Notes>1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Technický</vt:lpstr>
      <vt:lpstr>Dokument</vt:lpstr>
      <vt:lpstr>Prezentace aplikace PowerPoint</vt:lpstr>
      <vt:lpstr>ANOTACE:</vt:lpstr>
      <vt:lpstr> Česká poezie  19. a 20. století</vt:lpstr>
      <vt:lpstr>Osmisměrka</vt:lpstr>
      <vt:lpstr>Osmisměrka</vt:lpstr>
      <vt:lpstr>Tajenka </vt:lpstr>
      <vt:lpstr>K básnickým sbírkám přiřaď autory </vt:lpstr>
      <vt:lpstr>Doplň…</vt:lpstr>
      <vt:lpstr>Odpověz na následující otázky</vt:lpstr>
      <vt:lpstr>Práce s literárními ukázkami </vt:lpstr>
      <vt:lpstr>Práce s textem</vt:lpstr>
      <vt:lpstr>Literární ukázky</vt:lpstr>
      <vt:lpstr>Práce s textem</vt:lpstr>
      <vt:lpstr>Literární ukázky</vt:lpstr>
      <vt:lpstr>Práce s textem</vt:lpstr>
      <vt:lpstr>Literární ukázky</vt:lpstr>
      <vt:lpstr>Práce s textem</vt:lpstr>
      <vt:lpstr>Zdroje odkazů: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Předválečná literatura</dc:title>
  <dc:creator>ajinka</dc:creator>
  <cp:lastModifiedBy>admin</cp:lastModifiedBy>
  <cp:revision>110</cp:revision>
  <dcterms:created xsi:type="dcterms:W3CDTF">2012-01-21T17:57:42Z</dcterms:created>
  <dcterms:modified xsi:type="dcterms:W3CDTF">2012-07-11T10:18:37Z</dcterms:modified>
</cp:coreProperties>
</file>