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65" r:id="rId7"/>
    <p:sldId id="264" r:id="rId8"/>
    <p:sldId id="259" r:id="rId9"/>
    <p:sldId id="260" r:id="rId10"/>
    <p:sldId id="261" r:id="rId11"/>
    <p:sldId id="262" r:id="rId12"/>
    <p:sldId id="263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1E8857-C4FB-4931-AA08-8524D6B92DBD}" type="presOf" srcId="{130831A4-0540-4EC5-8F5A-93030E89D2D9}" destId="{8E23E229-92FC-49D1-B5FE-0303176B8A4E}" srcOrd="1" destOrd="0" presId="urn:microsoft.com/office/officeart/2005/8/layout/target3"/>
    <dgm:cxn modelId="{698A4911-D7DE-4E9B-AD60-922F653FB12D}" type="presOf" srcId="{27FE2D31-D344-4B63-A89A-A89AB0D9F3E3}" destId="{FE47432B-CA46-450C-8D8F-66C300A95B52}" srcOrd="0" destOrd="0" presId="urn:microsoft.com/office/officeart/2005/8/layout/target3"/>
    <dgm:cxn modelId="{D0E41955-BCD9-43F7-97AD-5AAAFEF12609}" type="presOf" srcId="{1D8420EA-BFA0-403B-80F5-647FA396CC45}" destId="{8467D0EB-87A2-4285-8ACA-0398EFBF29BC}" srcOrd="1" destOrd="0" presId="urn:microsoft.com/office/officeart/2005/8/layout/target3"/>
    <dgm:cxn modelId="{E28D1A97-4FE4-4D39-9BC0-38CB2BCC388F}" type="presOf" srcId="{130831A4-0540-4EC5-8F5A-93030E89D2D9}" destId="{F69CC921-512E-49F4-824C-A648EC5F27A5}" srcOrd="0" destOrd="0" presId="urn:microsoft.com/office/officeart/2005/8/layout/target3"/>
    <dgm:cxn modelId="{8C2CB271-1986-41F9-81A9-D6674164C6C4}" type="presOf" srcId="{1D8420EA-BFA0-403B-80F5-647FA396CC45}" destId="{F7B3C0B7-F0F7-4F49-B02C-3630F8C5FAE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5743A6B7-555C-4E79-AF65-57E4B1FEC7D0}" type="presOf" srcId="{100B6B2E-82E6-4C11-B19B-F2DB3A0EA64F}" destId="{DBA8199F-D892-4A8E-A352-2B7844050E09}" srcOrd="1" destOrd="0" presId="urn:microsoft.com/office/officeart/2005/8/layout/target3"/>
    <dgm:cxn modelId="{68EFB68B-2CAD-4A71-B3FC-2498D71B31DD}" type="presOf" srcId="{914700B9-77B5-440A-A438-DE98B6D4894D}" destId="{E73F1C26-6DCD-4001-88B9-355E01E2BCE7}" srcOrd="0" destOrd="0" presId="urn:microsoft.com/office/officeart/2005/8/layout/target3"/>
    <dgm:cxn modelId="{3979FDF9-8BCA-4BA9-AB96-50ECF79AA323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75BDA065-1201-4108-B32C-03269B32E622}" type="presOf" srcId="{914700B9-77B5-440A-A438-DE98B6D4894D}" destId="{BD9AF279-D483-48F2-BBBD-45F8E8923512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D59138F-ED6E-4857-95EF-2433DA37030C}" type="presParOf" srcId="{FE47432B-CA46-450C-8D8F-66C300A95B52}" destId="{B522209E-30D0-49D6-A340-2D383A11C668}" srcOrd="0" destOrd="0" presId="urn:microsoft.com/office/officeart/2005/8/layout/target3"/>
    <dgm:cxn modelId="{592EE822-FD4C-4F9B-8F8B-1B838E89EBED}" type="presParOf" srcId="{FE47432B-CA46-450C-8D8F-66C300A95B52}" destId="{ED5A8377-51D5-4DC5-B0E7-680166966720}" srcOrd="1" destOrd="0" presId="urn:microsoft.com/office/officeart/2005/8/layout/target3"/>
    <dgm:cxn modelId="{9C200C32-360D-4035-BE17-CB60672318C8}" type="presParOf" srcId="{FE47432B-CA46-450C-8D8F-66C300A95B52}" destId="{F69CC921-512E-49F4-824C-A648EC5F27A5}" srcOrd="2" destOrd="0" presId="urn:microsoft.com/office/officeart/2005/8/layout/target3"/>
    <dgm:cxn modelId="{7D12D15A-F507-4317-B99F-1FDC6BAE086B}" type="presParOf" srcId="{FE47432B-CA46-450C-8D8F-66C300A95B52}" destId="{61C9CE18-EDA6-4EDF-BA1C-09779D38FBBF}" srcOrd="3" destOrd="0" presId="urn:microsoft.com/office/officeart/2005/8/layout/target3"/>
    <dgm:cxn modelId="{59171856-5B33-4DDA-9C18-A99C5E8C507D}" type="presParOf" srcId="{FE47432B-CA46-450C-8D8F-66C300A95B52}" destId="{D60DEAAB-7AFE-435A-ACF6-18851E4B0426}" srcOrd="4" destOrd="0" presId="urn:microsoft.com/office/officeart/2005/8/layout/target3"/>
    <dgm:cxn modelId="{E038EE8C-3FD0-4146-A4B8-B5B470D4DF2A}" type="presParOf" srcId="{FE47432B-CA46-450C-8D8F-66C300A95B52}" destId="{F7B3C0B7-F0F7-4F49-B02C-3630F8C5FAE5}" srcOrd="5" destOrd="0" presId="urn:microsoft.com/office/officeart/2005/8/layout/target3"/>
    <dgm:cxn modelId="{29F07FF8-FE8D-459B-B4E2-7DFDC86CBFF2}" type="presParOf" srcId="{FE47432B-CA46-450C-8D8F-66C300A95B52}" destId="{C9DA9446-E2D3-4F6A-8960-3CADFBF870B8}" srcOrd="6" destOrd="0" presId="urn:microsoft.com/office/officeart/2005/8/layout/target3"/>
    <dgm:cxn modelId="{77767FD1-E899-4B3C-88FF-EE11DCB62797}" type="presParOf" srcId="{FE47432B-CA46-450C-8D8F-66C300A95B52}" destId="{9726EC6F-D322-4CD3-B489-1BE3DF7CE70B}" srcOrd="7" destOrd="0" presId="urn:microsoft.com/office/officeart/2005/8/layout/target3"/>
    <dgm:cxn modelId="{3FC5583E-7491-4ACA-BEEC-C7D4B47AF7E4}" type="presParOf" srcId="{FE47432B-CA46-450C-8D8F-66C300A95B52}" destId="{645AA564-2E9E-4954-AD87-AE01782CEC59}" srcOrd="8" destOrd="0" presId="urn:microsoft.com/office/officeart/2005/8/layout/target3"/>
    <dgm:cxn modelId="{B23BC839-F353-4582-BDBF-3B54B68B940A}" type="presParOf" srcId="{FE47432B-CA46-450C-8D8F-66C300A95B52}" destId="{8538CAC4-6A86-42B8-B5AF-2FF155DB9D02}" srcOrd="9" destOrd="0" presId="urn:microsoft.com/office/officeart/2005/8/layout/target3"/>
    <dgm:cxn modelId="{B6FD3B2D-CBA1-4542-A569-7A30E0D9A9D8}" type="presParOf" srcId="{FE47432B-CA46-450C-8D8F-66C300A95B52}" destId="{26FD6024-A07F-46D0-8BC0-B5E595C5673D}" srcOrd="10" destOrd="0" presId="urn:microsoft.com/office/officeart/2005/8/layout/target3"/>
    <dgm:cxn modelId="{67F85204-ED59-4545-AC30-231E655A9CA5}" type="presParOf" srcId="{FE47432B-CA46-450C-8D8F-66C300A95B52}" destId="{E73F1C26-6DCD-4001-88B9-355E01E2BCE7}" srcOrd="11" destOrd="0" presId="urn:microsoft.com/office/officeart/2005/8/layout/target3"/>
    <dgm:cxn modelId="{CCE3AFAC-D485-4636-B85E-3515FE2B0C7B}" type="presParOf" srcId="{FE47432B-CA46-450C-8D8F-66C300A95B52}" destId="{8E23E229-92FC-49D1-B5FE-0303176B8A4E}" srcOrd="12" destOrd="0" presId="urn:microsoft.com/office/officeart/2005/8/layout/target3"/>
    <dgm:cxn modelId="{CFF20429-0C5F-4EE3-9ED5-96B961B814E1}" type="presParOf" srcId="{FE47432B-CA46-450C-8D8F-66C300A95B52}" destId="{8467D0EB-87A2-4285-8ACA-0398EFBF29BC}" srcOrd="13" destOrd="0" presId="urn:microsoft.com/office/officeart/2005/8/layout/target3"/>
    <dgm:cxn modelId="{780577C5-985E-4374-AE60-2C700273B203}" type="presParOf" srcId="{FE47432B-CA46-450C-8D8F-66C300A95B52}" destId="{DBA8199F-D892-4A8E-A352-2B7844050E09}" srcOrd="14" destOrd="0" presId="urn:microsoft.com/office/officeart/2005/8/layout/target3"/>
    <dgm:cxn modelId="{7D6233E8-1C24-489B-93CE-4CA0809D4CC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0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E6A0-2966-4FD6-80F5-7D736D50A94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6BC8-BB0E-4202-8BC8-98A2B34074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E6A0-2966-4FD6-80F5-7D736D50A94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6BC8-BB0E-4202-8BC8-98A2B34074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E6A0-2966-4FD6-80F5-7D736D50A94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6BC8-BB0E-4202-8BC8-98A2B34074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E6A0-2966-4FD6-80F5-7D736D50A94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6BC8-BB0E-4202-8BC8-98A2B34074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E6A0-2966-4FD6-80F5-7D736D50A94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6BC8-BB0E-4202-8BC8-98A2B34074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E6A0-2966-4FD6-80F5-7D736D50A94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6476BC8-BB0E-4202-8BC8-98A2B34074F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E6A0-2966-4FD6-80F5-7D736D50A94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6BC8-BB0E-4202-8BC8-98A2B34074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E6A0-2966-4FD6-80F5-7D736D50A94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6476BC8-BB0E-4202-8BC8-98A2B34074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EAE6A0-2966-4FD6-80F5-7D736D50A94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6BC8-BB0E-4202-8BC8-98A2B34074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E6A0-2966-4FD6-80F5-7D736D50A94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6BC8-BB0E-4202-8BC8-98A2B34074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AE6A0-2966-4FD6-80F5-7D736D50A94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476BC8-BB0E-4202-8BC8-98A2B34074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EAE6A0-2966-4FD6-80F5-7D736D50A945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6476BC8-BB0E-4202-8BC8-98A2B34074F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  <p:sndAc>
      <p:stSnd>
        <p:snd r:embed="rId13" name="type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&#237;mek_-_Alois_Jir&#225;sek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Bohumil_Hrabal_by_Kubik_1994_01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0.emf"/><Relationship Id="rId5" Type="http://schemas.openxmlformats.org/officeDocument/2006/relationships/oleObject" Target="../embeddings/Dokument_aplikace_Microsoft_Word_97_20031.doc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8200919"/>
              </p:ext>
            </p:extLst>
          </p:nvPr>
        </p:nvGraphicFramePr>
        <p:xfrm>
          <a:off x="1691680" y="2852936"/>
          <a:ext cx="7056784" cy="22149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VY_32_INOVACE_17_S05-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 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Bohumil Hrabal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0533148"/>
              </p:ext>
            </p:extLst>
          </p:nvPr>
        </p:nvGraphicFramePr>
        <p:xfrm>
          <a:off x="539552" y="3861048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454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představit žákům život a sílo Bohumila Hrabala.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nejdříve v osmisměrce odhalí jména českých  osobností, logicky je potom sepisuje do tabulky a doplňuje jejich povolání a význam,  ze zbylých písmen složí jméno spisovatele Bohumila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Hrabala. Žák se seznámí s životopisem tohoto spisovatele, na základě následujících otázek nalézá informace v textu či vysvětluje význam některých slov.  V posledním cvičení pak doplňuje chybějící slova v názvech Hrabalových próz a sepisuje je do křížovky.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Bohumil</a:t>
            </a:r>
            <a:br>
              <a:rPr lang="cs-CZ" dirty="0" smtClean="0"/>
            </a:br>
            <a:r>
              <a:rPr lang="cs-CZ" dirty="0" smtClean="0"/>
              <a:t>Hrabal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Český jazyk 9. ročník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7467600" cy="1143000"/>
          </a:xfrm>
        </p:spPr>
        <p:txBody>
          <a:bodyPr>
            <a:normAutofit fontScale="90000"/>
          </a:bodyPr>
          <a:lstStyle/>
          <a:p>
            <a:pPr lvl="0"/>
            <a:r>
              <a:rPr lang="cs-CZ" sz="36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A) </a:t>
            </a:r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Najdi v osmisměrce jména českých osobností.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85720" y="1643050"/>
            <a:ext cx="8507481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5" descr="C:\Users\Aja\AppData\Local\Microsoft\Windows\Temporary Internet Files\Content.IE5\NKHCPSU3\MC90035218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285728"/>
            <a:ext cx="1693863" cy="17827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sz="31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 B) </a:t>
            </a:r>
            <a:r>
              <a:rPr lang="cs-CZ" sz="31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Celá jména osobností přepiš do tabulky, připiš jejich povolání a jednu zajímavost.</a:t>
            </a:r>
            <a:r>
              <a:rPr lang="cs-CZ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57158" y="1357298"/>
            <a:ext cx="8429684" cy="5342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0" name="Picture 2" descr="C:\Users\Aja\AppData\Local\Microsoft\Windows\Temporary Internet Files\Content.IE5\NKHCPSU3\MC90039113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704139" y="255588"/>
            <a:ext cx="1154142" cy="137659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Nalezené osobnosti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82919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Parléř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Mánes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Mácha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Destinová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Beneš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Žižka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Křižík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Tyl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Škroup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Hynais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Skupa</a:t>
            </a:r>
          </a:p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 zbylých písmen slož slavné dílo B. Hrabala.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endParaRPr lang="cs-CZ" sz="4300" b="1" u="sng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Elipsa 4"/>
          <p:cNvSpPr/>
          <p:nvPr/>
        </p:nvSpPr>
        <p:spPr>
          <a:xfrm>
            <a:off x="3071802" y="3929066"/>
            <a:ext cx="4143404" cy="134302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POSTŘIŽINY</a:t>
            </a: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 descr="C:\Users\Aja\AppData\Local\Microsoft\Windows\Temporary Internet Files\Content.IE5\7ZW81JGI\MC90003110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357166"/>
            <a:ext cx="2362200" cy="1538288"/>
          </a:xfrm>
          <a:prstGeom prst="rect">
            <a:avLst/>
          </a:prstGeom>
          <a:noFill/>
        </p:spPr>
      </p:pic>
      <p:pic>
        <p:nvPicPr>
          <p:cNvPr id="5124" name="Picture 4" descr="C:\Users\Aja\AppData\Local\Microsoft\Windows\Temporary Internet Files\Content.IE5\WRP8OLAL\MC90035028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4857760"/>
            <a:ext cx="1774825" cy="175736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uiExpand="1" build="p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Bohumil  Hrabal</a:t>
            </a:r>
            <a:endParaRPr lang="cs-CZ" sz="4000" b="1" u="sng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357686" y="1285860"/>
            <a:ext cx="3657600" cy="5114948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28.3 1914 (Brno) – 3.2. 1997 (Praha)</a:t>
            </a:r>
          </a:p>
          <a:p>
            <a:pPr>
              <a:buNone/>
            </a:pPr>
            <a:endParaRPr lang="cs-CZ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Nejpřekládanější autor 20. století</a:t>
            </a:r>
          </a:p>
          <a:p>
            <a:pPr>
              <a:buNone/>
            </a:pPr>
            <a:endParaRPr lang="cs-CZ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Miloval kočky – pro svého kocoura napsal pohádkovou knížku – Večerníčky pro Cassia</a:t>
            </a:r>
            <a:endParaRPr lang="cs-CZ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642910" y="2071678"/>
            <a:ext cx="2893239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Aja\AppData\Local\Microsoft\Windows\Temporary Internet Files\Content.IE5\7ZW81JGI\MC900436326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21534" y="4786322"/>
            <a:ext cx="1514466" cy="151446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Práce s textem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        Ačkoliv se Bohumil Hrabal narodil v Brně, dětství prožil v Polné a Nymburce, kde také vystudoval místní reálku. Poté pokračoval ve studiích na Právnické fakultě UK v Praze, po uzavření českých vysokých škol německou okupační správou prošel řadou profesí – úředník, traťový dělník, výpravčí. Po skončení 2. světové války dokončil vysokoškolská studia, nicméně kariéry právníka se vzdal. </a:t>
            </a:r>
          </a:p>
          <a:p>
            <a:r>
              <a:rPr lang="cs-CZ" dirty="0" smtClean="0"/>
              <a:t>	V letech 1947 – 1949 pracoval jako obchodní cestující, v roce 1949 nastoupil do kladenských oceláren, kde však utrpěl těžký úraz. Poté pracoval jako balič papíru ve sběrných surovinách a od roku 1959 pracoval jako kulisák v pražském Divadle S. K. Neumanna.  </a:t>
            </a:r>
            <a:br>
              <a:rPr lang="cs-CZ" dirty="0" smtClean="0"/>
            </a:br>
            <a:r>
              <a:rPr lang="cs-CZ" dirty="0" smtClean="0"/>
              <a:t>V roce 1956 se oženil. Jeho žena Eliška je známá z Hrabalových próz jako Pipsi. Od roku 1963 až do své tragické smrti v únoru 1997 působil jako spisovatel z povolání.</a:t>
            </a:r>
          </a:p>
          <a:p>
            <a:endParaRPr lang="cs-CZ" dirty="0"/>
          </a:p>
        </p:txBody>
      </p:sp>
      <p:pic>
        <p:nvPicPr>
          <p:cNvPr id="2051" name="Picture 3" descr="C:\Users\Aja\AppData\Local\Microsoft\Windows\Temporary Internet Files\Content.IE5\NKHCPSU3\MC90042417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32725" y="947738"/>
            <a:ext cx="879475" cy="18192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Práce s textem - otázky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714488"/>
            <a:ext cx="3657600" cy="4857784"/>
          </a:xfrm>
        </p:spPr>
        <p:txBody>
          <a:bodyPr>
            <a:normAutofit fontScale="47500" lnSpcReduction="20000"/>
          </a:bodyPr>
          <a:lstStyle/>
          <a:p>
            <a:pPr lvl="0"/>
            <a:r>
              <a:rPr lang="cs-CZ" sz="4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</a:t>
            </a:r>
            <a:r>
              <a:rPr lang="cs-CZ" sz="4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</a:t>
            </a:r>
            <a:r>
              <a:rPr lang="cs-CZ" sz="4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reálka?</a:t>
            </a:r>
          </a:p>
          <a:p>
            <a:pPr lvl="0"/>
            <a:endParaRPr lang="cs-CZ" sz="4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4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Vyjmenuj všechny profese, kterými se Bohumil Hrabal ve svém životě věnoval.</a:t>
            </a:r>
          </a:p>
          <a:p>
            <a:pPr>
              <a:buNone/>
            </a:pPr>
            <a:endParaRPr lang="cs-CZ" sz="4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4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je Pipsi?</a:t>
            </a:r>
          </a:p>
          <a:p>
            <a:pPr lvl="0"/>
            <a:endParaRPr lang="cs-CZ" sz="4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4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si představuješ práci obchodního cestujícího a kulisáka?</a:t>
            </a:r>
          </a:p>
          <a:p>
            <a:pPr lvl="0"/>
            <a:endParaRPr lang="cs-CZ" sz="4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4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které Hrabalově próze se objevuje postava výpravčího?  </a:t>
            </a:r>
          </a:p>
          <a:p>
            <a:pPr lvl="0">
              <a:buNone/>
            </a:pPr>
            <a:endParaRPr lang="cs-CZ" sz="4300" dirty="0" smtClean="0"/>
          </a:p>
          <a:p>
            <a:pPr lvl="0">
              <a:buNone/>
            </a:pPr>
            <a:r>
              <a:rPr lang="cs-CZ" sz="4300" dirty="0" smtClean="0"/>
              <a:t>		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86248" y="1714488"/>
            <a:ext cx="3657600" cy="4829196"/>
          </a:xfrm>
        </p:spPr>
        <p:txBody>
          <a:bodyPr>
            <a:normAutofit fontScale="47500" lnSpcReduction="20000"/>
          </a:bodyPr>
          <a:lstStyle/>
          <a:p>
            <a:r>
              <a:rPr lang="cs-CZ" sz="4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Všeobecné gymnázium</a:t>
            </a:r>
          </a:p>
          <a:p>
            <a:pPr>
              <a:buNone/>
            </a:pPr>
            <a:endParaRPr lang="cs-CZ" sz="42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4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Obchodní cestující, dělník, balič papíru, kulisák, spisovatel</a:t>
            </a:r>
          </a:p>
          <a:p>
            <a:pPr>
              <a:buNone/>
            </a:pPr>
            <a:endParaRPr lang="cs-CZ" sz="42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4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Knižní jméno Hrabalovy manželky Elišky</a:t>
            </a:r>
          </a:p>
          <a:p>
            <a:pPr>
              <a:buNone/>
            </a:pPr>
            <a:endParaRPr lang="cs-CZ" sz="42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2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2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42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4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Ostře sledované vlaky</a:t>
            </a:r>
            <a:endParaRPr lang="cs-CZ" sz="42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ja\AppData\Local\Microsoft\Windows\Temporary Internet Files\Content.IE5\7ZW81JGI\MC90028721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16" y="5548638"/>
            <a:ext cx="2373303" cy="1309362"/>
          </a:xfrm>
          <a:prstGeom prst="rect">
            <a:avLst/>
          </a:prstGeom>
          <a:noFill/>
        </p:spPr>
      </p:pic>
      <p:pic>
        <p:nvPicPr>
          <p:cNvPr id="3077" name="Picture 5" descr="C:\Users\Aja\AppData\Local\Microsoft\Windows\Temporary Internet Files\Content.IE5\WRP8OLAL\MC90021769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30" y="2214554"/>
            <a:ext cx="1636712" cy="109695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7467600" cy="1143000"/>
          </a:xfrm>
        </p:spPr>
        <p:txBody>
          <a:bodyPr>
            <a:noAutofit/>
          </a:bodyPr>
          <a:lstStyle/>
          <a:p>
            <a:pPr lvl="0"/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Doplňte názvy Hrabalových próz </a:t>
            </a:r>
            <a:r>
              <a:rPr lang="cs-CZ" sz="36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600" b="1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4488"/>
            <a:ext cx="6900882" cy="4411675"/>
          </a:xfrm>
        </p:spPr>
        <p:txBody>
          <a:bodyPr>
            <a:normAutofit/>
          </a:bodyPr>
          <a:lstStyle/>
          <a:p>
            <a:pPr lvl="0"/>
            <a:r>
              <a:rPr lang="cs-CZ" b="1" dirty="0" smtClean="0"/>
              <a:t>Ostře         _______               vlaky</a:t>
            </a:r>
          </a:p>
          <a:p>
            <a:pPr lvl="0">
              <a:buNone/>
            </a:pPr>
            <a:endParaRPr lang="cs-CZ" b="1" dirty="0" smtClean="0"/>
          </a:p>
          <a:p>
            <a:pPr lvl="0"/>
            <a:r>
              <a:rPr lang="cs-CZ" b="1" dirty="0" smtClean="0"/>
              <a:t>       _______                anglického krále</a:t>
            </a:r>
          </a:p>
          <a:p>
            <a:pPr lvl="0">
              <a:buNone/>
            </a:pPr>
            <a:endParaRPr lang="cs-CZ" b="1" dirty="0" smtClean="0"/>
          </a:p>
          <a:p>
            <a:pPr lvl="0"/>
            <a:r>
              <a:rPr lang="cs-CZ" b="1" dirty="0" smtClean="0"/>
              <a:t>      _______                        sněženek</a:t>
            </a:r>
          </a:p>
          <a:p>
            <a:pPr lvl="0">
              <a:buNone/>
            </a:pPr>
            <a:endParaRPr lang="cs-CZ" b="1" dirty="0" smtClean="0"/>
          </a:p>
          <a:p>
            <a:pPr lvl="0"/>
            <a:r>
              <a:rPr lang="cs-CZ" b="1" dirty="0" smtClean="0"/>
              <a:t>Skřivánek na             _______ </a:t>
            </a:r>
          </a:p>
          <a:p>
            <a:pPr lvl="0">
              <a:buNone/>
            </a:pPr>
            <a:endParaRPr lang="cs-CZ" b="1" dirty="0" smtClean="0"/>
          </a:p>
          <a:p>
            <a:pPr lvl="0"/>
            <a:r>
              <a:rPr lang="cs-CZ" b="1" dirty="0" smtClean="0"/>
              <a:t>Perlička na                _______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358082" y="1600200"/>
            <a:ext cx="1785918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8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  <a:p>
            <a:endParaRPr lang="cs-CZ" sz="28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  <a:p>
            <a:endParaRPr lang="cs-CZ" sz="28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  <a:p>
            <a:endParaRPr lang="cs-CZ" sz="28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  <a:p>
            <a:endParaRPr lang="cs-CZ" sz="2800" b="1" i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  <a:p>
            <a:pPr>
              <a:buNone/>
            </a:pPr>
            <a:endParaRPr lang="cs-CZ" sz="2800" b="1" i="1" dirty="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2357422" y="1714488"/>
            <a:ext cx="242889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sledované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1214414" y="3571876"/>
            <a:ext cx="2643206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Slavnosti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3643306" y="4572008"/>
            <a:ext cx="242889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niti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3428992" y="5500702"/>
            <a:ext cx="242889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dně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928662" y="2643182"/>
            <a:ext cx="3357586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Obsluhoval jsem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 descr="C:\Users\Aja\AppData\Local\Microsoft\Windows\Temporary Internet Files\Content.IE5\WRP8OLAL\MC90005261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4500570"/>
            <a:ext cx="1043303" cy="825491"/>
          </a:xfrm>
          <a:prstGeom prst="rect">
            <a:avLst/>
          </a:prstGeom>
          <a:noFill/>
        </p:spPr>
      </p:pic>
      <p:pic>
        <p:nvPicPr>
          <p:cNvPr id="4101" name="Picture 5" descr="C:\Users\Aja\AppData\Local\Microsoft\Windows\Temporary Internet Files\Content.IE5\WRP8OLAL\MC90008821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43834" y="3277653"/>
            <a:ext cx="960085" cy="1218130"/>
          </a:xfrm>
          <a:prstGeom prst="rect">
            <a:avLst/>
          </a:prstGeom>
          <a:noFill/>
        </p:spPr>
      </p:pic>
      <p:pic>
        <p:nvPicPr>
          <p:cNvPr id="4103" name="Picture 7" descr="C:\Users\Aja\AppData\Local\Microsoft\Windows\Temporary Internet Files\Content.IE5\NKHCPSU3\MC90037876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00892" y="2143116"/>
            <a:ext cx="1203304" cy="1097622"/>
          </a:xfrm>
          <a:prstGeom prst="rect">
            <a:avLst/>
          </a:prstGeom>
          <a:noFill/>
        </p:spPr>
      </p:pic>
      <p:pic>
        <p:nvPicPr>
          <p:cNvPr id="4105" name="Picture 9" descr="C:\Users\Aja\AppData\Local\Microsoft\Windows\Temporary Internet Files\Content.IE5\NKHCPSU3\MC90030735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72198" y="1214422"/>
            <a:ext cx="1358449" cy="712802"/>
          </a:xfrm>
          <a:prstGeom prst="rect">
            <a:avLst/>
          </a:prstGeom>
          <a:noFill/>
        </p:spPr>
      </p:pic>
      <p:pic>
        <p:nvPicPr>
          <p:cNvPr id="4115" name="Picture 19" descr="C:\Users\Aja\AppData\Local\Microsoft\Windows\Temporary Internet Files\Content.IE5\I8913PAD\MC90005526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500826" y="5429264"/>
            <a:ext cx="1348535" cy="11461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Doplň chybějící slova do křížovky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28595" y="1785926"/>
            <a:ext cx="8274059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6" name="Picture 2" descr="C:\Users\Aja\AppData\Local\Microsoft\Windows\Temporary Internet Files\Content.IE5\I8913PAD\MC90041186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58082" y="857232"/>
            <a:ext cx="1542249" cy="233681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odkazů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2012-01-20]. Není-li uvedeno jinak - dostupné pod licencí Public domain na:</a:t>
            </a:r>
          </a:p>
          <a:p>
            <a:pPr>
              <a:buNone/>
            </a:pPr>
            <a:endParaRPr lang="cs-CZ" sz="20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http://cs.wikipedia.org/wiki/Soubor:Bohumil_Hrabal_by_Kubik_1994_01.jpg</a:t>
            </a: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(obrázek B. Hrabala, str.4)</a:t>
            </a:r>
          </a:p>
          <a:p>
            <a:r>
              <a:rPr lang="cs-CZ" sz="1800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1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242335"/>
              </p:ext>
            </p:extLst>
          </p:nvPr>
        </p:nvGraphicFramePr>
        <p:xfrm>
          <a:off x="1907704" y="104707"/>
          <a:ext cx="4104456" cy="675623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5902889" imgH="9716753" progId="Word.Document.8">
                  <p:embed/>
                </p:oleObj>
              </mc:Choice>
              <mc:Fallback>
                <p:oleObj name="Document" r:id="rId5" imgW="5902889" imgH="9716753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907704" y="104707"/>
                        <a:ext cx="4104456" cy="6756239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90059200"/>
      </p:ext>
    </p:extLst>
  </p:cSld>
  <p:clrMapOvr>
    <a:masterClrMapping/>
  </p:clrMapOvr>
  <p:transition spd="slow">
    <p:newsflash/>
    <p:sndAc>
      <p:stSnd>
        <p:snd r:embed="rId3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107</TotalTime>
  <Words>500</Words>
  <Application>Microsoft Office PowerPoint</Application>
  <PresentationFormat>Předvádění na obrazovce (4:3)</PresentationFormat>
  <Paragraphs>118</Paragraphs>
  <Slides>13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Technický</vt:lpstr>
      <vt:lpstr>Document</vt:lpstr>
      <vt:lpstr>Prezentace aplikace PowerPoint</vt:lpstr>
      <vt:lpstr>ANOTACE:</vt:lpstr>
      <vt:lpstr>Bohumil Hrabal</vt:lpstr>
      <vt:lpstr>A) Najdi v osmisměrce jména českých osobností. </vt:lpstr>
      <vt:lpstr> B) Celá jména osobností přepiš do tabulky, připiš jejich povolání a jednu zajímavost. </vt:lpstr>
      <vt:lpstr>Nalezené osobnosti</vt:lpstr>
      <vt:lpstr>Bohumil  Hrabal</vt:lpstr>
      <vt:lpstr>Práce s textem</vt:lpstr>
      <vt:lpstr>Práce s textem - otázky</vt:lpstr>
      <vt:lpstr>Doplňte názvy Hrabalových próz  </vt:lpstr>
      <vt:lpstr>Doplň chybějící slova do křížovky</vt:lpstr>
      <vt:lpstr>Zdroje odkazů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Bohumil Hrabal</dc:title>
  <dc:creator>Aja</dc:creator>
  <cp:lastModifiedBy>admin</cp:lastModifiedBy>
  <cp:revision>21</cp:revision>
  <dcterms:created xsi:type="dcterms:W3CDTF">2012-02-03T15:56:49Z</dcterms:created>
  <dcterms:modified xsi:type="dcterms:W3CDTF">2012-07-11T10:19:15Z</dcterms:modified>
</cp:coreProperties>
</file>