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60" r:id="rId4"/>
    <p:sldId id="265" r:id="rId5"/>
    <p:sldId id="258" r:id="rId6"/>
    <p:sldId id="266" r:id="rId7"/>
    <p:sldId id="259" r:id="rId8"/>
    <p:sldId id="261" r:id="rId9"/>
    <p:sldId id="263" r:id="rId10"/>
    <p:sldId id="269" r:id="rId11"/>
    <p:sldId id="270" r:id="rId12"/>
    <p:sldId id="271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Office, spol. s </a:t>
          </a:r>
          <a:r>
            <a:rPr lang="cs-CZ" sz="2000" dirty="0" err="1" smtClean="0"/>
            <a:t>r.o</a:t>
          </a:r>
          <a:r>
            <a:rPr lang="cs-CZ" sz="2000" dirty="0" smtClean="0"/>
            <a:t>,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Počítačové systémy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8EEC2A9-9D9D-4E7E-B156-3C28D94F54D8}" type="presOf" srcId="{D8197B8C-B260-4A16-BDF4-0947B075E274}" destId="{5A5FFA88-C948-4069-8E93-59FA12366E83}" srcOrd="1" destOrd="0" presId="urn:microsoft.com/office/officeart/2005/8/layout/target3"/>
    <dgm:cxn modelId="{C6DAD6DB-0684-4E1E-BFD8-655473920D2D}" type="presOf" srcId="{D1D4F407-5343-4D3F-B5B9-D407B03CAEB4}" destId="{D005CE8C-CC26-4C3E-AC11-E15060ECD759}" srcOrd="0" destOrd="0" presId="urn:microsoft.com/office/officeart/2005/8/layout/target3"/>
    <dgm:cxn modelId="{2B8539D0-B99D-4A69-BACB-F1153184CC08}" type="presOf" srcId="{B651F6E3-6281-48DB-9319-2AEAFDAE7572}" destId="{6BB5E863-4638-4E1D-BFDE-399D028AC4ED}" srcOrd="1" destOrd="0" presId="urn:microsoft.com/office/officeart/2005/8/layout/target3"/>
    <dgm:cxn modelId="{21FDA263-85AC-4496-B516-C800490F2FA2}" type="presOf" srcId="{D1B46980-6531-4606-95E6-44980827E919}" destId="{6140AFEC-043D-4C43-A2F9-D0F5331DF3A3}" srcOrd="0" destOrd="0" presId="urn:microsoft.com/office/officeart/2005/8/layout/target3"/>
    <dgm:cxn modelId="{6927A69D-DF59-446F-97B2-76FC63F2628A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B621D5E-507A-4066-B2D0-1B63D3AB01EE}" type="presOf" srcId="{D8197B8C-B260-4A16-BDF4-0947B075E274}" destId="{25B08C86-7E15-44DC-BE7F-FFB55DD49D12}" srcOrd="0" destOrd="0" presId="urn:microsoft.com/office/officeart/2005/8/layout/target3"/>
    <dgm:cxn modelId="{1E508FF5-94CA-4A92-8CCD-4C4F60E9FB1B}" type="presOf" srcId="{D1B46980-6531-4606-95E6-44980827E919}" destId="{2BE915AB-18AA-4053-B92C-3BFC9ED204BB}" srcOrd="1" destOrd="0" presId="urn:microsoft.com/office/officeart/2005/8/layout/target3"/>
    <dgm:cxn modelId="{6F6DC45F-07EA-4AC6-A310-6D1A8AD042A9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589CB93-BB8F-406B-87B3-7355A47ECF92}" type="presOf" srcId="{B651F6E3-6281-48DB-9319-2AEAFDAE7572}" destId="{619D679B-A015-4ECF-8348-D1034C574F40}" srcOrd="0" destOrd="0" presId="urn:microsoft.com/office/officeart/2005/8/layout/target3"/>
    <dgm:cxn modelId="{6DCE648A-52BB-4744-891D-C06EDB5E6275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3903627-4E8B-4FFF-A806-400CF57693BE}" type="presOf" srcId="{D1D4F407-5343-4D3F-B5B9-D407B03CAEB4}" destId="{AED2198E-93D5-4001-81B4-73124B309672}" srcOrd="1" destOrd="0" presId="urn:microsoft.com/office/officeart/2005/8/layout/target3"/>
    <dgm:cxn modelId="{6632EDC7-3854-442C-B73A-26CA6BCF078C}" type="presParOf" srcId="{333A1088-737F-45CB-B68E-254E46348037}" destId="{F5ABB229-8D3B-4694-996A-96F23CF14429}" srcOrd="0" destOrd="0" presId="urn:microsoft.com/office/officeart/2005/8/layout/target3"/>
    <dgm:cxn modelId="{2FFE5810-8491-4A8D-9BDC-2D188922E93A}" type="presParOf" srcId="{333A1088-737F-45CB-B68E-254E46348037}" destId="{F41139FD-01EE-4571-8B17-4FB00FC51163}" srcOrd="1" destOrd="0" presId="urn:microsoft.com/office/officeart/2005/8/layout/target3"/>
    <dgm:cxn modelId="{8D821626-381F-45C9-AF19-4E4B096B322E}" type="presParOf" srcId="{333A1088-737F-45CB-B68E-254E46348037}" destId="{D005CE8C-CC26-4C3E-AC11-E15060ECD759}" srcOrd="2" destOrd="0" presId="urn:microsoft.com/office/officeart/2005/8/layout/target3"/>
    <dgm:cxn modelId="{EB5E7827-EB08-41BF-975D-23D3DCCB5508}" type="presParOf" srcId="{333A1088-737F-45CB-B68E-254E46348037}" destId="{2C702D82-9B77-49B7-9568-BB8EB47C3372}" srcOrd="3" destOrd="0" presId="urn:microsoft.com/office/officeart/2005/8/layout/target3"/>
    <dgm:cxn modelId="{0E109EFE-4180-4C18-BE6F-104DEC209502}" type="presParOf" srcId="{333A1088-737F-45CB-B68E-254E46348037}" destId="{A52A0455-90FF-4808-ABD0-F02540D31D5A}" srcOrd="4" destOrd="0" presId="urn:microsoft.com/office/officeart/2005/8/layout/target3"/>
    <dgm:cxn modelId="{9FE10EF2-3570-426E-AB6C-FC1C5A4A5B1B}" type="presParOf" srcId="{333A1088-737F-45CB-B68E-254E46348037}" destId="{6140AFEC-043D-4C43-A2F9-D0F5331DF3A3}" srcOrd="5" destOrd="0" presId="urn:microsoft.com/office/officeart/2005/8/layout/target3"/>
    <dgm:cxn modelId="{86FADF7F-B2A2-4E91-8132-910E4048D931}" type="presParOf" srcId="{333A1088-737F-45CB-B68E-254E46348037}" destId="{9358AC05-5D7D-4327-9F80-1AD486AEA664}" srcOrd="6" destOrd="0" presId="urn:microsoft.com/office/officeart/2005/8/layout/target3"/>
    <dgm:cxn modelId="{A40A2D7D-D6B1-45AF-9E66-34E929E5B15C}" type="presParOf" srcId="{333A1088-737F-45CB-B68E-254E46348037}" destId="{313FC574-E1CD-4FB4-B054-0B805CE0447D}" srcOrd="7" destOrd="0" presId="urn:microsoft.com/office/officeart/2005/8/layout/target3"/>
    <dgm:cxn modelId="{FE003277-6AFF-4515-B2B6-10F4EFFFD1A3}" type="presParOf" srcId="{333A1088-737F-45CB-B68E-254E46348037}" destId="{619D679B-A015-4ECF-8348-D1034C574F40}" srcOrd="8" destOrd="0" presId="urn:microsoft.com/office/officeart/2005/8/layout/target3"/>
    <dgm:cxn modelId="{15942EE3-1685-4D2D-9D91-1DE632B1F660}" type="presParOf" srcId="{333A1088-737F-45CB-B68E-254E46348037}" destId="{322283A8-4A27-4CDA-BAE3-F381106A9174}" srcOrd="9" destOrd="0" presId="urn:microsoft.com/office/officeart/2005/8/layout/target3"/>
    <dgm:cxn modelId="{F71EF4ED-CFBD-4E8A-AE63-D236668B41EC}" type="presParOf" srcId="{333A1088-737F-45CB-B68E-254E46348037}" destId="{FFC9F71D-1B4F-4AD9-A4A6-86ADEFC8AF5C}" srcOrd="10" destOrd="0" presId="urn:microsoft.com/office/officeart/2005/8/layout/target3"/>
    <dgm:cxn modelId="{7EE3C65A-076F-46D5-A5DF-E5C26F699C2A}" type="presParOf" srcId="{333A1088-737F-45CB-B68E-254E46348037}" destId="{25B08C86-7E15-44DC-BE7F-FFB55DD49D12}" srcOrd="11" destOrd="0" presId="urn:microsoft.com/office/officeart/2005/8/layout/target3"/>
    <dgm:cxn modelId="{99102A08-7BDD-4D5E-8262-E398F9A8122E}" type="presParOf" srcId="{333A1088-737F-45CB-B68E-254E46348037}" destId="{76644BE8-9D7C-4C09-B250-3D10AF48CBB7}" srcOrd="12" destOrd="0" presId="urn:microsoft.com/office/officeart/2005/8/layout/target3"/>
    <dgm:cxn modelId="{96B44120-F17E-4D02-8DEC-20C91C0DA09E}" type="presParOf" srcId="{333A1088-737F-45CB-B68E-254E46348037}" destId="{EE85B701-7295-41C0-BA7A-34D3756A2AE6}" srcOrd="13" destOrd="0" presId="urn:microsoft.com/office/officeart/2005/8/layout/target3"/>
    <dgm:cxn modelId="{67E819F0-D736-4F34-AEEA-604A742E2224}" type="presParOf" srcId="{333A1088-737F-45CB-B68E-254E46348037}" destId="{8BEBB6EC-1DAA-4CAC-8A25-BC0FCBD5DBD5}" srcOrd="14" destOrd="0" presId="urn:microsoft.com/office/officeart/2005/8/layout/target3"/>
    <dgm:cxn modelId="{00ED78A7-6DAC-4119-97FF-C1271F03B66E}" type="presParOf" srcId="{333A1088-737F-45CB-B68E-254E46348037}" destId="{AED2198E-93D5-4001-81B4-73124B309672}" srcOrd="15" destOrd="0" presId="urn:microsoft.com/office/officeart/2005/8/layout/target3"/>
    <dgm:cxn modelId="{4716828D-001E-4145-BDB2-15B22399D88B}" type="presParOf" srcId="{333A1088-737F-45CB-B68E-254E46348037}" destId="{2BE915AB-18AA-4053-B92C-3BFC9ED204BB}" srcOrd="16" destOrd="0" presId="urn:microsoft.com/office/officeart/2005/8/layout/target3"/>
    <dgm:cxn modelId="{FCD8D555-B24F-42F5-8E68-89B6C157AD19}" type="presParOf" srcId="{333A1088-737F-45CB-B68E-254E46348037}" destId="{6BB5E863-4638-4E1D-BFDE-399D028AC4ED}" srcOrd="17" destOrd="0" presId="urn:microsoft.com/office/officeart/2005/8/layout/target3"/>
    <dgm:cxn modelId="{E889C8A7-58FE-4D39-AD96-CC40D0763806}" type="presParOf" srcId="{333A1088-737F-45CB-B68E-254E46348037}" destId="{5A5FFA88-C948-4069-8E93-59FA12366E83}" srcOrd="18" destOrd="0" presId="urn:microsoft.com/office/officeart/2005/8/layout/target3"/>
    <dgm:cxn modelId="{68FB7F27-B797-4C23-B40D-C5B5F2236D6E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02005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Office, spol. s </a:t>
          </a:r>
          <a:r>
            <a:rPr lang="cs-CZ" sz="2000" kern="1200" dirty="0" err="1" smtClean="0"/>
            <a:t>r.o</a:t>
          </a:r>
          <a:r>
            <a:rPr lang="cs-CZ" sz="2000" kern="1200" dirty="0" smtClean="0"/>
            <a:t>, Orlová Lutyně</a:t>
          </a:r>
          <a:endParaRPr lang="cs-CZ" sz="2000" kern="1200" dirty="0"/>
        </a:p>
      </dsp:txBody>
      <dsp:txXfrm>
        <a:off x="1402005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Počítačové systémy</a:t>
          </a:r>
          <a:endParaRPr lang="cs-CZ" sz="14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23147252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1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Hardware serverovny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Server a ostatní prvky sítě jsou uloženy v RACK skříni, která je svisle členěna na U pozice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Servery a další zařízení jsou proto vyráběna v provedení 1U, 2U...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Současný trend virtualizace s požadavky na zabezpečení a zvyšování (rozšiřování) výkonu serveru vede výrobce cestou BLADE serveru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Standartizovaná ocelová nebo hliníková skříň se 42U pozicemi, mohou byt i menší 21U, 15U...</a:t>
            </a:r>
            <a:endParaRPr lang="cs-CZ" dirty="0"/>
          </a:p>
        </p:txBody>
      </p:sp>
      <p:pic>
        <p:nvPicPr>
          <p:cNvPr id="4" name="Obrázek 3" descr="ra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140968"/>
            <a:ext cx="4521200" cy="3365500"/>
          </a:xfrm>
          <a:prstGeom prst="rect">
            <a:avLst/>
          </a:prstGeom>
        </p:spPr>
      </p:pic>
      <p:pic>
        <p:nvPicPr>
          <p:cNvPr id="6" name="Obrázek 5" descr="saspo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3068960"/>
            <a:ext cx="2088232" cy="35027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Chassis = RACK na žiletkové servery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Sdílí zdroje a ventilátory vloženým serverům. Konsolidace I/O modulů pro komunikaci mezi sebou a s okolím.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Obrázek 5" descr="chasisFro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4077072"/>
            <a:ext cx="2572492" cy="2194078"/>
          </a:xfrm>
          <a:prstGeom prst="rect">
            <a:avLst/>
          </a:prstGeom>
        </p:spPr>
      </p:pic>
      <p:pic>
        <p:nvPicPr>
          <p:cNvPr id="7" name="Obrázek 6" descr="chasisBac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4149080"/>
            <a:ext cx="2394086" cy="2080906"/>
          </a:xfrm>
          <a:prstGeom prst="rect">
            <a:avLst/>
          </a:prstGeom>
        </p:spPr>
      </p:pic>
      <p:pic>
        <p:nvPicPr>
          <p:cNvPr id="8" name="Obrázek 7" descr="chasisBackLegen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94573" y="3717032"/>
            <a:ext cx="3949427" cy="2805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Blade server = žiletka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Maximálně zmešený server, bez kabelů a pohyblivých částí. Kromě HDD, pokud je obsahuje, místo nich se používají disková pole.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Obrázek 3" descr="blad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501008"/>
            <a:ext cx="2386978" cy="2801483"/>
          </a:xfrm>
          <a:prstGeom prst="rect">
            <a:avLst/>
          </a:prstGeom>
        </p:spPr>
      </p:pic>
      <p:pic>
        <p:nvPicPr>
          <p:cNvPr id="5" name="Obrázek 4" descr="InToBlad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3933056"/>
            <a:ext cx="5924329" cy="2279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Výhody a nevýhody BLADE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+ jednoduhé zapojení</a:t>
            </a:r>
          </a:p>
          <a:p>
            <a:pPr>
              <a:buNone/>
            </a:pPr>
            <a:r>
              <a:rPr lang="cs-CZ" dirty="0" smtClean="0"/>
              <a:t>+ jednoduchý management (řízení)</a:t>
            </a:r>
          </a:p>
          <a:p>
            <a:pPr>
              <a:buNone/>
            </a:pPr>
            <a:r>
              <a:rPr lang="cs-CZ" dirty="0" smtClean="0"/>
              <a:t>+ úspora místa</a:t>
            </a:r>
          </a:p>
          <a:p>
            <a:pPr>
              <a:buNone/>
            </a:pPr>
            <a:r>
              <a:rPr lang="cs-CZ" dirty="0" smtClean="0"/>
              <a:t>+ úspora energie</a:t>
            </a:r>
          </a:p>
          <a:p>
            <a:pPr>
              <a:buFontTx/>
              <a:buChar char="-"/>
            </a:pPr>
            <a:r>
              <a:rPr lang="cs-CZ" dirty="0" smtClean="0"/>
              <a:t>napájení (odlišné konektory)</a:t>
            </a:r>
          </a:p>
          <a:p>
            <a:pPr>
              <a:buFontTx/>
              <a:buChar char="-"/>
            </a:pPr>
            <a:r>
              <a:rPr lang="cs-CZ" dirty="0" smtClean="0"/>
              <a:t>málo interních I/O portů (nevyužité switche)</a:t>
            </a:r>
          </a:p>
          <a:p>
            <a:pPr>
              <a:buFontTx/>
              <a:buChar char="-"/>
            </a:pPr>
            <a:r>
              <a:rPr lang="cs-CZ" dirty="0" smtClean="0"/>
              <a:t>složité připojení PCIe</a:t>
            </a:r>
          </a:p>
          <a:p>
            <a:pPr>
              <a:buFontTx/>
              <a:buChar char="-"/>
            </a:pPr>
            <a:r>
              <a:rPr lang="cs-CZ" dirty="0" smtClean="0"/>
              <a:t>málo vlastních disků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Disková pole RAID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Zapojení nezávislých disků do sestavy. Slouží k zabezpečení, zrychlení zapisu a čtení dat.</a:t>
            </a:r>
            <a:endParaRPr lang="cs-CZ" dirty="0"/>
          </a:p>
        </p:txBody>
      </p:sp>
      <p:pic>
        <p:nvPicPr>
          <p:cNvPr id="5" name="Obrázek 4" descr="diskovepol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140968"/>
            <a:ext cx="4032448" cy="3072726"/>
          </a:xfrm>
          <a:prstGeom prst="rect">
            <a:avLst/>
          </a:prstGeom>
        </p:spPr>
      </p:pic>
      <p:pic>
        <p:nvPicPr>
          <p:cNvPr id="6" name="Obrázek 5" descr="na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356992"/>
            <a:ext cx="333375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UPS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Baterie, která napájí zařízení v okamžiku kdy dojde k výpadku elektrické energie. </a:t>
            </a:r>
            <a:endParaRPr lang="cs-CZ" dirty="0"/>
          </a:p>
        </p:txBody>
      </p:sp>
      <p:pic>
        <p:nvPicPr>
          <p:cNvPr id="6" name="Obrázek 5" descr="uspra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61048"/>
            <a:ext cx="3048000" cy="2383536"/>
          </a:xfrm>
          <a:prstGeom prst="rect">
            <a:avLst/>
          </a:prstGeom>
        </p:spPr>
      </p:pic>
      <p:pic>
        <p:nvPicPr>
          <p:cNvPr id="7" name="Obrázek 6" descr="uspre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3861048"/>
            <a:ext cx="4320480" cy="2542129"/>
          </a:xfrm>
          <a:prstGeom prst="rect">
            <a:avLst/>
          </a:prstGeom>
        </p:spPr>
      </p:pic>
      <p:pic>
        <p:nvPicPr>
          <p:cNvPr id="4" name="Obrázek 3" descr="up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62750" y="2708920"/>
            <a:ext cx="2381250" cy="2381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Síťové prvky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Router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Switch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Firewall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Patch panel</a:t>
            </a:r>
            <a:endParaRPr lang="cs-CZ" dirty="0"/>
          </a:p>
        </p:txBody>
      </p:sp>
      <p:pic>
        <p:nvPicPr>
          <p:cNvPr id="6" name="Obrázek 5" descr="pathpane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4509120"/>
            <a:ext cx="5267325" cy="2076450"/>
          </a:xfrm>
          <a:prstGeom prst="rect">
            <a:avLst/>
          </a:prstGeom>
        </p:spPr>
      </p:pic>
      <p:pic>
        <p:nvPicPr>
          <p:cNvPr id="8" name="Obrázek 7" descr="swit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2636912"/>
            <a:ext cx="5760640" cy="1294526"/>
          </a:xfrm>
          <a:prstGeom prst="rect">
            <a:avLst/>
          </a:prstGeom>
        </p:spPr>
      </p:pic>
      <p:pic>
        <p:nvPicPr>
          <p:cNvPr id="7" name="Obrázek 6" descr="firewal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3789040"/>
            <a:ext cx="4176464" cy="1097079"/>
          </a:xfrm>
          <a:prstGeom prst="rect">
            <a:avLst/>
          </a:prstGeom>
        </p:spPr>
      </p:pic>
      <p:pic>
        <p:nvPicPr>
          <p:cNvPr id="9" name="Obrázek 8" descr="rout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1412776"/>
            <a:ext cx="4248472" cy="13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150733"/>
          </a:xfrm>
        </p:spPr>
      </p:pic>
    </p:spTree>
    <p:extLst>
      <p:ext uri="{BB962C8B-B14F-4D97-AF65-F5344CB8AC3E}">
        <p14:creationId xmlns:p14="http://schemas.microsoft.com/office/powerpoint/2010/main" val="384503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1858" cy="6858000"/>
          </a:xfrm>
        </p:spPr>
      </p:pic>
    </p:spTree>
    <p:extLst>
      <p:ext uri="{BB962C8B-B14F-4D97-AF65-F5344CB8AC3E}">
        <p14:creationId xmlns:p14="http://schemas.microsoft.com/office/powerpoint/2010/main" val="351116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821" y="0"/>
            <a:ext cx="9896572" cy="7389440"/>
          </a:xfrm>
        </p:spPr>
      </p:pic>
    </p:spTree>
    <p:extLst>
      <p:ext uri="{BB962C8B-B14F-4D97-AF65-F5344CB8AC3E}">
        <p14:creationId xmlns:p14="http://schemas.microsoft.com/office/powerpoint/2010/main" val="252870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548680"/>
            <a:ext cx="6264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 smtClean="0"/>
              <a:t>[1]</a:t>
            </a:r>
            <a:r>
              <a:rPr lang="cs-CZ" sz="2400" dirty="0" smtClean="0"/>
              <a:t> </a:t>
            </a:r>
            <a:r>
              <a:rPr lang="cs-CZ" sz="2400" dirty="0"/>
              <a:t>www.wikipedia.cz</a:t>
            </a:r>
          </a:p>
          <a:p>
            <a:r>
              <a:rPr lang="en-US" sz="2400" dirty="0" smtClean="0"/>
              <a:t>[2]</a:t>
            </a:r>
            <a:r>
              <a:rPr lang="cs-CZ" sz="2400" dirty="0"/>
              <a:t> www.optimalizovane-it.cz</a:t>
            </a:r>
            <a:endParaRPr lang="cs-CZ" sz="2400" dirty="0" smtClean="0"/>
          </a:p>
          <a:p>
            <a:r>
              <a:rPr lang="en-US" sz="2400" dirty="0"/>
              <a:t>[</a:t>
            </a:r>
            <a:r>
              <a:rPr lang="cs-CZ" sz="2400" dirty="0"/>
              <a:t>3</a:t>
            </a:r>
            <a:r>
              <a:rPr lang="en-US" sz="2400" dirty="0" smtClean="0"/>
              <a:t>]</a:t>
            </a:r>
            <a:r>
              <a:rPr lang="cs-CZ" sz="2400" dirty="0"/>
              <a:t> </a:t>
            </a:r>
            <a:r>
              <a:rPr lang="cs-CZ" sz="2400" dirty="0" smtClean="0"/>
              <a:t>www.storage.cz</a:t>
            </a:r>
            <a:endParaRPr lang="cs-CZ" sz="2400" dirty="0"/>
          </a:p>
          <a:p>
            <a:endParaRPr lang="en-US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96108" y="2775353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r>
              <a:rPr lang="en-US" sz="2400" dirty="0" smtClean="0"/>
              <a:t>[</a:t>
            </a:r>
            <a:r>
              <a:rPr lang="cs-CZ" sz="2400" dirty="0" smtClean="0"/>
              <a:t>4</a:t>
            </a:r>
            <a:r>
              <a:rPr lang="en-US" sz="2400" dirty="0" smtClean="0"/>
              <a:t>]</a:t>
            </a:r>
            <a:r>
              <a:rPr lang="cs-CZ" sz="2400" dirty="0" smtClean="0"/>
              <a:t> www.svetsiti.cz</a:t>
            </a:r>
          </a:p>
          <a:p>
            <a:r>
              <a:rPr lang="en-US" sz="2400" dirty="0" smtClean="0"/>
              <a:t>[</a:t>
            </a:r>
            <a:r>
              <a:rPr lang="cs-CZ" sz="2400" dirty="0" smtClean="0"/>
              <a:t>5</a:t>
            </a:r>
            <a:r>
              <a:rPr lang="en-US" sz="2400" dirty="0" smtClean="0"/>
              <a:t>]</a:t>
            </a:r>
            <a:r>
              <a:rPr lang="cs-CZ" sz="2400" dirty="0"/>
              <a:t> </a:t>
            </a:r>
            <a:r>
              <a:rPr lang="cs-CZ" sz="2400" dirty="0" smtClean="0"/>
              <a:t>www.vahal.cz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4882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262</Words>
  <Application>Microsoft Office PowerPoint</Application>
  <PresentationFormat>Předvádění na obrazovce (4:3)</PresentationFormat>
  <Paragraphs>46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Hardware serverovny</vt:lpstr>
      <vt:lpstr>RACK</vt:lpstr>
      <vt:lpstr>Chassis = RACK na žiletkové servery</vt:lpstr>
      <vt:lpstr>Blade server = žiletka</vt:lpstr>
      <vt:lpstr>Výhody a nevýhody BLADE řešení</vt:lpstr>
      <vt:lpstr>Disková pole RAID</vt:lpstr>
      <vt:lpstr>UPS</vt:lpstr>
      <vt:lpstr>Síťové prvky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25</cp:revision>
  <dcterms:created xsi:type="dcterms:W3CDTF">2012-09-16T12:33:35Z</dcterms:created>
  <dcterms:modified xsi:type="dcterms:W3CDTF">2012-10-02T08:43:59Z</dcterms:modified>
</cp:coreProperties>
</file>