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notesMasterIdLst>
    <p:notesMasterId r:id="rId12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60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8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4505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6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61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5062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4506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5064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45065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592" y="527"/>
                  </a:cxn>
                  <a:cxn ang="0">
                    <a:pos x="994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6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7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8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9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7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5071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5072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3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4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5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6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7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78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5079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5080" name="Rectangle 2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508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E4263C2-E8EB-404D-A935-AB384DC240A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5082" name="Rectangle 2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CD58E8-6497-4727-9B08-1D13BD0A96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FCD904-55B8-4FD0-AC62-781C31E81A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9D262F-D909-4C32-B75B-AE5FE5F233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DF22F-5D88-4C3E-8518-C1EEDDDB70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FDFB57-108E-4BB2-B6A6-77C39974EE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CD50C6-52E0-4F69-91FB-1851AD9AD3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B6E0CA-77CA-4340-95FB-0B1EB0CBCB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C2738D-AAEB-4C92-A7E2-5E396A23F9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571C0-FC8F-49FD-99C8-D45FEC7ED6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B49029-D6F9-46D4-834F-1C0C4B50D3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4403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3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3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403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403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404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44041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612" y="533"/>
                  </a:cxn>
                  <a:cxn ang="0">
                    <a:pos x="996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2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3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4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5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4046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404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4048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49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0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1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2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3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54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405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56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7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8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D0C2B2F-95A1-4BF1-AD24-7C6EEB5BDBB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2565400"/>
            <a:ext cx="8640960" cy="1470025"/>
          </a:xfrm>
        </p:spPr>
        <p:txBody>
          <a:bodyPr/>
          <a:lstStyle/>
          <a:p>
            <a:r>
              <a:rPr lang="cs-CZ" sz="6600" b="1" dirty="0" smtClean="0"/>
              <a:t>Populace</a:t>
            </a:r>
            <a:r>
              <a:rPr lang="cs-CZ" sz="11800" b="1" u="sng" dirty="0"/>
              <a:t/>
            </a:r>
            <a:br>
              <a:rPr lang="cs-CZ" sz="11800" b="1" u="sng" dirty="0"/>
            </a:b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populace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 seznámení žáků s </a:t>
            </a:r>
            <a:r>
              <a:rPr lang="cs-CZ" dirty="0" smtClean="0"/>
              <a:t>tématem populace.</a:t>
            </a:r>
            <a:endParaRPr lang="cs-CZ" dirty="0" smtClean="0"/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8600"/>
            <a:ext cx="8219256" cy="1143000"/>
          </a:xfrm>
        </p:spPr>
        <p:txBody>
          <a:bodyPr/>
          <a:lstStyle/>
          <a:p>
            <a:r>
              <a:rPr lang="cs-CZ" dirty="0" smtClean="0"/>
              <a:t>populace</a:t>
            </a: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56792"/>
            <a:ext cx="9144000" cy="1872208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2" name="Picture 2" descr="P:\dumy\popula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556792"/>
            <a:ext cx="6107113" cy="4576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populace</a:t>
            </a:r>
            <a:endParaRPr lang="cs-CZ" sz="4000" b="1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r>
              <a:rPr lang="cs-CZ" dirty="0" smtClean="0"/>
              <a:t>Populace = </a:t>
            </a:r>
            <a:r>
              <a:rPr lang="cs-CZ" dirty="0" smtClean="0"/>
              <a:t>soubor jedinců téhož druhu, žijících v určitém prostoru a určitém čase</a:t>
            </a:r>
            <a:endParaRPr lang="cs-CZ" dirty="0"/>
          </a:p>
        </p:txBody>
      </p:sp>
      <p:pic>
        <p:nvPicPr>
          <p:cNvPr id="2050" name="Picture 2" descr="P:\dumy\vever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924944"/>
            <a:ext cx="3803259" cy="35055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VLASTNOSTI POPULACÍ</a:t>
            </a:r>
            <a:endParaRPr lang="cs-CZ" b="1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hustota (</a:t>
            </a:r>
            <a:r>
              <a:rPr lang="cs-CZ" b="1" dirty="0" err="1" smtClean="0"/>
              <a:t>denzita</a:t>
            </a:r>
            <a:r>
              <a:rPr lang="cs-CZ" b="1" dirty="0" smtClean="0"/>
              <a:t>) populace</a:t>
            </a:r>
            <a:endParaRPr lang="cs-CZ" sz="8800" dirty="0" smtClean="0"/>
          </a:p>
          <a:p>
            <a:pPr lvl="1"/>
            <a:r>
              <a:rPr lang="cs-CZ" dirty="0" smtClean="0"/>
              <a:t>vyjádřena buď počtem jedinců nebo jejich biomasou na jednotku plochy nebo objemu</a:t>
            </a:r>
            <a:endParaRPr lang="cs-CZ" sz="7200" dirty="0" smtClean="0"/>
          </a:p>
          <a:p>
            <a:pPr lvl="1"/>
            <a:r>
              <a:rPr lang="cs-CZ" dirty="0" smtClean="0"/>
              <a:t>velká u drobných organismů, malá u velkých</a:t>
            </a:r>
            <a:endParaRPr lang="cs-CZ" sz="7200" dirty="0" smtClean="0"/>
          </a:p>
          <a:p>
            <a:pPr lvl="1"/>
            <a:r>
              <a:rPr lang="cs-CZ" dirty="0" smtClean="0"/>
              <a:t>zjišťuje se sčítáním, odchytem, značkováním…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endParaRPr lang="cs-CZ" sz="2800" u="sng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764704"/>
            <a:ext cx="8496300" cy="5759921"/>
          </a:xfrm>
        </p:spPr>
        <p:txBody>
          <a:bodyPr/>
          <a:lstStyle/>
          <a:p>
            <a:r>
              <a:rPr lang="cs-CZ" b="1" dirty="0" smtClean="0"/>
              <a:t>růst populace</a:t>
            </a:r>
            <a:endParaRPr lang="cs-CZ" sz="8800" dirty="0" smtClean="0"/>
          </a:p>
          <a:p>
            <a:pPr lvl="1"/>
            <a:r>
              <a:rPr lang="cs-CZ" dirty="0" err="1" smtClean="0"/>
              <a:t>množivost</a:t>
            </a:r>
            <a:r>
              <a:rPr lang="cs-CZ" dirty="0" smtClean="0"/>
              <a:t> (</a:t>
            </a:r>
            <a:r>
              <a:rPr lang="cs-CZ" u="sng" dirty="0" smtClean="0"/>
              <a:t>natalita</a:t>
            </a:r>
            <a:r>
              <a:rPr lang="cs-CZ" dirty="0" smtClean="0"/>
              <a:t>) – fyziologická (biotický potenciál) × skutečná (ekologická)</a:t>
            </a:r>
            <a:endParaRPr lang="cs-CZ" sz="7200" dirty="0" smtClean="0"/>
          </a:p>
          <a:p>
            <a:pPr lvl="1"/>
            <a:r>
              <a:rPr lang="cs-CZ" dirty="0" smtClean="0"/>
              <a:t>úmrtnost (</a:t>
            </a:r>
            <a:r>
              <a:rPr lang="cs-CZ" u="sng" dirty="0" smtClean="0"/>
              <a:t>mortalita</a:t>
            </a:r>
            <a:r>
              <a:rPr lang="cs-CZ" dirty="0" smtClean="0"/>
              <a:t>) – vysoká u druhů s vysokou natalitou, závisí na vnějších podmínkách</a:t>
            </a:r>
            <a:endParaRPr lang="cs-CZ" sz="7200" dirty="0" smtClean="0"/>
          </a:p>
          <a:p>
            <a:pPr lvl="1"/>
            <a:r>
              <a:rPr lang="cs-CZ" dirty="0" smtClean="0"/>
              <a:t>stěhování (</a:t>
            </a:r>
            <a:r>
              <a:rPr lang="cs-CZ" u="sng" dirty="0" err="1" smtClean="0"/>
              <a:t>migralita</a:t>
            </a:r>
            <a:r>
              <a:rPr lang="cs-CZ" dirty="0" smtClean="0"/>
              <a:t>) – emigrace, imigrace</a:t>
            </a:r>
            <a:endParaRPr lang="cs-CZ" sz="7200" dirty="0" smtClean="0"/>
          </a:p>
          <a:p>
            <a:pPr lvl="1"/>
            <a:r>
              <a:rPr lang="cs-CZ" dirty="0" smtClean="0"/>
              <a:t>typy růstu populace</a:t>
            </a:r>
            <a:endParaRPr lang="cs-CZ" sz="7200" dirty="0" smtClean="0"/>
          </a:p>
          <a:p>
            <a:pPr lvl="2"/>
            <a:r>
              <a:rPr lang="cs-CZ" dirty="0" smtClean="0"/>
              <a:t>J-křivka: exponenciální, chybí přirozený nepřítel</a:t>
            </a:r>
            <a:endParaRPr lang="cs-CZ" sz="6000" dirty="0" smtClean="0"/>
          </a:p>
          <a:p>
            <a:pPr lvl="2"/>
            <a:r>
              <a:rPr lang="cs-CZ" dirty="0" smtClean="0"/>
              <a:t>S-křivka: </a:t>
            </a:r>
            <a:r>
              <a:rPr lang="cs-CZ" dirty="0" err="1" smtClean="0"/>
              <a:t>sigmoidní</a:t>
            </a:r>
            <a:r>
              <a:rPr lang="cs-CZ" dirty="0" smtClean="0"/>
              <a:t>, velikost populace regulována vnějšími faktory</a:t>
            </a:r>
            <a:endParaRPr lang="cs-CZ" sz="6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8229600" cy="4539208"/>
          </a:xfrm>
        </p:spPr>
        <p:txBody>
          <a:bodyPr/>
          <a:lstStyle/>
          <a:p>
            <a:r>
              <a:rPr lang="cs-CZ" b="1" dirty="0" smtClean="0"/>
              <a:t>kolísání hustoty populace</a:t>
            </a:r>
            <a:endParaRPr lang="cs-CZ" sz="8800" dirty="0" smtClean="0"/>
          </a:p>
          <a:p>
            <a:pPr lvl="1"/>
            <a:r>
              <a:rPr lang="cs-CZ" dirty="0" smtClean="0"/>
              <a:t>závisí na charakteru rozmnožování (partenogeneze, vývojové cykly)</a:t>
            </a:r>
            <a:endParaRPr lang="cs-CZ" sz="7200" dirty="0" smtClean="0"/>
          </a:p>
          <a:p>
            <a:pPr lvl="1"/>
            <a:r>
              <a:rPr lang="cs-CZ" u="sng" dirty="0" smtClean="0"/>
              <a:t>oscilace</a:t>
            </a:r>
            <a:r>
              <a:rPr lang="cs-CZ" dirty="0" smtClean="0"/>
              <a:t> = krátkodobé kolísání (v průběhu roku)</a:t>
            </a:r>
            <a:endParaRPr lang="cs-CZ" sz="7200" dirty="0" smtClean="0"/>
          </a:p>
          <a:p>
            <a:pPr lvl="1"/>
            <a:r>
              <a:rPr lang="cs-CZ" u="sng" dirty="0" smtClean="0"/>
              <a:t>fluktuace</a:t>
            </a:r>
            <a:r>
              <a:rPr lang="cs-CZ" dirty="0" smtClean="0"/>
              <a:t> = kolísání v průběhu několika let (některé druhy pravidelné přemnožení – např. bekyně mniška každých 7 let)</a:t>
            </a:r>
            <a:endParaRPr lang="cs-CZ" sz="7200" dirty="0" smtClean="0"/>
          </a:p>
          <a:p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rozmístění (disperze, rozptyl) populace</a:t>
            </a:r>
            <a:endParaRPr lang="cs-CZ" sz="8800" dirty="0" smtClean="0"/>
          </a:p>
          <a:p>
            <a:pPr lvl="1"/>
            <a:r>
              <a:rPr lang="cs-CZ" u="sng" dirty="0" smtClean="0"/>
              <a:t>rovnoměrné</a:t>
            </a:r>
            <a:r>
              <a:rPr lang="cs-CZ" dirty="0" smtClean="0"/>
              <a:t> - v populaci se silnou vnitrodruhovou konkurencí (stromy v lese)</a:t>
            </a:r>
            <a:endParaRPr lang="cs-CZ" sz="7200" dirty="0" smtClean="0"/>
          </a:p>
          <a:p>
            <a:pPr lvl="1"/>
            <a:r>
              <a:rPr lang="cs-CZ" u="sng" dirty="0" smtClean="0"/>
              <a:t>náhodné</a:t>
            </a:r>
            <a:r>
              <a:rPr lang="cs-CZ" dirty="0" smtClean="0"/>
              <a:t> – málo časté (potemníci v mouce)</a:t>
            </a:r>
            <a:endParaRPr lang="cs-CZ" sz="7200" dirty="0" smtClean="0"/>
          </a:p>
          <a:p>
            <a:pPr lvl="1"/>
            <a:r>
              <a:rPr lang="cs-CZ" u="sng" dirty="0" smtClean="0"/>
              <a:t>shloučené</a:t>
            </a:r>
            <a:r>
              <a:rPr lang="cs-CZ" dirty="0" smtClean="0"/>
              <a:t> – nejčastější (trsy rostlin, stáda živočichů)</a:t>
            </a:r>
            <a:endParaRPr lang="cs-CZ" sz="7200" dirty="0" smtClean="0"/>
          </a:p>
          <a:p>
            <a:endParaRPr lang="cs-CZ" sz="6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u="sng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196752"/>
            <a:ext cx="8229600" cy="5145311"/>
          </a:xfrm>
        </p:spPr>
        <p:txBody>
          <a:bodyPr/>
          <a:lstStyle/>
          <a:p>
            <a:r>
              <a:rPr lang="cs-CZ" dirty="0" smtClean="0"/>
              <a:t>-</a:t>
            </a:r>
            <a:r>
              <a:rPr lang="cs-CZ" b="1" dirty="0" smtClean="0"/>
              <a:t> strukturace populace</a:t>
            </a:r>
            <a:endParaRPr lang="cs-CZ" sz="8800" dirty="0" smtClean="0"/>
          </a:p>
          <a:p>
            <a:pPr lvl="1"/>
            <a:r>
              <a:rPr lang="cs-CZ" dirty="0" smtClean="0"/>
              <a:t>složení populace podle různých hledisek</a:t>
            </a:r>
            <a:endParaRPr lang="cs-CZ" sz="7200" dirty="0" smtClean="0"/>
          </a:p>
          <a:p>
            <a:pPr lvl="2"/>
            <a:r>
              <a:rPr lang="cs-CZ" dirty="0" smtClean="0"/>
              <a:t>podle </a:t>
            </a:r>
            <a:r>
              <a:rPr lang="cs-CZ" u="sng" dirty="0" smtClean="0"/>
              <a:t>pohlaví</a:t>
            </a:r>
            <a:r>
              <a:rPr lang="cs-CZ" dirty="0" smtClean="0"/>
              <a:t> – poměr samců a samic</a:t>
            </a:r>
            <a:endParaRPr lang="cs-CZ" sz="6000" dirty="0" smtClean="0"/>
          </a:p>
          <a:p>
            <a:pPr lvl="2"/>
            <a:r>
              <a:rPr lang="cs-CZ" dirty="0" smtClean="0"/>
              <a:t>podle </a:t>
            </a:r>
            <a:r>
              <a:rPr lang="cs-CZ" u="sng" dirty="0" smtClean="0"/>
              <a:t>věku</a:t>
            </a:r>
            <a:r>
              <a:rPr lang="cs-CZ" dirty="0" smtClean="0"/>
              <a:t> – poměr mladších a starších jedinců, lze usuzovat na vývojové trendy populace (perspektivní populace – převaha mladých jedinců, stagnující populace – největší zastoupení pohlavně dospělých jedinců, </a:t>
            </a:r>
            <a:r>
              <a:rPr lang="cs-CZ" dirty="0" err="1" smtClean="0"/>
              <a:t>vymírající</a:t>
            </a:r>
            <a:r>
              <a:rPr lang="cs-CZ" dirty="0" smtClean="0"/>
              <a:t> populace - převaha starých jedinců)</a:t>
            </a:r>
            <a:endParaRPr lang="cs-CZ" sz="6000" dirty="0" smtClean="0"/>
          </a:p>
          <a:p>
            <a:pPr lvl="2"/>
            <a:r>
              <a:rPr lang="cs-CZ" dirty="0" smtClean="0"/>
              <a:t>podle </a:t>
            </a:r>
            <a:r>
              <a:rPr lang="cs-CZ" u="sng" dirty="0" smtClean="0"/>
              <a:t>sociální hierarchie</a:t>
            </a:r>
            <a:r>
              <a:rPr lang="cs-CZ" dirty="0" smtClean="0"/>
              <a:t> – vzájemné vztahy a postavení jedinců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RREITER, Jakub. </a:t>
            </a:r>
            <a:r>
              <a:rPr lang="cs-CZ" sz="1800" i="1" dirty="0" smtClean="0"/>
              <a:t>http://start-6go.blogspot.cz</a:t>
            </a:r>
            <a:r>
              <a:rPr lang="cs-CZ" sz="1800" dirty="0" smtClean="0"/>
              <a:t> [online]. [cit. 4.10.2012]. Dostupný na WWW: &lt;http://start-6go.blogspot.cz/2012/08/</a:t>
            </a:r>
            <a:r>
              <a:rPr lang="cs-CZ" sz="1800" dirty="0" err="1" smtClean="0"/>
              <a:t>lidska</a:t>
            </a:r>
            <a:r>
              <a:rPr lang="cs-CZ" sz="1800" dirty="0" smtClean="0"/>
              <a:t>-populace.</a:t>
            </a:r>
            <a:r>
              <a:rPr lang="cs-CZ" sz="1800" dirty="0" err="1" smtClean="0"/>
              <a:t>html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RREITER, Jakub. </a:t>
            </a:r>
            <a:r>
              <a:rPr lang="cs-CZ" sz="1800" i="1" dirty="0" smtClean="0"/>
              <a:t>http://start-6go.blogspot.cz</a:t>
            </a:r>
            <a:r>
              <a:rPr lang="cs-CZ" sz="1800" dirty="0" smtClean="0"/>
              <a:t> [online]. [cit. 4.10.2012]. Dostupný na WWW: &lt;http://4.bp.blogspot.com/-</a:t>
            </a:r>
            <a:r>
              <a:rPr lang="cs-CZ" sz="1800" dirty="0" err="1" smtClean="0"/>
              <a:t>lpCx</a:t>
            </a:r>
            <a:r>
              <a:rPr lang="cs-CZ" sz="1800" dirty="0" smtClean="0"/>
              <a:t>-</a:t>
            </a:r>
            <a:r>
              <a:rPr lang="cs-CZ" sz="1800" dirty="0" err="1" smtClean="0"/>
              <a:t>vedLcY</a:t>
            </a:r>
            <a:r>
              <a:rPr lang="cs-CZ" sz="1800" dirty="0" smtClean="0"/>
              <a:t>/UD0iavs-NYI/</a:t>
            </a:r>
            <a:r>
              <a:rPr lang="cs-CZ" sz="1800" dirty="0" err="1" smtClean="0"/>
              <a:t>AAAAAAAADIc</a:t>
            </a:r>
            <a:r>
              <a:rPr lang="cs-CZ" sz="1800" dirty="0" smtClean="0"/>
              <a:t>/</a:t>
            </a:r>
            <a:r>
              <a:rPr lang="cs-CZ" sz="1800" dirty="0" err="1" smtClean="0"/>
              <a:t>iz</a:t>
            </a:r>
            <a:r>
              <a:rPr lang="cs-CZ" sz="1800" dirty="0" smtClean="0"/>
              <a:t>_QDX0ibHA/s1600/1975927628-bevoelkerung.9.jpg</a:t>
            </a:r>
            <a:r>
              <a:rPr lang="cs-CZ" sz="1800" dirty="0" smtClean="0"/>
              <a:t>&gt;.</a:t>
            </a:r>
          </a:p>
          <a:p>
            <a:r>
              <a:rPr lang="pt-BR" sz="1800" dirty="0" smtClean="0"/>
              <a:t>BUCHAROVÁ, Jana. </a:t>
            </a:r>
            <a:r>
              <a:rPr lang="pt-BR" sz="1800" i="1" dirty="0" smtClean="0"/>
              <a:t>ireceptar.cz</a:t>
            </a:r>
            <a:r>
              <a:rPr lang="pt-BR" sz="1800" dirty="0" smtClean="0"/>
              <a:t> [online]. [cit. 4.10.2012]. Dostupný na WWW: &lt;http://www.ireceptar.cz/zvirata/drobni-savci/veverka-akrobatka-zivot-v-korunach-stromu/&gt;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289</TotalTime>
  <Words>121</Words>
  <Application>Microsoft Office PowerPoint</Application>
  <PresentationFormat>Předvádění na obrazovce (4:3)</PresentationFormat>
  <Paragraphs>47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Vrcholky hor</vt:lpstr>
      <vt:lpstr>Populace </vt:lpstr>
      <vt:lpstr>populace</vt:lpstr>
      <vt:lpstr>populace</vt:lpstr>
      <vt:lpstr>populace</vt:lpstr>
      <vt:lpstr>VLASTNOSTI POPULACÍ</vt:lpstr>
      <vt:lpstr>Snímek 6</vt:lpstr>
      <vt:lpstr>Snímek 7</vt:lpstr>
      <vt:lpstr>Snímek 8</vt:lpstr>
      <vt:lpstr>Snímek 9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26</cp:revision>
  <dcterms:created xsi:type="dcterms:W3CDTF">2012-10-01T16:10:06Z</dcterms:created>
  <dcterms:modified xsi:type="dcterms:W3CDTF">2012-10-04T07:49:45Z</dcterms:modified>
</cp:coreProperties>
</file>