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9" r:id="rId4"/>
    <p:sldId id="260" r:id="rId5"/>
    <p:sldId id="258" r:id="rId6"/>
    <p:sldId id="263" r:id="rId7"/>
    <p:sldId id="265" r:id="rId8"/>
    <p:sldId id="264" r:id="rId9"/>
    <p:sldId id="266" r:id="rId10"/>
    <p:sldId id="261" r:id="rId11"/>
    <p:sldId id="262" r:id="rId12"/>
    <p:sldId id="267" r:id="rId13"/>
    <p:sldId id="257" r:id="rId14"/>
    <p:sldId id="25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17"/>
          <p:cNvCxnSpPr/>
          <p:nvPr/>
        </p:nvCxnSpPr>
        <p:spPr>
          <a:xfrm>
            <a:off x="0" y="2925763"/>
            <a:ext cx="9144000" cy="1587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12"/>
          <p:cNvSpPr/>
          <p:nvPr/>
        </p:nvSpPr>
        <p:spPr>
          <a:xfrm>
            <a:off x="2514600" y="2362200"/>
            <a:ext cx="4114800" cy="112712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pPr algn="ctr" fontAlgn="auto">
              <a:spcBef>
                <a:spcPts val="400"/>
              </a:spcBef>
              <a:spcAft>
                <a:spcPts val="0"/>
              </a:spcAft>
              <a:defRPr/>
            </a:pPr>
            <a:endParaRPr lang="en-US" b="1" cap="all" dirty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>
            <a:lvl1pPr>
              <a:defRPr/>
            </a:lvl1pPr>
          </a:lstStyle>
          <a:p>
            <a:pPr>
              <a:defRPr/>
            </a:pPr>
            <a:fld id="{7F724DDC-D60A-4602-90A8-B1E42007E5FF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8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E508C-25D8-469B-8F89-682ABC5A1E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86311-B41A-4A17-BF54-9503D54E589F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47335F-5C58-471A-8EFF-FB8DA5F581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/>
          <p:nvPr/>
        </p:nvSpPr>
        <p:spPr>
          <a:xfrm>
            <a:off x="0" y="3922713"/>
            <a:ext cx="9144000" cy="29352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10"/>
          <p:cNvCxnSpPr/>
          <p:nvPr/>
        </p:nvCxnSpPr>
        <p:spPr>
          <a:xfrm>
            <a:off x="0" y="3921125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11"/>
          <p:cNvSpPr/>
          <p:nvPr/>
        </p:nvSpPr>
        <p:spPr>
          <a:xfrm>
            <a:off x="2514600" y="3368675"/>
            <a:ext cx="4114800" cy="112712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pPr algn="ctr" fontAlgn="auto">
              <a:spcBef>
                <a:spcPts val="400"/>
              </a:spcBef>
              <a:spcAft>
                <a:spcPts val="0"/>
              </a:spcAft>
              <a:defRPr/>
            </a:pPr>
            <a:endParaRPr lang="en-US" b="1" cap="all" dirty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bIns="0" anchor="b"/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/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07478-DE2A-4AD4-9BDC-7D2A66E2D757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8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C2547-A67B-440C-AEBA-8C2B443B215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1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D409E-874A-492A-9B87-C654A6635E4E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5D73A0-66D3-49B8-8A7C-3D234F3269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567B2-6BC9-478B-8D5E-64EA6B57D16D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8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263089-E7E4-4704-B0AF-891CFEC45A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0FB66-696F-44DE-85FB-48E01FF0C8FF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97A043-99F6-4B5D-B4E8-0F447213BE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5B866-A929-4386-9D86-5CA2EA91AA09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3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3B9B0-6A17-4000-BEC9-1ED2B05987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4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tIns="0"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088387-6F04-4A5A-8A34-183D1ED43124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F0C539-6F2B-40F2-8BDA-D76F1EC69F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tIns="0" bIns="0" anchor="ctr" anchorCtr="0"/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77BB6-32F6-483A-ADBB-C7B11A05A5FA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F995BF-596C-4410-9C1F-477A2E938E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52D64-D19F-4927-97B0-D4E4C6B2E498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AAD4C5-9F6A-43BE-80D9-F4F1A3184E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8"/>
          <p:cNvCxnSpPr/>
          <p:nvPr/>
        </p:nvCxnSpPr>
        <p:spPr>
          <a:xfrm rot="5400000">
            <a:off x="4267201" y="3429000"/>
            <a:ext cx="6858000" cy="3175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6"/>
          <p:cNvSpPr/>
          <p:nvPr/>
        </p:nvSpPr>
        <p:spPr bwMode="hidden">
          <a:xfrm>
            <a:off x="0" y="0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9FABC-74D9-446D-9C56-8B21264FF3AC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CA56F2-8956-4BE8-91D7-C5C3DB9ED3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6675"/>
            <a:ext cx="9144000" cy="5521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0"/>
            <a:ext cx="8229600" cy="4117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05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 cap="all" spc="300" baseline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7D49330B-8637-4AAF-9E7B-C41D268211E0}" type="datetimeFigureOut">
              <a:rPr lang="cs-CZ"/>
              <a:pPr>
                <a:defRPr/>
              </a:pPr>
              <a:t>4.10.2012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 b="0" cap="all" spc="300" baseline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21B68671-3295-4D35-BED6-58BAED9EC5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913"/>
            <a:ext cx="9144000" cy="1587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4725"/>
            <a:ext cx="4114800" cy="70167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66" r:id="rId9"/>
    <p:sldLayoutId id="2147483665" r:id="rId10"/>
    <p:sldLayoutId id="2147483675" r:id="rId11"/>
  </p:sldLayoutIdLst>
  <p:txStyles>
    <p:titleStyle>
      <a:lvl1pPr algn="ctr" rtl="0" eaLnBrk="0" fontAlgn="base" hangingPunct="0">
        <a:spcBef>
          <a:spcPts val="400"/>
        </a:spcBef>
        <a:spcAft>
          <a:spcPct val="0"/>
        </a:spcAft>
        <a:defRPr b="1" kern="1200" cap="all">
          <a:solidFill>
            <a:srgbClr val="404040"/>
          </a:solidFill>
          <a:latin typeface="+mj-lt"/>
          <a:ea typeface="Tunga" pitchFamily="2"/>
          <a:cs typeface="Tunga" pitchFamily="2"/>
        </a:defRPr>
      </a:lvl1pPr>
      <a:lvl2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2pPr>
      <a:lvl3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3pPr>
      <a:lvl4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4pPr>
      <a:lvl5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5pPr>
      <a:lvl6pPr marL="4572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6pPr>
      <a:lvl7pPr marL="9144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7pPr>
      <a:lvl8pPr marL="13716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8pPr>
      <a:lvl9pPr marL="18288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9pPr>
    </p:titleStyle>
    <p:bodyStyle>
      <a:lvl1pPr algn="ctr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defRPr sz="2000" kern="1200" spc="3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sz="14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dfklub.cz/fotogalerie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ater_drop_001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chemie.euweb.cz/latky/latky14.html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65400" y="3044825"/>
            <a:ext cx="4013200" cy="4286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Skupenství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>
                <a:solidFill>
                  <a:schemeClr val="bg1">
                    <a:lumMod val="75000"/>
                    <a:lumOff val="25000"/>
                  </a:schemeClr>
                </a:solidFill>
                <a:ea typeface="+mj-ea"/>
              </a:rPr>
              <a:t>Vlastnosti těles</a:t>
            </a:r>
            <a:br>
              <a:rPr lang="cs-CZ" sz="2200" dirty="0" smtClean="0">
                <a:solidFill>
                  <a:schemeClr val="bg1">
                    <a:lumMod val="75000"/>
                    <a:lumOff val="25000"/>
                  </a:schemeClr>
                </a:solidFill>
                <a:ea typeface="+mj-ea"/>
              </a:rPr>
            </a:br>
            <a:r>
              <a:rPr lang="cs-CZ" sz="2200" dirty="0" smtClean="0">
                <a:solidFill>
                  <a:schemeClr val="bg1">
                    <a:lumMod val="75000"/>
                    <a:lumOff val="25000"/>
                  </a:schemeClr>
                </a:solidFill>
                <a:ea typeface="+mj-ea"/>
              </a:rPr>
              <a:t>a látek</a:t>
            </a:r>
            <a:endParaRPr lang="cs-CZ" sz="2200" dirty="0">
              <a:solidFill>
                <a:schemeClr val="bg1">
                  <a:lumMod val="75000"/>
                  <a:lumOff val="25000"/>
                </a:schemeClr>
              </a:solidFill>
              <a:ea typeface="+mj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57720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4.10.2012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VY_32_INOVACE_2A_F6_01_Vlastnosti těles a látek – 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skupenství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Vlastnosti těles a látek - skupenství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tělesa a látky, skupenství, částice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755576" y="1340768"/>
            <a:ext cx="7561212" cy="3293209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solidFill>
                  <a:schemeClr val="accent1"/>
                </a:solidFill>
                <a:latin typeface="Algerian" pitchFamily="82" charset="0"/>
                <a:cs typeface="Times New Roman" pitchFamily="18" charset="0"/>
              </a:rPr>
              <a:t>Anotace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Vlastnosti těles a látek: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teorie skupenství těles a látek; rozdělení na tři skupenství; příklady jednotlivých skupenství; pohyb a vlastnosti částic v jednotlivých skupenství; rozdělování těles a látek podle skupenství</a:t>
            </a:r>
            <a:endParaRPr lang="cs-CZ" sz="32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otogalerie: Ostatní - Fotograf: obelix79 - Fotografie: skupenství vod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827584" y="548680"/>
            <a:ext cx="7620000" cy="5715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3850" y="549275"/>
            <a:ext cx="46672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aramond" pitchFamily="18" charset="0"/>
              </a:rPr>
              <a:t>Látky se mohou vyskytovat ve třech skupenstvích: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258888" y="2814638"/>
            <a:ext cx="433387" cy="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24075" y="2454275"/>
            <a:ext cx="954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Garamond" pitchFamily="18" charset="0"/>
              </a:rPr>
              <a:t>pevné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279525" y="2814638"/>
            <a:ext cx="555625" cy="6477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124075" y="3389313"/>
            <a:ext cx="1206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Garamond" pitchFamily="18" charset="0"/>
              </a:rPr>
              <a:t>kapalné</a:t>
            </a: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258888" y="2787650"/>
            <a:ext cx="576262" cy="16827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124075" y="4406900"/>
            <a:ext cx="1065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Garamond" pitchFamily="18" charset="0"/>
              </a:rPr>
              <a:t>plynné</a:t>
            </a:r>
          </a:p>
        </p:txBody>
      </p:sp>
      <p:pic>
        <p:nvPicPr>
          <p:cNvPr id="2050" name="Picture 2" descr="C:\Users\bambasova\AppData\Local\Microsoft\Windows\Temporary Internet Files\Content.IE5\869UWM3G\MP90043314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91100" y="3451225"/>
            <a:ext cx="17145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bambasova\AppData\Local\Microsoft\Windows\Temporary Internet Files\Content.IE5\LHEMKC3Z\MP900434019[1].jpg"/>
          <p:cNvPicPr>
            <a:picLocks noChangeAspect="1" noChangeArrowheads="1"/>
          </p:cNvPicPr>
          <p:nvPr/>
        </p:nvPicPr>
        <p:blipFill>
          <a:blip r:embed="rId3"/>
          <a:srcRect r="44275"/>
          <a:stretch>
            <a:fillRect/>
          </a:stretch>
        </p:blipFill>
        <p:spPr bwMode="auto">
          <a:xfrm>
            <a:off x="3408363" y="4887913"/>
            <a:ext cx="1498600" cy="178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bambasova\AppData\Local\Microsoft\Windows\Temporary Internet Files\Content.IE5\LHEMKC3Z\MP90040223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08363" y="1317625"/>
            <a:ext cx="146685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2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403600" y="476250"/>
            <a:ext cx="26098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u="sng">
                <a:latin typeface="Garamond" pitchFamily="18" charset="0"/>
              </a:rPr>
              <a:t>Plynné látky</a:t>
            </a:r>
          </a:p>
        </p:txBody>
      </p:sp>
      <p:pic>
        <p:nvPicPr>
          <p:cNvPr id="1026" name="Picture 2" descr="uspořádání částic v plyn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3284538"/>
            <a:ext cx="19050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501900" y="3489325"/>
            <a:ext cx="5143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 částice daleko od sebe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 mezi částicemi nepůsobí skoro žádné síly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 částice plynu se mohou volně pohybovat prostorem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39750" y="1844675"/>
            <a:ext cx="2595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aramond" pitchFamily="18" charset="0"/>
              </a:rPr>
              <a:t>- nemá stálý tvar ani objem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bambasova\AppData\Local\Microsoft\Windows\Temporary Internet Files\Content.IE5\869UWM3G\MP90043739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476250"/>
            <a:ext cx="1589087" cy="217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bambasova\AppData\Local\Microsoft\Windows\Temporary Internet Files\Content.IE5\2ZTTLXQU\MP90043718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422275"/>
            <a:ext cx="2419350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bambasova\AppData\Local\Microsoft\Windows\Temporary Internet Files\Content.IE5\LHEMKC3Z\MP900434019[2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313" y="3500438"/>
            <a:ext cx="3657600" cy="243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bambasova\AppData\Local\Microsoft\Windows\Temporary Internet Files\Content.IE5\LHEMKC3Z\MP900422817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9700" y="476250"/>
            <a:ext cx="3727450" cy="558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132138" y="473075"/>
            <a:ext cx="28717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u="sng">
                <a:latin typeface="Garamond" pitchFamily="18" charset="0"/>
              </a:rPr>
              <a:t>Kapalné látky</a:t>
            </a:r>
          </a:p>
        </p:txBody>
      </p:sp>
      <p:pic>
        <p:nvPicPr>
          <p:cNvPr id="2050" name="Picture 2" descr="uspořádání částic v kapalině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284538"/>
            <a:ext cx="19050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771775" y="3500438"/>
            <a:ext cx="595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částice blíž u sebe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částice se navzájem přitahují (působí mezi nimi přitažlivé síly)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částice v kapalině se pohybují pomaleji než částice v plynu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>
              <a:latin typeface="Garamond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3850" y="1803400"/>
            <a:ext cx="23050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aramond" pitchFamily="18" charset="0"/>
              </a:rPr>
              <a:t>- má </a:t>
            </a:r>
            <a:r>
              <a:rPr lang="cs-CZ" b="1">
                <a:latin typeface="Garamond" pitchFamily="18" charset="0"/>
              </a:rPr>
              <a:t>stálý tvar i objem</a:t>
            </a:r>
            <a:endParaRPr lang="cs-CZ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bambasova\AppData\Local\Microsoft\Windows\Temporary Internet Files\Content.IE5\LHEMKC3Z\MP90043314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260350"/>
            <a:ext cx="3705225" cy="247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http://upload.wikimedia.org/wikipedia/commons/thumb/5/5e/Water_drop_001.jpg/220px-Water_drop_001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5088" y="452438"/>
            <a:ext cx="3124200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http://nd05.jxs.cz/300/602/85535f8016_81138165_o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74938" y="3141663"/>
            <a:ext cx="4705350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403600" y="476250"/>
            <a:ext cx="24320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u="sng">
                <a:latin typeface="Garamond" pitchFamily="18" charset="0"/>
              </a:rPr>
              <a:t>Pevné látky</a:t>
            </a:r>
          </a:p>
        </p:txBody>
      </p:sp>
      <p:pic>
        <p:nvPicPr>
          <p:cNvPr id="1026" name="Picture 2" descr="uspořádání částic v pevné látkc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3500438"/>
            <a:ext cx="1905000" cy="1333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sp>
        <p:nvSpPr>
          <p:cNvPr id="3" name="TextovéPole 2"/>
          <p:cNvSpPr txBox="1"/>
          <p:nvPr/>
        </p:nvSpPr>
        <p:spPr>
          <a:xfrm>
            <a:off x="2555875" y="3789363"/>
            <a:ext cx="5165725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</a:rPr>
              <a:t>mají částice blízko u sebe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</a:rPr>
              <a:t>částice se pohybují velmi málo – vibrují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23863" y="1874838"/>
            <a:ext cx="2970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Garamond" pitchFamily="18" charset="0"/>
              </a:rPr>
              <a:t>- mají stálý tvar i objem</a:t>
            </a:r>
          </a:p>
        </p:txBody>
      </p:sp>
      <p:sp>
        <p:nvSpPr>
          <p:cNvPr id="6" name="Tlačítko akce: Dokument 5">
            <a:hlinkClick r:id="" action="ppaction://hlinkshowjump?jump=nextslide" highlightClick="1"/>
          </p:cNvPr>
          <p:cNvSpPr/>
          <p:nvPr/>
        </p:nvSpPr>
        <p:spPr>
          <a:xfrm>
            <a:off x="8027988" y="5516563"/>
            <a:ext cx="647700" cy="815975"/>
          </a:xfrm>
          <a:prstGeom prst="actionButton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bambasova\AppData\Local\Microsoft\Windows\Temporary Internet Files\Content.IE5\DNZ1QWEI\MC9000533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620713"/>
            <a:ext cx="1793875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bambasova\AppData\Local\Microsoft\Windows\Temporary Internet Files\Content.IE5\8RGW0Q24\MC90044128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2138" y="819150"/>
            <a:ext cx="2033587" cy="203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bambasova\AppData\Local\Microsoft\Windows\Temporary Internet Files\Content.IE5\6JBIXVWV\MP90034146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4525" y="620713"/>
            <a:ext cx="2879725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bambasova\AppData\Local\Microsoft\Windows\Temporary Internet Files\Content.IE5\DNZ1QWEI\MP900401906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8313" y="3860800"/>
            <a:ext cx="2819400" cy="187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bambasova\AppData\Local\Microsoft\Windows\Temporary Internet Files\Content.IE5\WJZCJ7Q7\MP900175597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46513" y="2970213"/>
            <a:ext cx="1878012" cy="279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Users\bambasova\AppData\Local\Microsoft\Windows\Temporary Internet Files\Content.IE5\6JBIXVWV\MP900385202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11863" y="2852738"/>
            <a:ext cx="2719387" cy="380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0" y="714375"/>
          <a:ext cx="6096000" cy="22256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32000"/>
                <a:gridCol w="2032000"/>
                <a:gridCol w="2032000"/>
              </a:tblGrid>
              <a:tr h="370946">
                <a:tc>
                  <a:txBody>
                    <a:bodyPr/>
                    <a:lstStyle/>
                    <a:p>
                      <a:pPr algn="ctr"/>
                      <a:r>
                        <a:rPr lang="cs-CZ" sz="1800" b="1" baseline="0" dirty="0" smtClean="0">
                          <a:latin typeface="Times New Roman" pitchFamily="18" charset="0"/>
                        </a:rPr>
                        <a:t>Látka pevná</a:t>
                      </a:r>
                      <a:endParaRPr lang="cs-CZ" sz="1800" b="1" baseline="0" dirty="0">
                        <a:latin typeface="Times New Roman" pitchFamily="18" charset="0"/>
                      </a:endParaRPr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baseline="0" dirty="0" smtClean="0">
                          <a:latin typeface="Times New Roman" pitchFamily="18" charset="0"/>
                        </a:rPr>
                        <a:t>Látka kapalná</a:t>
                      </a:r>
                      <a:endParaRPr lang="cs-CZ" sz="1800" b="1" baseline="0" dirty="0">
                        <a:latin typeface="Times New Roman" pitchFamily="18" charset="0"/>
                      </a:endParaRPr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baseline="0" dirty="0" smtClean="0">
                          <a:latin typeface="Times New Roman" pitchFamily="18" charset="0"/>
                        </a:rPr>
                        <a:t>Látka plynná</a:t>
                      </a:r>
                      <a:endParaRPr lang="cs-CZ" sz="1800" b="1" baseline="0" dirty="0">
                        <a:latin typeface="Times New Roman" pitchFamily="18" charset="0"/>
                      </a:endParaRPr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500188" y="4500563"/>
            <a:ext cx="6397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1. líh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071813" y="3929063"/>
            <a:ext cx="949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2. dřevo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286125" y="5286375"/>
            <a:ext cx="757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4. olej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29063" y="4786313"/>
            <a:ext cx="1063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3. vzduch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929313" y="4214813"/>
            <a:ext cx="9826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5. mléko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429250" y="5715000"/>
            <a:ext cx="917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6. kyslík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57250" y="5643563"/>
            <a:ext cx="8334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7. med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71500" y="5072063"/>
            <a:ext cx="9667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8. beton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643813" y="5214938"/>
            <a:ext cx="1130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9. křemen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215063" y="3643313"/>
            <a:ext cx="1824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10. propan-butan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715000" y="5214938"/>
            <a:ext cx="1073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11. kakao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071688" y="6357938"/>
            <a:ext cx="16541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12. oxid uhličitý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42938" y="3786188"/>
            <a:ext cx="15430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13. zemní plyn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643313" y="6000750"/>
            <a:ext cx="101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14. papír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643438" y="4071938"/>
            <a:ext cx="101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15. nafta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3 -0.01596 C 0.00417 -0.02059 0.00625 -0.02568 0.00885 -0.03007 C 0.01094 -0.03354 0.01371 -0.03609 0.0158 -0.03956 C 0.02274 -0.05136 0.01979 -0.05251 0.02882 -0.06153 C 0.03785 -0.07056 0.03368 -0.06153 0.04062 -0.07102 C 0.04167 -0.07241 0.04184 -0.07426 0.04288 -0.07564 C 0.04462 -0.07796 0.04705 -0.07958 0.04878 -0.08189 C 0.0526 -0.08675 0.05243 -0.09184 0.05712 -0.096 C 0.06545 -0.11913 0.08229 -0.13602 0.09583 -0.15406 C 0.09826 -0.15707 0.10121 -0.15961 0.10295 -0.16331 C 0.10486 -0.16748 0.1066 -0.1721 0.10885 -0.17604 C 0.11094 -0.17951 0.11354 -0.18205 0.1158 -0.18529 C 0.11788 -0.1883 0.11979 -0.19154 0.1217 -0.19477 C 0.12535 -0.20171 0.13229 -0.21536 0.13229 -0.21536 C 0.13455 -0.23479 0.14114 -0.25469 0.14653 -0.27319 C 0.14792 -0.28777 0.15226 -0.30095 0.15469 -0.31552 C 0.15746 -0.35392 0.15833 -0.39325 0.16285 -0.43142 C 0.16371 -0.44876 0.16267 -0.46866 0.16771 -0.48485 C 0.16823 -0.48971 0.16857 -0.4978 0.17118 -0.50197 C 0.17239 -0.50382 0.18455 -0.50683 0.18767 -0.50821 C 0.19236 -0.50775 0.19705 -0.50775 0.20173 -0.50659 C 0.20712 -0.50521 0.20989 -0.49572 0.2158 -0.4941 C 0.22691 -0.4911 0.23351 -0.49248 0.24653 -0.49248 " pathEditMode="relative" rAng="0" ptsTypes="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40" y="-246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99 -0.00717 C 0.07847 -0.01249 0.07639 -0.03932 0.07552 -0.04164 C 0.0684 -0.06176 0.04635 -0.06269 0.03316 -0.06523 C 0.02205 -0.06731 0.01128 -0.07009 0.00017 -0.07148 C -0.01632 -0.07726 -0.01545 -0.07726 -0.02813 -0.08559 C -0.03889 -0.10016 -0.05295 -0.12052 -0.05868 -0.14041 C -0.06788 -0.17279 -0.06042 -0.15475 -0.06806 -0.17187 C -0.07118 -0.18852 -0.07188 -0.20541 -0.07518 -0.22207 C -0.07361 -0.23571 -0.07292 -0.24381 -0.07049 -0.25653 C -0.06945 -0.26232 -0.06684 -0.27365 -0.06684 -0.27342 C -0.06563 -0.2873 -0.06163 -0.29933 -0.0599 -0.31297 C -0.06025 -0.33241 -0.05538 -0.37127 -0.06927 -0.38977 C -0.07448 -0.40759 -0.08525 -0.42054 -0.09861 -0.42725 C -0.10886 -0.43789 -0.12257 -0.43951 -0.13507 -0.44298 C -0.16129 -0.44066 -0.1474 -0.44598 -0.15747 -0.43835 C -0.15903 -0.43719 -0.16181 -0.43743 -0.16216 -0.43511 C -0.16354 -0.42632 -0.16216 -0.4173 -0.16216 -0.40851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35" y="-219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3 -0.02823 C -0.00452 -0.12885 0.00712 -0.04997 0.01215 -0.32131 C 0.01284 -0.35901 0.02639 -0.41638 0.04861 -0.44206 C 0.05712 -0.45177 0.06545 -0.45894 0.07448 -0.46727 C 0.08368 -0.47583 0.09514 -0.49249 0.10625 -0.49688 C 0.10868 -0.50151 0.12187 -0.51724 0.12621 -0.51886 C 0.12812 -0.52672 0.13073 -0.52672 0.1368 -0.52834 C 0.14444 -0.53783 0.15139 -0.53505 0.16267 -0.53621 C 0.16423 -0.53713 0.1658 -0.53852 0.16736 -0.53921 C 0.16892 -0.53991 0.17222 -0.54083 0.17222 -0.54083 " pathEditMode="relative" ptsTypes="ffffff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14 -1.62156E-6 C 0.0066 -0.06407 0.03976 -0.13185 0.01737 -0.19523 C 0.01754 -0.2068 0.00747 -0.29123 0.02865 -0.3213 C 0.03108 -0.33241 0.03542 -0.34305 0.04219 -0.35323 C 0.04393 -0.35947 0.0448 -0.36549 0.04671 -0.37196 C 0.04844 -0.37636 0.05348 -0.38538 0.05348 -0.38515 C 0.05573 -0.42123 0.05834 -0.45871 0.06511 -0.49433 C 0.0691 -0.51608 0.08351 -0.53736 0.08351 -0.55979 " pathEditMode="relative" rAng="0" ptsTypes="fffffff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3" y="-279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48 -0.02799 C -0.02795 -0.0465 -0.02968 -0.06662 -0.03732 -0.08304 C -0.03923 -0.09253 -0.04514 -0.10109 -0.05034 -0.10803 C -0.05555 -0.12607 -0.04861 -0.10502 -0.0585 -0.12376 C -0.05972 -0.12607 -0.05972 -0.12931 -0.06093 -0.13162 C -0.06701 -0.14226 -0.07517 -0.15013 -0.0809 -0.16123 C -0.08819 -0.17511 -0.09531 -0.18529 -0.10451 -0.19732 C -0.10659 -0.19986 -0.10729 -0.20379 -0.1092 -0.2068 C -0.11267 -0.21212 -0.11632 -0.21721 -0.11979 -0.22253 C -0.13923 -0.25191 -0.16267 -0.28198 -0.19027 -0.29609 C -0.19114 -0.29771 -0.19149 -0.29979 -0.1927 -0.30095 C -0.19687 -0.30465 -0.21493 -0.30881 -0.21979 -0.3102 C -0.22361 -0.31367 -0.22708 -0.31436 -0.23142 -0.31645 C -0.23472 -0.32223 -0.2375 -0.32662 -0.24201 -0.33056 C -0.24288 -0.3338 -0.2434 -0.33773 -0.24566 -0.34004 C -0.2467 -0.34097 -0.24809 -0.34097 -0.24913 -0.34166 C -0.25034 -0.34259 -0.2526 -0.34467 -0.2526 -0.34467 " pathEditMode="relative" ptsTypes="ffffffffffffffff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37 -0.00879 C 0.01302 -0.0266 0.01285 -0.04442 0.01216 -0.06223 C 0.01146 -0.07934 0.00712 -0.09693 0.00504 -0.11381 C 0.00139 -0.14273 0.00052 -0.1728 -0.00677 -0.20009 C -0.01215 -0.22022 -0.01215 -0.24173 -0.0184 -0.26116 C -0.02048 -0.2836 -0.02239 -0.30581 -0.02795 -0.32709 C -0.02934 -0.34305 -0.03264 -0.35786 -0.03368 -0.37405 C -0.03333 -0.40967 -0.03368 -0.44506 -0.03264 -0.48069 C -0.03246 -0.48508 -0.02986 -0.48878 -0.02899 -0.49318 C -0.02777 -0.50035 -0.0276 -0.50844 -0.02552 -0.51515 C -0.02152 -0.52764 -0.01475 -0.53829 -0.01145 -0.55124 C -0.0092 -0.56003 -0.00833 -0.56442 -0.00434 -0.5716 C -0.00191 -0.58409 0.00313 -0.5938 0.00868 -0.60444 C 0.01077 -0.6167 0.01077 -0.61693 0.02032 -0.62017 C 0.02587 -0.61948 0.03282 -0.62225 0.03681 -0.61693 C 0.03768 -0.61578 0.03716 -0.61346 0.03802 -0.61231 C 0.04184 -0.60722 0.0415 -0.61323 0.0415 -0.6093 " pathEditMode="relative" rAng="0" ptsTypes="ffffffffffffffff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8" y="-306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-0.02938 C -0.00157 -0.04303 0.0052 -0.04788 0.0125 -0.0576 C 0.01493 -0.06084 0.01909 -0.05991 0.02187 -0.06223 C 0.03003 -0.0687 0.03871 -0.07796 0.04774 -0.08258 C 0.05625 -0.08698 0.06493 -0.08906 0.07378 -0.09207 C 0.10086 -0.10132 0.07222 -0.09114 0.09965 -0.10456 C 0.11076 -0.10988 0.12257 -0.11219 0.13368 -0.11705 C 0.14166 -0.12445 0.15052 -0.12838 0.15833 -0.13602 C 0.16944 -0.14689 0.17847 -0.16169 0.19132 -0.16887 C 0.19913 -0.17927 0.20833 -0.18807 0.21718 -0.19709 C 0.22465 -0.20472 0.22951 -0.21305 0.23715 -0.22068 C 0.24079 -0.22993 0.24427 -0.23896 0.24895 -0.24728 C 0.25052 -0.25492 0.25364 -0.26047 0.25607 -0.26764 C 0.25972 -0.27851 0.26302 -0.28892 0.26545 -0.30049 C 0.26701 -0.31506 0.26875 -0.32986 0.27014 -0.34444 C 0.26875 -0.38885 0.26823 -0.38399 0.27014 -0.43373 C 0.27048 -0.44229 0.2717 -0.4483 0.27604 -0.45408 C 0.2776 -0.46056 0.28246 -0.46912 0.28663 -0.47305 C 0.28767 -0.47814 0.29027 -0.49572 0.29375 -0.49803 C 0.30347 -0.50451 0.29895 -0.49526 0.30191 -0.50266 " pathEditMode="relative" ptsTypes="fffffffffffffffffff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89 -0.03585 C 0.06163 -0.04441 0.06458 -0.06315 0.06493 -0.07032 C 0.06562 -0.10941 0.06493 -0.14781 0.06979 -0.18621 C 0.07118 -0.20957 0.07326 -0.23201 0.07552 -0.25514 C 0.07639 -0.27434 0.07517 -0.2947 0.08264 -0.31159 C 0.08437 -0.32038 0.08732 -0.33009 0.09201 -0.3368 C 0.09496 -0.35577 0.09045 -0.33611 0.0967 -0.34767 C 0.1 -0.35415 0.10173 -0.36317 0.10503 -0.36965 C 0.1085 -0.37659 0.11285 -0.38353 0.11684 -0.39 C 0.1184 -0.39671 0.12205 -0.40064 0.12378 -0.40735 C 0.1276 -0.42123 0.12864 -0.43904 0.1368 -0.44945 C 0.1408 -0.46079 0.14548 -0.47143 0.14965 -0.48253 C 0.15225 -0.4897 0.15295 -0.49826 0.15434 -0.5059 C 0.15538 -0.51214 0.15486 -0.52556 0.1592 -0.52949 C 0.16163 -0.53157 0.16458 -0.53157 0.16736 -0.53273 C 0.17153 -0.53643 0.17014 -0.53412 0.17205 -0.53897 " pathEditMode="relative" rAng="0" ptsTypes="fffffffffffffff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95" y="-25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0.02799 C 0.00191 -0.03423 0.00434 -0.04025 0.00591 -0.04672 C 0.00747 -0.05274 0.00955 -0.06546 0.00955 -0.06523 C 0.01111 -0.08883 0.0125 -0.10201 0.00834 -0.12977 C 0.00747 -0.13555 -0.00017 -0.14388 -0.00347 -0.14874 C -0.02135 -0.17488 -0.03021 -0.18482 -0.05521 -0.20356 C -0.07014 -0.21489 -0.08524 -0.22438 -0.1 -0.23641 C -0.1151 -0.24867 -0.12864 -0.26393 -0.1434 -0.27712 C -0.15677 -0.28915 -0.15069 -0.28105 -0.16336 -0.29123 C -0.196 -0.3176 -0.22934 -0.3405 -0.26701 -0.35091 C -0.28871 -0.3671 -0.31597 -0.37127 -0.33993 -0.38075 C -0.34896 -0.38977 -0.35937 -0.39278 -0.36927 -0.39949 C -0.37673 -0.40458 -0.38246 -0.4099 -0.39045 -0.4136 C -0.40503 -0.42725 -0.42135 -0.4328 -0.4375 -0.44182 C -0.44444 -0.44575 -0.45017 -0.44922 -0.45764 -0.4513 C -0.46406 -0.45547 -0.46961 -0.45778 -0.47639 -0.46056 C -0.48593 -0.47004 -0.50642 -0.47328 -0.51875 -0.47467 C -0.52882 -0.4786 -0.53906 -0.47906 -0.5493 -0.48253 C -0.5901 -0.48091 -0.59635 -0.47929 -0.6375 -0.48253 C -0.64184 -0.48554 -0.64618 -0.48739 -0.65052 -0.4904 C -0.65312 -0.49595 -0.65503 -0.49942 -0.65989 -0.50127 C -0.66371 -0.50659 -0.66215 -0.50474 -0.66458 -0.50752 " pathEditMode="relative" rAng="0" ptsTypes="fffffffffffffffffffff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04" y="-23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59 -0.0266 C 0.03247 -0.04279 0.03455 -0.06407 0.02726 -0.07818 C 0.02587 -0.09044 0.02257 -0.10062 0.01788 -0.11126 C 0.01458 -0.1293 0.00903 -0.14781 0.0026 -0.16446 C -0.00069 -0.17279 0.00052 -0.16516 -0.00208 -0.17557 C -0.00486 -0.18644 -0.00642 -0.19477 -0.01024 -0.20518 C -0.01076 -0.2068 -0.01059 -0.20865 -0.01146 -0.21003 C -0.01649 -0.21859 -0.02257 -0.22692 -0.02795 -0.23502 C -0.02986 -0.23779 -0.03021 -0.24265 -0.03264 -0.2445 C -0.03524 -0.24658 -0.04358 -0.24797 -0.04687 -0.24913 C -0.0566 -0.25884 -0.07031 -0.25838 -0.08212 -0.26 C -0.10781 -0.27411 -0.09132 -0.26625 -0.15382 -0.26162 C -0.15746 -0.26139 -0.14983 -0.25838 -0.14687 -0.25699 C -0.14097 -0.25399 -0.13524 -0.25283 -0.12917 -0.25075 C -0.11615 -0.25144 -0.09271 -0.24173 -0.09271 -0.26648 " pathEditMode="relative" rAng="0" ptsTypes="ffffffffffffff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53" y="-123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0.02729 C -0.00521 -0.04788 0.00486 -0.07194 -0.00469 -0.08998 C -0.0092 -0.10756 -0.01233 -0.12445 -0.01997 -0.14018 C -0.0224 -0.15591 -0.0276 -0.16771 -0.03177 -0.18251 C -0.03455 -0.19246 -0.03681 -0.20333 -0.04115 -0.21235 C -0.0474 -0.22554 -0.04201 -0.21119 -0.04826 -0.22646 C -0.05729 -0.24844 -0.06563 -0.26972 -0.08003 -0.28614 C -0.08281 -0.29863 -0.07813 -0.28059 -0.08594 -0.29701 C -0.08681 -0.29886 -0.08611 -0.30141 -0.08698 -0.30326 C -0.09323 -0.31737 -0.10035 -0.32454 -0.10816 -0.33611 C -0.11267 -0.34282 -0.11458 -0.35068 -0.11997 -0.35646 C -0.12292 -0.35947 -0.1316 -0.36895 -0.13646 -0.36919 C -0.16319 -0.37011 -0.18976 -0.37011 -0.21649 -0.37057 C -0.22135 -0.3752 -0.22344 -0.38052 -0.22934 -0.3833 C -0.23021 -0.38492 -0.23073 -0.38677 -0.23177 -0.38792 C -0.23559 -0.39209 -0.23524 -0.38723 -0.23524 -0.39116 " pathEditMode="relative" rAng="0" ptsTypes="fffffffffffffff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45" y="-182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 -0.02336 C -0.00416 -0.02752 -0.00659 -0.03123 -0.00729 -0.03585 C -0.00763 -0.0384 -0.00781 -0.04117 -0.0085 -0.04372 C -0.01232 -0.05621 -0.01996 -0.06731 -0.02604 -0.07818 C -0.0302 -0.09946 -0.03107 -0.12144 -0.025 -0.14249 C -0.02257 -0.20032 -0.01076 -0.26717 -0.0309 -0.31968 C -0.03177 -0.34143 -0.03263 -0.3641 -0.04027 -0.38376 C -0.04132 -0.3907 -0.04461 -0.40481 -0.04722 -0.41059 C -0.04861 -0.41383 -0.05086 -0.41637 -0.05208 -0.41984 C -0.0552 -0.4284 -0.05763 -0.43673 -0.06145 -0.44506 C -0.06406 -0.46056 -0.06007 -0.44251 -0.06614 -0.45593 C -0.06701 -0.45778 -0.06666 -0.46009 -0.06736 -0.46218 C -0.06788 -0.46403 -0.07118 -0.47004 -0.07204 -0.47166 C -0.0717 -0.48739 -0.07135 -0.50289 -0.07083 -0.51862 C -0.07066 -0.52602 -0.06961 -0.53319 -0.06961 -0.54059 C -0.06961 -0.54221 -0.07083 -0.54684 -0.07083 -0.54522 C -0.07083 -0.5362 -0.06857 -0.53874 -0.0625 -0.53759 C -0.05816 -0.53365 -0.05468 -0.53134 -0.04965 -0.52972 C -0.04496 -0.52648 -0.04062 -0.52556 -0.03559 -0.52348 C -0.02829 -0.517 -0.01979 -0.51284 -0.01198 -0.50775 C 0.00296 -0.49826 -0.01475 -0.5059 -0.00382 -0.5015 C 0.01528 -0.48161 -0.01198 -0.50867 0.00573 -0.49525 C 0.00712 -0.4941 0.00782 -0.49178 0.00921 -0.4904 C 0.01754 -0.4823 0.03125 -0.47906 0.04098 -0.4749 C 0.04341 -0.47374 0.04549 -0.47143 0.04792 -0.47004 C 0.04914 -0.46935 0.05035 -0.46888 0.05157 -0.46842 C 0.06806 -0.46218 0.08577 -0.45732 0.10209 -0.44968 C 0.10955 -0.45084 0.11719 -0.45061 0.12448 -0.45292 C 0.12726 -0.45385 0.129 -0.45755 0.1316 -0.45917 C 0.13351 -0.46033 0.13559 -0.46033 0.1375 -0.46079 C 0.15608 -0.45639 0.15278 -0.45801 0.18091 -0.46218 C 0.20868 -0.47189 0.19566 -0.46935 0.2198 -0.47166 C 0.22257 -0.47282 0.22518 -0.4742 0.22796 -0.4749 C 0.23073 -0.47559 0.23368 -0.47513 0.23629 -0.47629 C 0.23768 -0.47675 0.23855 -0.47883 0.23976 -0.47952 C 0.24115 -0.48045 0.24289 -0.48068 0.24445 -0.48114 C 0.24844 -0.48461 0.25191 -0.48924 0.25625 -0.49202 C 0.25851 -0.4934 0.26337 -0.49525 0.26337 -0.49502 C 0.27309 -0.50474 0.28594 -0.50705 0.2974 -0.51237 C 0.30417 -0.52139 0.3125 -0.52301 0.32205 -0.52486 C 0.32362 -0.52648 0.3257 -0.52764 0.32691 -0.52972 C 0.32987 -0.53458 0.32848 -0.54406 0.33264 -0.54846 C 0.33768 -0.55378 0.35052 -0.55308 0.35625 -0.55308 " pathEditMode="relative" rAng="0" ptsTypes="ffffffffffffffffffffffffffffffffffffffffffA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62" y="-265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0.01989 C 0.00156 -0.04765 0.00139 -0.07795 0.02465 -0.08882 C 0.03871 -0.10756 0.06389 -0.11219 0.08229 -0.11704 C 0.10225 -0.12237 0.12257 -0.12537 0.14236 -0.13116 C 0.1467 -0.13254 0.15087 -0.13532 0.15521 -0.13578 C 0.17396 -0.1374 0.19288 -0.13671 0.21163 -0.1374 C 0.24149 -0.13833 0.27118 -0.13948 0.30104 -0.14041 C 0.31094 -0.14272 0.32066 -0.14527 0.33055 -0.14689 C 0.34045 -0.15313 0.35382 -0.15452 0.36458 -0.15614 C 0.37604 -0.16007 0.38732 -0.16331 0.39878 -0.16724 C 0.40625 -0.17372 0.41458 -0.17811 0.42222 -0.18436 C 0.42899 -0.18991 0.4368 -0.19731 0.44462 -0.20009 C 0.44739 -0.20263 0.44982 -0.20587 0.45295 -0.20795 C 0.45625 -0.21004 0.46111 -0.21096 0.46458 -0.21258 C 0.47413 -0.22206 0.48663 -0.2253 0.49531 -0.23618 C 0.4967 -0.23618 0.51371 -0.23294 0.51996 -0.23294 " pathEditMode="relative" rAng="0" ptsTypes="fffffffffffffffA">
                                      <p:cBhvr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90" y="-108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0.04766 C -0.00573 -0.06963 -0.00156 -0.09415 -0.00711 -0.11659 C -0.01389 -0.14365 -0.02534 -0.16841 -0.03298 -0.19501 C -0.04114 -0.223 -0.04809 -0.25399 -0.06007 -0.27967 C -0.06302 -0.29286 -0.06875 -0.3035 -0.07291 -0.31576 C -0.07673 -0.32686 -0.08055 -0.3412 -0.08698 -0.35022 C -0.08923 -0.35878 -0.09305 -0.36734 -0.09652 -0.37521 C -0.09843 -0.37937 -0.10052 -0.38353 -0.10243 -0.3877 C -0.10364 -0.39024 -0.1059 -0.39556 -0.1059 -0.39533 C -0.10764 -0.40667 -0.1118 -0.41522 -0.11527 -0.4254 C -0.12135 -0.44298 -0.11458 -0.42864 -0.11996 -0.43951 C -0.12239 -0.45524 -0.12777 -0.45871 -0.13402 -0.47074 C -0.13611 -0.47467 -0.13732 -0.4793 -0.13889 -0.48346 C -0.1401 -0.4867 -0.14288 -0.48832 -0.14461 -0.4911 C -0.15034 -0.50035 -0.15347 -0.5066 -0.16111 -0.51307 C -0.16406 -0.51886 -0.16909 -0.52186 -0.17413 -0.52418 C -0.18941 -0.53921 -0.20989 -0.54777 -0.2283 -0.55402 C -0.22882 -0.55471 -0.24045 -0.5679 -0.24114 -0.56952 " pathEditMode="relative" rAng="0" ptsTypes="fffffffffffffffffA">
                                      <p:cBhvr>
                                        <p:cTn id="5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66" y="-26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29 -0.02753 C -0.00295 -0.03215 -0.00295 -0.05459 -0.01163 -0.06361 C -0.0184 -0.07055 -0.02639 -0.07472 -0.03281 -0.08258 C -0.03733 -0.08813 -0.04097 -0.09461 -0.04566 -0.0997 C -0.05174 -0.10618 -0.05712 -0.11381 -0.06337 -0.12005 C -0.06719 -0.12399 -0.0724 -0.12584 -0.07639 -0.12954 C -0.08733 -0.13995 -0.09827 -0.15522 -0.11163 -0.16077 C -0.12917 -0.16794 -0.14774 -0.17488 -0.1658 -0.17974 C -0.17465 -0.18737 -0.16215 -0.17742 -0.17639 -0.18436 C -0.17847 -0.18529 -0.18021 -0.1876 -0.18212 -0.18899 C -0.18403 -0.19038 -0.18594 -0.1913 -0.18802 -0.19223 C -0.19774 -0.19639 -0.20781 -0.1994 -0.21754 -0.2031 C -0.25816 -0.23641 -0.2849 -0.22507 -0.33976 -0.22507 " pathEditMode="relative" ptsTypes="ffffffffffffA">
                                      <p:cBhvr>
                                        <p:cTn id="6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3"/>
          <p:cNvSpPr txBox="1">
            <a:spLocks noChangeArrowheads="1"/>
          </p:cNvSpPr>
          <p:nvPr/>
        </p:nvSpPr>
        <p:spPr bwMode="auto">
          <a:xfrm>
            <a:off x="250825" y="476250"/>
            <a:ext cx="898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u="sng">
                <a:latin typeface="Garamond" pitchFamily="18" charset="0"/>
              </a:rPr>
              <a:t>Zdroje: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5788" y="1268413"/>
            <a:ext cx="7693025" cy="2032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latin typeface="+mn-lt"/>
                <a:hlinkClick r:id="rId2"/>
              </a:rPr>
              <a:t>http://www.zschemie.euweb.cz/latky/latky14.html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latin typeface="+mn-lt"/>
              </a:rPr>
              <a:t>JÁCHIM, František; TESAŘ, Jiří. </a:t>
            </a:r>
            <a:r>
              <a:rPr lang="cs-CZ" i="1" dirty="0">
                <a:latin typeface="+mn-lt"/>
              </a:rPr>
              <a:t>Fyzika pro 6. ročník základní školy</a:t>
            </a:r>
            <a:r>
              <a:rPr lang="cs-CZ" dirty="0">
                <a:latin typeface="+mn-lt"/>
              </a:rPr>
              <a:t>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Praha: SPN - PEDAGOGICKÉ NAKLADATELSTVÍ, a.s., 2000,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ISBN 80-7235-076-5.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latin typeface="+mn-lt"/>
              </a:rPr>
              <a:t>KILLAR, Marek. Tělesa a látky. </a:t>
            </a:r>
            <a:r>
              <a:rPr lang="cs-CZ" i="1" dirty="0">
                <a:latin typeface="+mn-lt"/>
              </a:rPr>
              <a:t>Metodický portál : Digitální učební materiály</a:t>
            </a:r>
            <a:r>
              <a:rPr lang="cs-CZ" dirty="0">
                <a:latin typeface="+mn-lt"/>
              </a:rPr>
              <a:t> [online].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14. 04. 2008, [cit. 2012-10-04]. Dostupný z WWW: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&lt;http://dum.rvp.cz/materialy/telesa-a-latky.html&gt;. ISSN 1802-4785.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395288" y="692150"/>
            <a:ext cx="10937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u="sng">
                <a:latin typeface="Garamond" pitchFamily="18" charset="0"/>
              </a:rPr>
              <a:t>Obrázky:</a:t>
            </a:r>
          </a:p>
        </p:txBody>
      </p:sp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422275" y="1196975"/>
            <a:ext cx="8345488" cy="311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Galerie klipartu + galerie z webu: office.com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OBELIX79. </a:t>
            </a:r>
            <a:r>
              <a:rPr lang="cs-CZ" i="1">
                <a:latin typeface="Garamond" pitchFamily="18" charset="0"/>
              </a:rPr>
              <a:t>dfklub.cz</a:t>
            </a:r>
            <a:r>
              <a:rPr lang="cs-CZ">
                <a:latin typeface="Garamond" pitchFamily="18" charset="0"/>
              </a:rPr>
              <a:t> [online]. [cit. 3.10.2012]. Dostupný na WWW: </a:t>
            </a:r>
          </a:p>
          <a:p>
            <a:pPr marL="285750" indent="-285750"/>
            <a:r>
              <a:rPr lang="cs-CZ">
                <a:latin typeface="Garamond" pitchFamily="18" charset="0"/>
              </a:rPr>
              <a:t>     &lt;http://www.dfklub.cz/obelix79/skupenstvi-vody/35751/fotografie.html&gt;.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AUTOR NEUVEDEN. </a:t>
            </a:r>
            <a:r>
              <a:rPr lang="cs-CZ" i="1">
                <a:latin typeface="Garamond" pitchFamily="18" charset="0"/>
              </a:rPr>
              <a:t>zschemie.euweb.cz</a:t>
            </a:r>
            <a:r>
              <a:rPr lang="cs-CZ">
                <a:latin typeface="Garamond" pitchFamily="18" charset="0"/>
              </a:rPr>
              <a:t> [online]. [cit. 3.10.2012]. Dostupný na WWW: </a:t>
            </a:r>
          </a:p>
          <a:p>
            <a:pPr marL="285750" indent="-285750"/>
            <a:r>
              <a:rPr lang="cs-CZ">
                <a:latin typeface="Garamond" pitchFamily="18" charset="0"/>
              </a:rPr>
              <a:t>     &lt;http://www.zschemie.euweb.cz/latky/latky14.html&gt;.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AUTOR NEUVEDEN. </a:t>
            </a:r>
            <a:r>
              <a:rPr lang="cs-CZ" i="1">
                <a:latin typeface="Garamond" pitchFamily="18" charset="0"/>
              </a:rPr>
              <a:t>zschemie.euweb.cz</a:t>
            </a:r>
            <a:r>
              <a:rPr lang="cs-CZ">
                <a:latin typeface="Garamond" pitchFamily="18" charset="0"/>
              </a:rPr>
              <a:t> [online]. [cit. 4.10.2012]. Dostupný na WWW:</a:t>
            </a:r>
          </a:p>
          <a:p>
            <a:pPr marL="285750" indent="-285750"/>
            <a:r>
              <a:rPr lang="cs-CZ">
                <a:latin typeface="Garamond" pitchFamily="18" charset="0"/>
              </a:rPr>
              <a:t>     &lt;http://www.zschemie.euweb.cz/latky/latky14.html&gt;.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JOSÉ MANUEL SUÁREZ. </a:t>
            </a:r>
            <a:r>
              <a:rPr lang="cs-CZ" i="1">
                <a:latin typeface="Garamond" pitchFamily="18" charset="0"/>
              </a:rPr>
              <a:t>wikipedia.cz</a:t>
            </a:r>
            <a:r>
              <a:rPr lang="cs-CZ">
                <a:latin typeface="Garamond" pitchFamily="18" charset="0"/>
              </a:rPr>
              <a:t> [online]. [cit. 4.10.2012]. Dostupný na WWW:</a:t>
            </a:r>
          </a:p>
          <a:p>
            <a:pPr marL="285750" indent="-285750"/>
            <a:r>
              <a:rPr lang="cs-CZ">
                <a:latin typeface="Garamond" pitchFamily="18" charset="0"/>
              </a:rPr>
              <a:t>     &lt;http://cs.wikipedia.org/wiki/Kapalina&gt;.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>
                <a:latin typeface="Garamond" pitchFamily="18" charset="0"/>
              </a:rPr>
              <a:t>AUTOR NEUVEDEN. </a:t>
            </a:r>
            <a:r>
              <a:rPr lang="cs-CZ" i="1">
                <a:latin typeface="Garamond" pitchFamily="18" charset="0"/>
              </a:rPr>
              <a:t>akvario-ryby.blog.cz</a:t>
            </a:r>
            <a:r>
              <a:rPr lang="cs-CZ">
                <a:latin typeface="Garamond" pitchFamily="18" charset="0"/>
              </a:rPr>
              <a:t> [online]. [cit. 4.10.2012]. Dostupný na WWW:</a:t>
            </a:r>
          </a:p>
          <a:p>
            <a:pPr marL="285750" indent="-285750"/>
            <a:r>
              <a:rPr lang="cs-CZ">
                <a:latin typeface="Garamond" pitchFamily="18" charset="0"/>
              </a:rPr>
              <a:t>     &lt;http://akvario-ryby.blog.cz/1111/zemekoule-kostel-a-mesto&gt;.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lackTie">
    <a:dk1>
      <a:srgbClr val="000000"/>
    </a:dk1>
    <a:lt1>
      <a:srgbClr val="FFFFFF"/>
    </a:lt1>
    <a:dk2>
      <a:srgbClr val="46464A"/>
    </a:dk2>
    <a:lt2>
      <a:srgbClr val="E3DCCF"/>
    </a:lt2>
    <a:accent1>
      <a:srgbClr val="6F6F74"/>
    </a:accent1>
    <a:accent2>
      <a:srgbClr val="A7B789"/>
    </a:accent2>
    <a:accent3>
      <a:srgbClr val="BEAE98"/>
    </a:accent3>
    <a:accent4>
      <a:srgbClr val="92A9B9"/>
    </a:accent4>
    <a:accent5>
      <a:srgbClr val="9C8265"/>
    </a:accent5>
    <a:accent6>
      <a:srgbClr val="8D6974"/>
    </a:accent6>
    <a:hlink>
      <a:srgbClr val="67AABF"/>
    </a:hlink>
    <a:folHlink>
      <a:srgbClr val="B1B5A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112</TotalTime>
  <Words>227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14</vt:i4>
      </vt:variant>
    </vt:vector>
  </HeadingPairs>
  <TitlesOfParts>
    <vt:vector size="26" baseType="lpstr">
      <vt:lpstr>Arial</vt:lpstr>
      <vt:lpstr>Garamond</vt:lpstr>
      <vt:lpstr>Tunga</vt:lpstr>
      <vt:lpstr>Tahoma</vt:lpstr>
      <vt:lpstr>Calibri</vt:lpstr>
      <vt:lpstr>Wingdings</vt:lpstr>
      <vt:lpstr>Times New Roman</vt:lpstr>
      <vt:lpstr>BlackTie</vt:lpstr>
      <vt:lpstr>BlackTie</vt:lpstr>
      <vt:lpstr>BlackTie</vt:lpstr>
      <vt:lpstr>BlackTie</vt:lpstr>
      <vt:lpstr>BlackTie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těles a látek</dc:title>
  <dc:creator>Bambasová Kateřina</dc:creator>
  <cp:lastModifiedBy>Maminka</cp:lastModifiedBy>
  <cp:revision>14</cp:revision>
  <dcterms:created xsi:type="dcterms:W3CDTF">2012-10-03T08:15:02Z</dcterms:created>
  <dcterms:modified xsi:type="dcterms:W3CDTF">2012-10-04T09:56:45Z</dcterms:modified>
</cp:coreProperties>
</file>