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Spojování vět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CZ.1.O7/1.4.00/21.3136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VY_32_INOVACE_1B32Čj2_Spojování vět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VY_32_INOVACE_1B32Čj2_Spojování vět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Spojování vět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CZ.1.O7/1.4.00/21.3136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82234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první seznámení se spojováním vět do větných celků.</a:t>
            </a:r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je názorná.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3: spojujeme fixem nebo lze využít program </a:t>
            </a:r>
            <a:r>
              <a:rPr lang="cs-CZ" dirty="0" err="1" smtClean="0"/>
              <a:t>Qdraw</a:t>
            </a:r>
            <a:r>
              <a:rPr lang="cs-CZ" dirty="0" smtClean="0"/>
              <a:t> či posouvat části vět perem, můžeme domýšlet první nebo druhou větu v </a:t>
            </a:r>
            <a:r>
              <a:rPr lang="cs-CZ" dirty="0" smtClean="0"/>
              <a:t>souvětí.</a:t>
            </a:r>
            <a:endParaRPr lang="cs-CZ" dirty="0" smtClean="0"/>
          </a:p>
          <a:p>
            <a:pPr lvl="1"/>
            <a:r>
              <a:rPr lang="cs-CZ" dirty="0" smtClean="0"/>
              <a:t>Snímek 4: spojky přesuneme pomocí pera, žáci vymýšlí jiná souvětí s využitím daných </a:t>
            </a:r>
            <a:r>
              <a:rPr lang="cs-CZ" dirty="0" smtClean="0"/>
              <a:t>spojek.</a:t>
            </a:r>
            <a:endParaRPr lang="cs-CZ" dirty="0" smtClean="0"/>
          </a:p>
          <a:p>
            <a:pPr lvl="1"/>
            <a:r>
              <a:rPr lang="cs-CZ" dirty="0" smtClean="0"/>
              <a:t>Snímek 5: žáci vymýšlí různá souvětí, některá mohou i napsat; upozorníme na rozdíl při spojování slov a vět; žáci mohou sami vymýšlet podobná </a:t>
            </a:r>
            <a:r>
              <a:rPr lang="cs-CZ" dirty="0" smtClean="0"/>
              <a:t>zadání.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věty do větného celku, vyznač spojovací výraz.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Šel bych za kamarádem, </a:t>
            </a:r>
          </a:p>
          <a:p>
            <a:r>
              <a:rPr lang="cs-CZ" dirty="0" smtClean="0"/>
              <a:t>Děti si hrály a</a:t>
            </a:r>
          </a:p>
          <a:p>
            <a:r>
              <a:rPr lang="cs-CZ" dirty="0" smtClean="0"/>
              <a:t>Půjdeme do lesa,</a:t>
            </a:r>
          </a:p>
          <a:p>
            <a:r>
              <a:rPr lang="cs-CZ" dirty="0" smtClean="0"/>
              <a:t>Maminka řekla,</a:t>
            </a:r>
          </a:p>
          <a:p>
            <a:r>
              <a:rPr lang="cs-CZ" dirty="0" smtClean="0"/>
              <a:t>Babička peče buchty a</a:t>
            </a:r>
          </a:p>
          <a:p>
            <a:r>
              <a:rPr lang="cs-CZ" dirty="0" smtClean="0"/>
              <a:t>Chci si koupit  míč, ale</a:t>
            </a:r>
          </a:p>
          <a:p>
            <a:r>
              <a:rPr lang="cs-CZ" dirty="0" smtClean="0"/>
              <a:t>Dostal jsem pětku,</a:t>
            </a:r>
          </a:p>
          <a:p>
            <a:r>
              <a:rPr lang="cs-CZ" dirty="0" smtClean="0"/>
              <a:t>Zlobím se na tebe, protože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92080" y="5085184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ale musím psát úkoly.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4509120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když nebude pršet.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92080" y="1700808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že si mám uklidit pokojíček.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3284984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rodiče pracovali.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2080" y="5589240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děda pracuje ne zahrádce.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2276872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musím si ho zasloužit.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92080" y="3933056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proto nemůžu jít ven.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92080" y="2780928"/>
            <a:ext cx="3672408" cy="36004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neplníš sliby.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8229600" cy="1143000"/>
          </a:xfrm>
        </p:spPr>
        <p:txBody>
          <a:bodyPr/>
          <a:lstStyle/>
          <a:p>
            <a:r>
              <a:rPr lang="cs-CZ" dirty="0" smtClean="0"/>
              <a:t>Doplň vhodné </a:t>
            </a:r>
            <a:r>
              <a:rPr lang="cs-CZ" dirty="0" smtClean="0"/>
              <a:t>spojky.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19056" cy="4525963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Tatínek nám slíbil,___ připraví oběd. Proč jsi nepřišel, _____ jsi to slíbil? Dnes nepřijdu, _______ pojedeme pryč. Čekali jsme na tetu, _____ ona nepřijela. Eva mi řekla, ______ rozdala sešity. Pojedeš autem ______ půjdeš pěšky? Viktor si hraje s míčem ___ Petr jezdí na kole. Nesbírejte maliny _____ netrhejte květiny. _____ přijela babička, upekli jsme jí dort. ____ půjdeš ven, napiš si úkoly.</a:t>
            </a:r>
          </a:p>
        </p:txBody>
      </p:sp>
      <p:sp>
        <p:nvSpPr>
          <p:cNvPr id="4" name="Obdélník 3"/>
          <p:cNvSpPr/>
          <p:nvPr/>
        </p:nvSpPr>
        <p:spPr>
          <a:xfrm>
            <a:off x="7956376" y="3717032"/>
            <a:ext cx="720080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Než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7884368" y="4221088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když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8028384" y="3212976"/>
            <a:ext cx="64807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ani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316416" y="6093296"/>
            <a:ext cx="360040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7812360" y="1700808"/>
            <a:ext cx="864096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nebo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8028384" y="4653136"/>
            <a:ext cx="64807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ale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7884368" y="5661248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Když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8172400" y="5157192"/>
            <a:ext cx="504056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že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740352" y="2708920"/>
            <a:ext cx="936104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abych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7524328" y="2204864"/>
            <a:ext cx="115212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protože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Utvoř věty k obrázkům a spoj je ve větný celek. Můžeš využít doporučené </a:t>
            </a:r>
            <a:r>
              <a:rPr lang="cs-CZ" sz="2800" dirty="0" smtClean="0"/>
              <a:t>spojky.</a:t>
            </a:r>
            <a:endParaRPr lang="cs-CZ" sz="2800" dirty="0"/>
          </a:p>
        </p:txBody>
      </p:sp>
      <p:pic>
        <p:nvPicPr>
          <p:cNvPr id="2051" name="Picture 3" descr="C:\Documents and Settings\Švehlovi\Local Settings\Temporary Internet Files\Content.IE5\12IPC5UJ\MC9004465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700808"/>
            <a:ext cx="1587004" cy="994404"/>
          </a:xfrm>
          <a:prstGeom prst="rect">
            <a:avLst/>
          </a:prstGeom>
          <a:noFill/>
        </p:spPr>
      </p:pic>
      <p:pic>
        <p:nvPicPr>
          <p:cNvPr id="2055" name="Picture 7" descr="C:\Documents and Settings\Švehlovi\Local Settings\Temporary Internet Files\Content.IE5\J8YY96H0\MC9000200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628801"/>
            <a:ext cx="1152128" cy="1188310"/>
          </a:xfrm>
          <a:prstGeom prst="rect">
            <a:avLst/>
          </a:prstGeom>
          <a:noFill/>
        </p:spPr>
      </p:pic>
      <p:pic>
        <p:nvPicPr>
          <p:cNvPr id="2067" name="Picture 19" descr="C:\Documents and Settings\Švehlovi\Local Settings\Temporary Internet Files\Content.IE5\1LZNZS9U\MP9004068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844824"/>
            <a:ext cx="1374656" cy="916079"/>
          </a:xfrm>
          <a:prstGeom prst="rect">
            <a:avLst/>
          </a:prstGeom>
          <a:noFill/>
        </p:spPr>
      </p:pic>
      <p:pic>
        <p:nvPicPr>
          <p:cNvPr id="2068" name="Picture 20" descr="C:\Documents and Settings\Švehlovi\Local Settings\Temporary Internet Files\Content.IE5\GLRQKX6W\MC900232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700808"/>
            <a:ext cx="1153812" cy="1096261"/>
          </a:xfrm>
          <a:prstGeom prst="rect">
            <a:avLst/>
          </a:prstGeom>
          <a:noFill/>
        </p:spPr>
      </p:pic>
      <p:pic>
        <p:nvPicPr>
          <p:cNvPr id="2070" name="Picture 22" descr="C:\Documents and Settings\Švehlovi\Local Settings\Temporary Internet Files\Content.IE5\12IPC5UJ\MC90023142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3933056"/>
            <a:ext cx="1243678" cy="1049078"/>
          </a:xfrm>
          <a:prstGeom prst="rect">
            <a:avLst/>
          </a:prstGeom>
          <a:noFill/>
        </p:spPr>
      </p:pic>
      <p:pic>
        <p:nvPicPr>
          <p:cNvPr id="2071" name="Picture 23" descr="C:\Documents and Settings\Švehlovi\Local Settings\Temporary Internet Files\Content.IE5\X2WC5Q8F\MC90019331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4005064"/>
            <a:ext cx="1008112" cy="852467"/>
          </a:xfrm>
          <a:prstGeom prst="rect">
            <a:avLst/>
          </a:prstGeom>
          <a:noFill/>
        </p:spPr>
      </p:pic>
      <p:pic>
        <p:nvPicPr>
          <p:cNvPr id="2080" name="Picture 32" descr="C:\Documents and Settings\Švehlovi\Local Settings\Temporary Internet Files\Content.IE5\J8YY96H0\MC90039861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4077072"/>
            <a:ext cx="1149063" cy="1080120"/>
          </a:xfrm>
          <a:prstGeom prst="rect">
            <a:avLst/>
          </a:prstGeom>
          <a:noFill/>
        </p:spPr>
      </p:pic>
      <p:pic>
        <p:nvPicPr>
          <p:cNvPr id="2081" name="Picture 33" descr="C:\Documents and Settings\Švehlovi\Local Settings\Temporary Internet Files\Content.IE5\N90DKZWN\MC90043023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652120" y="4149080"/>
            <a:ext cx="1224136" cy="948448"/>
          </a:xfrm>
          <a:prstGeom prst="rect">
            <a:avLst/>
          </a:prstGeom>
          <a:noFill/>
        </p:spPr>
      </p:pic>
      <p:sp>
        <p:nvSpPr>
          <p:cNvPr id="36" name="Obdélník 35"/>
          <p:cNvSpPr/>
          <p:nvPr/>
        </p:nvSpPr>
        <p:spPr>
          <a:xfrm>
            <a:off x="4355976" y="2636912"/>
            <a:ext cx="1368152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</a:rPr>
              <a:t>PROTOŽE</a:t>
            </a:r>
            <a:endParaRPr lang="cs-CZ" sz="2400" dirty="0">
              <a:ln>
                <a:solidFill>
                  <a:schemeClr val="accent4">
                    <a:lumMod val="75000"/>
                  </a:schemeClr>
                </a:solidFill>
              </a:ln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907704" y="4869160"/>
            <a:ext cx="100542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</a:rPr>
              <a:t>NEBO</a:t>
            </a:r>
            <a:endParaRPr lang="cs-CZ" sz="2400" dirty="0">
              <a:ln>
                <a:solidFill>
                  <a:schemeClr val="accent4">
                    <a:lumMod val="75000"/>
                  </a:schemeClr>
                </a:solidFill>
              </a:ln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788024" y="4869160"/>
            <a:ext cx="1021976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</a:rPr>
              <a:t>KDYŽ</a:t>
            </a:r>
            <a:endParaRPr lang="cs-CZ" sz="2400" dirty="0">
              <a:ln>
                <a:solidFill>
                  <a:schemeClr val="accent4">
                    <a:lumMod val="75000"/>
                  </a:schemeClr>
                </a:solidFill>
              </a:ln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835696" y="2564904"/>
            <a:ext cx="619579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</a:rPr>
              <a:t>A</a:t>
            </a:r>
            <a:endParaRPr lang="cs-CZ" sz="2400" dirty="0">
              <a:ln>
                <a:solidFill>
                  <a:schemeClr val="accent4">
                    <a:lumMod val="75000"/>
                  </a:schemeClr>
                </a:solidFill>
              </a:ln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565</TotalTime>
  <Words>357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Spoj věty do větného celku, vyznač spojovací výraz.</vt:lpstr>
      <vt:lpstr>Doplň vhodné spojky.</vt:lpstr>
      <vt:lpstr>Utvoř věty k obrázkům a spoj je ve větný celek. Můžeš využít doporučené spojky.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65</cp:revision>
  <dcterms:created xsi:type="dcterms:W3CDTF">2011-08-21T15:31:45Z</dcterms:created>
  <dcterms:modified xsi:type="dcterms:W3CDTF">2012-03-08T14:58:41Z</dcterms:modified>
</cp:coreProperties>
</file>