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5" r:id="rId5"/>
    <p:sldId id="266" r:id="rId6"/>
    <p:sldId id="267" r:id="rId7"/>
    <p:sldId id="270" r:id="rId8"/>
    <p:sldId id="269" r:id="rId9"/>
    <p:sldId id="271" r:id="rId10"/>
    <p:sldId id="263"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98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4.10.2012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4.10.2012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4.10.2012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1418543241"/>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 </a:t>
                      </a:r>
                      <a:r>
                        <a:rPr lang="cs-CZ" sz="2400" b="0" baseline="0" dirty="0" smtClean="0"/>
                        <a:t>3.9.2012</a:t>
                      </a:r>
                    </a:p>
                  </a:txBody>
                  <a:tcPr/>
                </a:tc>
              </a:tr>
              <a:tr h="524178">
                <a:tc>
                  <a:txBody>
                    <a:bodyPr/>
                    <a:lstStyle/>
                    <a:p>
                      <a:r>
                        <a:rPr lang="cs-CZ" sz="2400" b="1" dirty="0" smtClean="0"/>
                        <a:t>Název</a:t>
                      </a:r>
                      <a:r>
                        <a:rPr lang="cs-CZ" sz="2400" b="1" smtClean="0"/>
                        <a:t>: </a:t>
                      </a:r>
                      <a:r>
                        <a:rPr lang="cs-CZ" sz="2400" smtClean="0"/>
                        <a:t>VY_32_INOVACE_08_Anglický </a:t>
                      </a:r>
                      <a:r>
                        <a:rPr lang="cs-CZ" sz="2400" dirty="0" smtClean="0"/>
                        <a:t>jazyk</a:t>
                      </a:r>
                      <a:endParaRPr lang="cs-CZ" sz="2400" dirty="0"/>
                    </a:p>
                  </a:txBody>
                  <a:tcPr/>
                </a:tc>
              </a:tr>
              <a:tr h="524178">
                <a:tc>
                  <a:txBody>
                    <a:bodyPr/>
                    <a:lstStyle/>
                    <a:p>
                      <a:r>
                        <a:rPr lang="cs-CZ" sz="2400" b="1" dirty="0" smtClean="0"/>
                        <a:t>Téma: </a:t>
                      </a:r>
                      <a:r>
                        <a:rPr lang="cs-CZ" sz="2400" b="0" dirty="0" err="1" smtClean="0"/>
                        <a:t>Tenses</a:t>
                      </a:r>
                      <a:r>
                        <a:rPr lang="cs-CZ" sz="2400" b="0" smtClean="0"/>
                        <a:t>- </a:t>
                      </a:r>
                      <a:r>
                        <a:rPr lang="cs-CZ" sz="2400" smtClean="0"/>
                        <a:t>Future</a:t>
                      </a:r>
                      <a:r>
                        <a:rPr lang="cs-CZ" sz="2400" dirty="0" smtClean="0"/>
                        <a:t> </a:t>
                      </a:r>
                      <a:r>
                        <a:rPr lang="cs-CZ" sz="2400" dirty="0" smtClean="0"/>
                        <a:t>- </a:t>
                      </a:r>
                      <a:r>
                        <a:rPr lang="cs-CZ" sz="2400" dirty="0" err="1" smtClean="0"/>
                        <a:t>will</a:t>
                      </a:r>
                      <a:endParaRPr lang="cs-CZ" sz="2400" baseline="0" dirty="0" smtClean="0"/>
                    </a:p>
                    <a:p>
                      <a:r>
                        <a:rPr lang="cs-CZ" sz="2400" b="1" baseline="0" dirty="0" smtClean="0"/>
                        <a:t>Ročník: </a:t>
                      </a:r>
                      <a:r>
                        <a:rPr lang="cs-CZ" sz="2400" baseline="0" dirty="0" smtClean="0"/>
                        <a:t>8.-9.</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1143000"/>
          </a:xfrm>
        </p:spPr>
        <p:txBody>
          <a:bodyPr/>
          <a:lstStyle/>
          <a:p>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Future</a:t>
            </a:r>
            <a:r>
              <a:rPr lang="cs-CZ" b="1" dirty="0" smtClean="0">
                <a:latin typeface="Times New Roman" pitchFamily="18" charset="0"/>
                <a:cs typeface="Times New Roman" pitchFamily="18" charset="0"/>
              </a:rPr>
              <a:t> - </a:t>
            </a:r>
            <a:r>
              <a:rPr lang="cs-CZ" b="1" dirty="0" err="1" smtClean="0">
                <a:latin typeface="Times New Roman" pitchFamily="18" charset="0"/>
                <a:cs typeface="Times New Roman" pitchFamily="18" charset="0"/>
              </a:rPr>
              <a:t>will</a:t>
            </a: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500306"/>
            <a:ext cx="7786742" cy="2571768"/>
          </a:xfrm>
        </p:spPr>
        <p:txBody>
          <a:bodyPr>
            <a:normAutofit/>
          </a:bodyPr>
          <a:lstStyle/>
          <a:p>
            <a:pPr algn="ctr">
              <a:buNone/>
            </a:pPr>
            <a:r>
              <a:rPr lang="cs-CZ" b="1" dirty="0" smtClean="0">
                <a:latin typeface="Times New Roman" pitchFamily="18" charset="0"/>
                <a:cs typeface="Times New Roman" pitchFamily="18" charset="0"/>
              </a:rPr>
              <a:t>Budoucí čas – vyjádřený pomocí </a:t>
            </a:r>
            <a:r>
              <a:rPr lang="cs-CZ" b="1" dirty="0" err="1" smtClean="0">
                <a:latin typeface="Times New Roman" pitchFamily="18" charset="0"/>
                <a:cs typeface="Times New Roman" pitchFamily="18" charset="0"/>
              </a:rPr>
              <a:t>will</a:t>
            </a:r>
            <a:endParaRPr lang="cs-CZ" b="1"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dirty="0" smtClean="0">
                <a:latin typeface="Times New Roman" pitchFamily="18" charset="0"/>
                <a:cs typeface="Times New Roman" pitchFamily="18" charset="0"/>
              </a:rPr>
              <a:t>Používáme</a:t>
            </a:r>
            <a:r>
              <a:rPr lang="cs-CZ" sz="3600" dirty="0" smtClean="0">
                <a:latin typeface="Times New Roman" pitchFamily="18" charset="0"/>
                <a:cs typeface="Times New Roman" pitchFamily="18" charset="0"/>
              </a:rPr>
              <a:t> ho v okamžiku, kdy mluvíme a něco k budoucnosti nás napadne (bez rozmyšlení</a:t>
            </a:r>
            <a:r>
              <a:rPr lang="cs-CZ" dirty="0" smtClean="0">
                <a:latin typeface="Times New Roman" pitchFamily="18" charset="0"/>
                <a:cs typeface="Times New Roman" pitchFamily="18" charset="0"/>
              </a:rPr>
              <a:t>)</a:t>
            </a: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smtClean="0">
                <a:latin typeface="Times New Roman" pitchFamily="18" charset="0"/>
                <a:cs typeface="Times New Roman" pitchFamily="18" charset="0"/>
              </a:rPr>
              <a:t>Tvoříme ho pomocí modálního slovesa </a:t>
            </a: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 za které umístíme sloveso v základním tvaru.</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Tvar slovesa </a:t>
            </a: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 je pro všechny osoby stejné:</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I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go -půjdu</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go - půjdeš</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He, </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go - půjde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go - půjdeme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go - půjdete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go - půjdou</a:t>
            </a: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smtClean="0">
                <a:latin typeface="Times New Roman" pitchFamily="18" charset="0"/>
                <a:cs typeface="Times New Roman" pitchFamily="18" charset="0"/>
              </a:rPr>
              <a:t>Sloveso </a:t>
            </a: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 zkracujeme na ‘</a:t>
            </a:r>
            <a:r>
              <a:rPr lang="cs-CZ" sz="3200" b="1" dirty="0" err="1" smtClean="0">
                <a:latin typeface="Times New Roman" pitchFamily="18" charset="0"/>
                <a:cs typeface="Times New Roman" pitchFamily="18" charset="0"/>
              </a:rPr>
              <a:t>ll</a:t>
            </a: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I‘</a:t>
            </a:r>
            <a:r>
              <a:rPr lang="cs-CZ" sz="2400" b="1" dirty="0" err="1" smtClean="0">
                <a:latin typeface="Times New Roman" pitchFamily="18" charset="0"/>
                <a:cs typeface="Times New Roman" pitchFamily="18" charset="0"/>
              </a:rPr>
              <a:t>ll</a:t>
            </a:r>
            <a:r>
              <a:rPr lang="cs-CZ" sz="2400" b="1" dirty="0" smtClean="0">
                <a:latin typeface="Times New Roman" pitchFamily="18" charset="0"/>
                <a:cs typeface="Times New Roman" pitchFamily="18" charset="0"/>
              </a:rPr>
              <a:t> go - půjdu</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ll</a:t>
            </a:r>
            <a:r>
              <a:rPr lang="cs-CZ" sz="2400" b="1" dirty="0" smtClean="0">
                <a:latin typeface="Times New Roman" pitchFamily="18" charset="0"/>
                <a:cs typeface="Times New Roman" pitchFamily="18" charset="0"/>
              </a:rPr>
              <a:t> go - půjdeš</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He‘</a:t>
            </a:r>
            <a:r>
              <a:rPr lang="cs-CZ" sz="2400" b="1" dirty="0" err="1" smtClean="0">
                <a:latin typeface="Times New Roman" pitchFamily="18" charset="0"/>
                <a:cs typeface="Times New Roman" pitchFamily="18" charset="0"/>
              </a:rPr>
              <a:t>ll</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ll</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ll</a:t>
            </a:r>
            <a:r>
              <a:rPr lang="cs-CZ" sz="2400" b="1" dirty="0" smtClean="0">
                <a:latin typeface="Times New Roman" pitchFamily="18" charset="0"/>
                <a:cs typeface="Times New Roman" pitchFamily="18" charset="0"/>
              </a:rPr>
              <a:t> go - půjde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ll</a:t>
            </a:r>
            <a:r>
              <a:rPr lang="cs-CZ" sz="2400" b="1" dirty="0" smtClean="0">
                <a:latin typeface="Times New Roman" pitchFamily="18" charset="0"/>
                <a:cs typeface="Times New Roman" pitchFamily="18" charset="0"/>
              </a:rPr>
              <a:t> go - půjdeme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ll</a:t>
            </a:r>
            <a:r>
              <a:rPr lang="cs-CZ" sz="2400" b="1" dirty="0" smtClean="0">
                <a:latin typeface="Times New Roman" pitchFamily="18" charset="0"/>
                <a:cs typeface="Times New Roman" pitchFamily="18" charset="0"/>
              </a:rPr>
              <a:t> go - půjdete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ll</a:t>
            </a:r>
            <a:r>
              <a:rPr lang="cs-CZ" sz="2400" b="1" dirty="0" smtClean="0">
                <a:latin typeface="Times New Roman" pitchFamily="18" charset="0"/>
                <a:cs typeface="Times New Roman" pitchFamily="18" charset="0"/>
              </a:rPr>
              <a:t> go - půjdou</a:t>
            </a:r>
            <a:br>
              <a:rPr lang="cs-CZ" sz="24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Zápor slovesa tvoříme pomocí záporky not, kterou umístíme za </a:t>
            </a: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I </a:t>
            </a: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 not go – nepůjdu</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t>
            </a: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 not zkracujeme na </a:t>
            </a:r>
            <a:r>
              <a:rPr lang="cs-CZ" sz="3200" b="1" dirty="0" err="1" smtClean="0">
                <a:latin typeface="Times New Roman" pitchFamily="18" charset="0"/>
                <a:cs typeface="Times New Roman" pitchFamily="18" charset="0"/>
              </a:rPr>
              <a:t>won</a:t>
            </a:r>
            <a:r>
              <a:rPr lang="cs-CZ" sz="3200" b="1" dirty="0" smtClean="0">
                <a:latin typeface="Times New Roman" pitchFamily="18" charset="0"/>
                <a:cs typeface="Times New Roman" pitchFamily="18" charset="0"/>
              </a:rPr>
              <a:t>‘t:</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I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not go = I </a:t>
            </a:r>
            <a:r>
              <a:rPr lang="cs-CZ" sz="2400" b="1" dirty="0" err="1" smtClean="0">
                <a:latin typeface="Times New Roman" pitchFamily="18" charset="0"/>
                <a:cs typeface="Times New Roman" pitchFamily="18" charset="0"/>
              </a:rPr>
              <a:t>won</a:t>
            </a:r>
            <a:r>
              <a:rPr lang="cs-CZ" sz="2400" b="1" dirty="0" smtClean="0">
                <a:latin typeface="Times New Roman" pitchFamily="18" charset="0"/>
                <a:cs typeface="Times New Roman" pitchFamily="18" charset="0"/>
              </a:rPr>
              <a:t>‘t go – nepůjdu</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not go =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won</a:t>
            </a:r>
            <a:r>
              <a:rPr lang="cs-CZ" sz="2400" b="1" dirty="0" smtClean="0">
                <a:latin typeface="Times New Roman" pitchFamily="18" charset="0"/>
                <a:cs typeface="Times New Roman" pitchFamily="18" charset="0"/>
              </a:rPr>
              <a:t>‘t go – nepůjdeš</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He/</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not go = He </a:t>
            </a:r>
            <a:r>
              <a:rPr lang="cs-CZ" sz="2400" b="1" dirty="0" err="1" smtClean="0">
                <a:latin typeface="Times New Roman" pitchFamily="18" charset="0"/>
                <a:cs typeface="Times New Roman" pitchFamily="18" charset="0"/>
              </a:rPr>
              <a:t>won</a:t>
            </a:r>
            <a:r>
              <a:rPr lang="cs-CZ" sz="2400" b="1" dirty="0" smtClean="0">
                <a:latin typeface="Times New Roman" pitchFamily="18" charset="0"/>
                <a:cs typeface="Times New Roman" pitchFamily="18" charset="0"/>
              </a:rPr>
              <a:t>‘t go – nepůjde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not go =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won</a:t>
            </a:r>
            <a:r>
              <a:rPr lang="cs-CZ" sz="2400" b="1" dirty="0" smtClean="0">
                <a:latin typeface="Times New Roman" pitchFamily="18" charset="0"/>
                <a:cs typeface="Times New Roman" pitchFamily="18" charset="0"/>
              </a:rPr>
              <a:t>‘t go – nepůjdeme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not go =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won</a:t>
            </a:r>
            <a:r>
              <a:rPr lang="cs-CZ" sz="2400" b="1" dirty="0" smtClean="0">
                <a:latin typeface="Times New Roman" pitchFamily="18" charset="0"/>
                <a:cs typeface="Times New Roman" pitchFamily="18" charset="0"/>
              </a:rPr>
              <a:t>‘t go – nepůjdete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not go =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won</a:t>
            </a:r>
            <a:r>
              <a:rPr lang="cs-CZ" sz="2400" b="1" dirty="0" smtClean="0">
                <a:latin typeface="Times New Roman" pitchFamily="18" charset="0"/>
                <a:cs typeface="Times New Roman" pitchFamily="18" charset="0"/>
              </a:rPr>
              <a:t>‘t go – nepůjdou</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Otázka v budoucím čase pomocí </a:t>
            </a: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 se děje obráceným slovosledem:</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I go? – Půjdu?</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go? – Půjdeš?</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he/</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go? – Půjde?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go? – Půjdeme?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go? – Půjdete?</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go? – Půjdou?</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 </a:t>
            </a:r>
            <a:r>
              <a:rPr lang="cs-CZ" sz="3200" b="1" dirty="0" err="1" smtClean="0">
                <a:latin typeface="Times New Roman" pitchFamily="18" charset="0"/>
                <a:cs typeface="Times New Roman" pitchFamily="18" charset="0"/>
              </a:rPr>
              <a:t>you</a:t>
            </a:r>
            <a:r>
              <a:rPr lang="cs-CZ" sz="3200" b="1" dirty="0" smtClean="0">
                <a:latin typeface="Times New Roman" pitchFamily="18" charset="0"/>
                <a:cs typeface="Times New Roman" pitchFamily="18" charset="0"/>
              </a:rPr>
              <a:t> go to </a:t>
            </a:r>
            <a:r>
              <a:rPr lang="cs-CZ" sz="3200" b="1" dirty="0" err="1" smtClean="0">
                <a:latin typeface="Times New Roman" pitchFamily="18" charset="0"/>
                <a:cs typeface="Times New Roman" pitchFamily="18" charset="0"/>
              </a:rPr>
              <a:t>the</a:t>
            </a:r>
            <a:r>
              <a:rPr lang="cs-CZ" sz="3200" b="1" dirty="0" smtClean="0">
                <a:latin typeface="Times New Roman" pitchFamily="18" charset="0"/>
                <a:cs typeface="Times New Roman" pitchFamily="18" charset="0"/>
              </a:rPr>
              <a:t> </a:t>
            </a:r>
            <a:r>
              <a:rPr lang="cs-CZ" sz="3200" b="1" dirty="0" err="1" smtClean="0">
                <a:latin typeface="Times New Roman" pitchFamily="18" charset="0"/>
                <a:cs typeface="Times New Roman" pitchFamily="18" charset="0"/>
              </a:rPr>
              <a:t>cinema</a:t>
            </a:r>
            <a:r>
              <a:rPr lang="cs-CZ" sz="3200" b="1" dirty="0" smtClean="0">
                <a:latin typeface="Times New Roman" pitchFamily="18" charset="0"/>
                <a:cs typeface="Times New Roman" pitchFamily="18" charset="0"/>
              </a:rPr>
              <a:t>?</a:t>
            </a:r>
            <a:br>
              <a:rPr lang="cs-CZ" sz="3200" b="1" dirty="0" smtClean="0">
                <a:latin typeface="Times New Roman" pitchFamily="18" charset="0"/>
                <a:cs typeface="Times New Roman" pitchFamily="18" charset="0"/>
              </a:rPr>
            </a:br>
            <a:r>
              <a:rPr lang="cs-CZ" sz="3200" b="1" dirty="0" err="1" smtClean="0">
                <a:latin typeface="Times New Roman" pitchFamily="18" charset="0"/>
                <a:cs typeface="Times New Roman" pitchFamily="18" charset="0"/>
              </a:rPr>
              <a:t>What</a:t>
            </a:r>
            <a:r>
              <a:rPr lang="cs-CZ" sz="3200" b="1" dirty="0" smtClean="0">
                <a:latin typeface="Times New Roman" pitchFamily="18" charset="0"/>
                <a:cs typeface="Times New Roman" pitchFamily="18" charset="0"/>
              </a:rPr>
              <a:t> </a:t>
            </a:r>
            <a:r>
              <a:rPr lang="cs-CZ" sz="3200" b="1" dirty="0" err="1" smtClean="0">
                <a:latin typeface="Times New Roman" pitchFamily="18" charset="0"/>
                <a:cs typeface="Times New Roman" pitchFamily="18" charset="0"/>
              </a:rPr>
              <a:t>will</a:t>
            </a:r>
            <a:r>
              <a:rPr lang="cs-CZ" sz="3200" b="1" dirty="0" smtClean="0">
                <a:latin typeface="Times New Roman" pitchFamily="18" charset="0"/>
                <a:cs typeface="Times New Roman" pitchFamily="18" charset="0"/>
              </a:rPr>
              <a:t> he </a:t>
            </a:r>
            <a:r>
              <a:rPr lang="cs-CZ" sz="3200" b="1" dirty="0" err="1" smtClean="0">
                <a:latin typeface="Times New Roman" pitchFamily="18" charset="0"/>
                <a:cs typeface="Times New Roman" pitchFamily="18" charset="0"/>
              </a:rPr>
              <a:t>eat</a:t>
            </a:r>
            <a:r>
              <a:rPr lang="cs-CZ" sz="3200" b="1" dirty="0" smtClean="0">
                <a:latin typeface="Times New Roman" pitchFamily="18" charset="0"/>
                <a:cs typeface="Times New Roman" pitchFamily="18" charset="0"/>
              </a:rPr>
              <a:t>?</a:t>
            </a: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Sestavte věty a otázky z nabízených slov:</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1.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/play </a:t>
            </a:r>
            <a:r>
              <a:rPr lang="cs-CZ" sz="2400" b="1" dirty="0" err="1" smtClean="0">
                <a:latin typeface="Times New Roman" pitchFamily="18" charset="0"/>
                <a:cs typeface="Times New Roman" pitchFamily="18" charset="0"/>
              </a:rPr>
              <a:t>football</a:t>
            </a:r>
            <a:r>
              <a:rPr lang="cs-CZ" sz="2400" b="1" dirty="0" smtClean="0">
                <a:latin typeface="Times New Roman" pitchFamily="18" charset="0"/>
                <a:cs typeface="Times New Roman" pitchFamily="18" charset="0"/>
              </a:rPr>
              <a:t>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2.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film/ </a:t>
            </a:r>
            <a:r>
              <a:rPr lang="cs-CZ" sz="2400" b="1" dirty="0" err="1" smtClean="0">
                <a:latin typeface="Times New Roman" pitchFamily="18" charset="0"/>
                <a:cs typeface="Times New Roman" pitchFamily="18" charset="0"/>
              </a:rPr>
              <a:t>be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long</a:t>
            </a:r>
            <a:r>
              <a:rPr lang="cs-CZ" sz="2400" b="1" dirty="0" smtClean="0">
                <a:latin typeface="Times New Roman" pitchFamily="18" charset="0"/>
                <a:cs typeface="Times New Roman" pitchFamily="18" charset="0"/>
              </a:rPr>
              <a:t>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3. he/</a:t>
            </a:r>
            <a:r>
              <a:rPr lang="cs-CZ" sz="2400" b="1" dirty="0" err="1" smtClean="0">
                <a:latin typeface="Times New Roman" pitchFamily="18" charset="0"/>
                <a:cs typeface="Times New Roman" pitchFamily="18" charset="0"/>
              </a:rPr>
              <a:t>pass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exam</a:t>
            </a:r>
            <a:r>
              <a:rPr lang="cs-CZ" sz="2400" b="1" dirty="0" smtClean="0">
                <a:latin typeface="Times New Roman" pitchFamily="18" charset="0"/>
                <a:cs typeface="Times New Roman" pitchFamily="18" charset="0"/>
              </a:rPr>
              <a:t>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4.you/</a:t>
            </a:r>
            <a:r>
              <a:rPr lang="cs-CZ" sz="2400" b="1" dirty="0" err="1" smtClean="0">
                <a:latin typeface="Times New Roman" pitchFamily="18" charset="0"/>
                <a:cs typeface="Times New Roman" pitchFamily="18" charset="0"/>
              </a:rPr>
              <a:t>see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him</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party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5. </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/love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doll</a:t>
            </a:r>
            <a:r>
              <a:rPr lang="cs-CZ" sz="2400" b="1" dirty="0" smtClean="0">
                <a:latin typeface="Times New Roman" pitchFamily="18" charset="0"/>
                <a:cs typeface="Times New Roman" pitchFamily="18" charset="0"/>
              </a:rPr>
              <a:t>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6.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a:t>
            </a:r>
            <a:r>
              <a:rPr lang="cs-CZ" sz="2400" b="1" dirty="0" err="1" smtClean="0">
                <a:latin typeface="Times New Roman" pitchFamily="18" charset="0"/>
                <a:cs typeface="Times New Roman" pitchFamily="18" charset="0"/>
              </a:rPr>
              <a:t>be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difficult</a:t>
            </a:r>
            <a:r>
              <a:rPr lang="cs-CZ" sz="2400" b="1" dirty="0" smtClean="0">
                <a:latin typeface="Times New Roman" pitchFamily="18" charset="0"/>
                <a:cs typeface="Times New Roman" pitchFamily="18" charset="0"/>
              </a:rPr>
              <a:t>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7.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/go to France –</a:t>
            </a:r>
            <a:br>
              <a:rPr lang="cs-CZ" sz="2400" b="1" dirty="0" smtClean="0">
                <a:latin typeface="Times New Roman" pitchFamily="18" charset="0"/>
                <a:cs typeface="Times New Roman" pitchFamily="18" charset="0"/>
              </a:rPr>
            </a:br>
            <a:r>
              <a:rPr lang="cs-CZ" b="1" dirty="0" smtClean="0">
                <a:latin typeface="Times New Roman" pitchFamily="18" charset="0"/>
                <a:cs typeface="Times New Roman" pitchFamily="18" charset="0"/>
              </a:rPr>
              <a:t/>
            </a:r>
            <a:br>
              <a:rPr lang="cs-CZ"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smtClean="0">
                <a:latin typeface="Times New Roman" pitchFamily="18" charset="0"/>
                <a:cs typeface="Times New Roman" pitchFamily="18" charset="0"/>
              </a:rPr>
              <a:t>Řešení:</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1. </a:t>
            </a:r>
            <a:r>
              <a:rPr lang="cs-CZ" sz="2400" b="1" dirty="0" err="1" smtClean="0">
                <a:latin typeface="Times New Roman" pitchFamily="18" charset="0"/>
                <a:cs typeface="Times New Roman" pitchFamily="18" charset="0"/>
              </a:rPr>
              <a:t>They</a:t>
            </a:r>
            <a:r>
              <a:rPr lang="cs-CZ" sz="2400" b="1" dirty="0" smtClean="0">
                <a:solidFill>
                  <a:srgbClr val="FF0000"/>
                </a:solidFill>
                <a:latin typeface="Times New Roman" pitchFamily="18" charset="0"/>
                <a:cs typeface="Times New Roman" pitchFamily="18" charset="0"/>
              </a:rPr>
              <a:t>‘</a:t>
            </a:r>
            <a:r>
              <a:rPr lang="cs-CZ" sz="2400" b="1" dirty="0" err="1" smtClean="0">
                <a:solidFill>
                  <a:srgbClr val="FF0000"/>
                </a:solidFill>
                <a:latin typeface="Times New Roman" pitchFamily="18" charset="0"/>
                <a:cs typeface="Times New Roman" pitchFamily="18" charset="0"/>
              </a:rPr>
              <a:t>ll</a:t>
            </a:r>
            <a:r>
              <a:rPr lang="cs-CZ" sz="2400" b="1" dirty="0" smtClean="0">
                <a:solidFill>
                  <a:srgbClr val="FF0000"/>
                </a:solidFill>
                <a:latin typeface="Times New Roman" pitchFamily="18" charset="0"/>
                <a:cs typeface="Times New Roman" pitchFamily="18" charset="0"/>
              </a:rPr>
              <a:t> play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football</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2. </a:t>
            </a:r>
            <a:r>
              <a:rPr lang="cs-CZ" sz="2400" b="1" dirty="0" err="1" smtClean="0">
                <a:solidFill>
                  <a:srgbClr val="FF0000"/>
                </a:solidFill>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film </a:t>
            </a:r>
            <a:r>
              <a:rPr lang="cs-CZ" sz="2400" b="1" dirty="0" err="1" smtClean="0">
                <a:solidFill>
                  <a:srgbClr val="FF0000"/>
                </a:solidFill>
                <a:latin typeface="Times New Roman" pitchFamily="18" charset="0"/>
                <a:cs typeface="Times New Roman" pitchFamily="18" charset="0"/>
              </a:rPr>
              <a:t>be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long</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3. He </a:t>
            </a:r>
            <a:r>
              <a:rPr lang="cs-CZ" sz="2400" b="1" dirty="0" err="1" smtClean="0">
                <a:solidFill>
                  <a:srgbClr val="FF0000"/>
                </a:solidFill>
                <a:latin typeface="Times New Roman" pitchFamily="18" charset="0"/>
                <a:cs typeface="Times New Roman" pitchFamily="18" charset="0"/>
              </a:rPr>
              <a:t>won</a:t>
            </a:r>
            <a:r>
              <a:rPr lang="cs-CZ" sz="2400" b="1" dirty="0" smtClean="0">
                <a:solidFill>
                  <a:srgbClr val="FF0000"/>
                </a:solidFill>
                <a:latin typeface="Times New Roman" pitchFamily="18" charset="0"/>
                <a:cs typeface="Times New Roman" pitchFamily="18" charset="0"/>
              </a:rPr>
              <a:t>‘t </a:t>
            </a:r>
            <a:r>
              <a:rPr lang="cs-CZ" sz="2400" b="1" dirty="0" err="1" smtClean="0">
                <a:solidFill>
                  <a:srgbClr val="FF0000"/>
                </a:solidFill>
                <a:latin typeface="Times New Roman" pitchFamily="18" charset="0"/>
                <a:cs typeface="Times New Roman" pitchFamily="18" charset="0"/>
              </a:rPr>
              <a:t>pass</a:t>
            </a:r>
            <a:r>
              <a:rPr lang="cs-CZ" sz="2400" b="1" dirty="0" smtClean="0">
                <a:solidFill>
                  <a:srgbClr val="FF0000"/>
                </a:solidFill>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exam</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4. </a:t>
            </a:r>
            <a:r>
              <a:rPr lang="cs-CZ" sz="2400" b="1" dirty="0" err="1" smtClean="0">
                <a:solidFill>
                  <a:srgbClr val="FF0000"/>
                </a:solidFill>
                <a:latin typeface="Times New Roman" pitchFamily="18" charset="0"/>
                <a:cs typeface="Times New Roman" pitchFamily="18" charset="0"/>
              </a:rPr>
              <a:t>Will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see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him</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party?</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5. </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will</a:t>
            </a:r>
            <a:r>
              <a:rPr lang="cs-CZ" sz="2400" b="1" dirty="0" smtClean="0">
                <a:solidFill>
                  <a:srgbClr val="FF0000"/>
                </a:solidFill>
                <a:latin typeface="Times New Roman" pitchFamily="18" charset="0"/>
                <a:cs typeface="Times New Roman" pitchFamily="18" charset="0"/>
              </a:rPr>
              <a:t> love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doll</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6. </a:t>
            </a:r>
            <a:r>
              <a:rPr lang="cs-CZ" sz="2400" b="1" dirty="0" err="1" smtClean="0">
                <a:latin typeface="Times New Roman" pitchFamily="18" charset="0"/>
                <a:cs typeface="Times New Roman" pitchFamily="18" charset="0"/>
              </a:rPr>
              <a:t>It</a:t>
            </a:r>
            <a:r>
              <a:rPr lang="cs-CZ" sz="2400" b="1" dirty="0" smtClean="0">
                <a:solidFill>
                  <a:srgbClr val="FF0000"/>
                </a:solidFill>
                <a:latin typeface="Times New Roman" pitchFamily="18" charset="0"/>
                <a:cs typeface="Times New Roman" pitchFamily="18" charset="0"/>
              </a:rPr>
              <a:t>‘</a:t>
            </a:r>
            <a:r>
              <a:rPr lang="cs-CZ" sz="2400" b="1" dirty="0" err="1" smtClean="0">
                <a:solidFill>
                  <a:srgbClr val="FF0000"/>
                </a:solidFill>
                <a:latin typeface="Times New Roman" pitchFamily="18" charset="0"/>
                <a:cs typeface="Times New Roman" pitchFamily="18" charset="0"/>
              </a:rPr>
              <a:t>ll</a:t>
            </a:r>
            <a:r>
              <a:rPr lang="cs-CZ" sz="2400" b="1" dirty="0" smtClean="0">
                <a:solidFill>
                  <a:srgbClr val="FF0000"/>
                </a:solidFill>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be</a:t>
            </a:r>
            <a:r>
              <a:rPr lang="cs-CZ" sz="2400" b="1" dirty="0" smtClean="0">
                <a:solidFill>
                  <a:srgbClr val="FF0000"/>
                </a:solidFill>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difficult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7.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won</a:t>
            </a:r>
            <a:r>
              <a:rPr lang="cs-CZ" sz="2400" b="1" dirty="0" smtClean="0">
                <a:solidFill>
                  <a:srgbClr val="FF0000"/>
                </a:solidFill>
                <a:latin typeface="Times New Roman" pitchFamily="18" charset="0"/>
                <a:cs typeface="Times New Roman" pitchFamily="18" charset="0"/>
              </a:rPr>
              <a:t>‘t go </a:t>
            </a:r>
            <a:r>
              <a:rPr lang="cs-CZ" sz="2400" b="1" dirty="0" smtClean="0">
                <a:latin typeface="Times New Roman" pitchFamily="18" charset="0"/>
                <a:cs typeface="Times New Roman" pitchFamily="18" charset="0"/>
              </a:rPr>
              <a:t>to France.</a:t>
            </a:r>
            <a:br>
              <a:rPr lang="cs-CZ" sz="2400" b="1" dirty="0" smtClean="0">
                <a:latin typeface="Times New Roman" pitchFamily="18" charset="0"/>
                <a:cs typeface="Times New Roman" pitchFamily="18" charset="0"/>
              </a:rPr>
            </a:b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Žáci se seznámí s tvorbou jednoho z budoucích času – tvořených pomocí modálního slovesa </a:t>
            </a:r>
            <a:r>
              <a:rPr lang="cs-CZ" sz="2800" dirty="0" err="1" smtClean="0">
                <a:latin typeface="Times New Roman" pitchFamily="18" charset="0"/>
                <a:cs typeface="Times New Roman" pitchFamily="18" charset="0"/>
              </a:rPr>
              <a:t>will</a:t>
            </a:r>
            <a:r>
              <a:rPr lang="cs-CZ" sz="2800" dirty="0" smtClean="0">
                <a:latin typeface="Times New Roman" pitchFamily="18" charset="0"/>
                <a:cs typeface="Times New Roman" pitchFamily="18" charset="0"/>
              </a:rPr>
              <a:t>. Potvrdí si svou znalost struktury tohoto času sestavováním vět.</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506</TotalTime>
  <Words>154</Words>
  <Application>Microsoft Office PowerPoint</Application>
  <PresentationFormat>Předvádění na obrazovce (4:3)</PresentationFormat>
  <Paragraphs>22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      Future - will</vt:lpstr>
      <vt:lpstr>Používáme ho v okamžiku, kdy mluvíme a něco k budoucnosti nás napadne (bez rozmyšlení)</vt:lpstr>
      <vt:lpstr>Tvoříme ho pomocí modálního slovesa will, za které umístíme sloveso v základním tvaru. Tvar slovesa will je pro všechny osoby stejné:  I will go -půjdu You will go - půjdeš He, she, it will go - půjde We will go - půjdeme You will go - půjdete They will go - půjdou</vt:lpstr>
      <vt:lpstr>Sloveso will zkracujeme na ‘ll  I‘ll go - půjdu You‘ll go - půjdeš He‘ll/she‘ll/it‘ll go - půjde We‘ll go - půjdeme You‘ll go - půjdete They‘ll go - půjdou  </vt:lpstr>
      <vt:lpstr>  Zápor slovesa tvoříme pomocí záporky not, kterou umístíme za will:  I will not go – nepůjdu  will not zkracujeme na won‘t:  I will not go = I won‘t go – nepůjdu You will not go = You won‘t go – nepůjdeš He/She/It will not go = He won‘t go – nepůjde We will not go = We won‘t go – nepůjdeme You will not go = You won‘t go – nepůjdete They will not go = They won‘t go – nepůjdou  </vt:lpstr>
      <vt:lpstr>Otázka v budoucím čase pomocí will se děje obráceným slovosledem:  Will I go? – Půjdu? Will you go? – Půjdeš? Will he/she/it go? – Půjde? Will we go? – Půjdeme? Will you go? – Půjdete? Will they go? – Půjdou?  Will you go to the cinema? What will he eat?</vt:lpstr>
      <vt:lpstr>Sestavte věty a otázky z nabízených slov:   1. they/play football – 2. the film/ be long ? 3. he/pass the exam – 4.you/see him at the party ? 5. she/love the doll + 6. it/be difficult + 7. we/go to France –  </vt:lpstr>
      <vt:lpstr>Řešení:  1. They‘ll play the football. 2. Will the film be long? 3. He won‘t pass the exam. 4. Will you see him at the party? 5. She will love the doll. 6. It‘ll be difficult. 7. We won‘t go to France. </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NB</cp:lastModifiedBy>
  <cp:revision>58</cp:revision>
  <dcterms:created xsi:type="dcterms:W3CDTF">2011-12-27T20:15:32Z</dcterms:created>
  <dcterms:modified xsi:type="dcterms:W3CDTF">2012-10-04T19:50:56Z</dcterms:modified>
</cp:coreProperties>
</file>